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0"/>
  </p:notesMasterIdLst>
  <p:sldIdLst>
    <p:sldId id="259" r:id="rId2"/>
    <p:sldId id="838" r:id="rId3"/>
    <p:sldId id="845" r:id="rId4"/>
    <p:sldId id="843" r:id="rId5"/>
    <p:sldId id="847" r:id="rId6"/>
    <p:sldId id="848" r:id="rId7"/>
    <p:sldId id="849" r:id="rId8"/>
    <p:sldId id="970" r:id="rId9"/>
    <p:sldId id="971" r:id="rId10"/>
    <p:sldId id="972" r:id="rId11"/>
    <p:sldId id="973" r:id="rId12"/>
    <p:sldId id="924" r:id="rId13"/>
    <p:sldId id="852" r:id="rId14"/>
    <p:sldId id="853" r:id="rId15"/>
    <p:sldId id="950" r:id="rId16"/>
    <p:sldId id="951" r:id="rId17"/>
    <p:sldId id="854" r:id="rId18"/>
    <p:sldId id="952" r:id="rId19"/>
    <p:sldId id="855" r:id="rId20"/>
    <p:sldId id="1188" r:id="rId21"/>
    <p:sldId id="953" r:id="rId22"/>
    <p:sldId id="954" r:id="rId23"/>
    <p:sldId id="955" r:id="rId24"/>
    <p:sldId id="957" r:id="rId25"/>
    <p:sldId id="925" r:id="rId26"/>
    <p:sldId id="975" r:id="rId27"/>
    <p:sldId id="977" r:id="rId28"/>
    <p:sldId id="979" r:id="rId29"/>
    <p:sldId id="1088" r:id="rId30"/>
    <p:sldId id="1089" r:id="rId31"/>
    <p:sldId id="1090" r:id="rId32"/>
    <p:sldId id="1091" r:id="rId33"/>
    <p:sldId id="1092" r:id="rId34"/>
    <p:sldId id="980" r:id="rId35"/>
    <p:sldId id="1093" r:id="rId36"/>
    <p:sldId id="1087" r:id="rId37"/>
    <p:sldId id="1094" r:id="rId38"/>
    <p:sldId id="1095" r:id="rId39"/>
    <p:sldId id="981" r:id="rId40"/>
    <p:sldId id="1097" r:id="rId41"/>
    <p:sldId id="1099" r:id="rId42"/>
    <p:sldId id="1100" r:id="rId43"/>
    <p:sldId id="1101" r:id="rId44"/>
    <p:sldId id="1102" r:id="rId45"/>
    <p:sldId id="1103" r:id="rId46"/>
    <p:sldId id="1104" r:id="rId47"/>
    <p:sldId id="1105" r:id="rId48"/>
    <p:sldId id="1107" r:id="rId49"/>
    <p:sldId id="1108" r:id="rId50"/>
    <p:sldId id="1109" r:id="rId51"/>
    <p:sldId id="1110" r:id="rId52"/>
    <p:sldId id="1112" r:id="rId53"/>
    <p:sldId id="1113" r:id="rId54"/>
    <p:sldId id="1114" r:id="rId55"/>
    <p:sldId id="1117" r:id="rId56"/>
    <p:sldId id="1116" r:id="rId57"/>
    <p:sldId id="1111" r:id="rId58"/>
    <p:sldId id="1118" r:id="rId59"/>
    <p:sldId id="1119" r:id="rId60"/>
    <p:sldId id="1152" r:id="rId61"/>
    <p:sldId id="1121" r:id="rId62"/>
    <p:sldId id="1122" r:id="rId63"/>
    <p:sldId id="1123" r:id="rId64"/>
    <p:sldId id="1124" r:id="rId65"/>
    <p:sldId id="1125" r:id="rId66"/>
    <p:sldId id="1126" r:id="rId67"/>
    <p:sldId id="1127" r:id="rId68"/>
    <p:sldId id="1128" r:id="rId69"/>
    <p:sldId id="1130" r:id="rId70"/>
    <p:sldId id="1133" r:id="rId71"/>
    <p:sldId id="1132" r:id="rId72"/>
    <p:sldId id="1134" r:id="rId73"/>
    <p:sldId id="1135" r:id="rId74"/>
    <p:sldId id="1136" r:id="rId75"/>
    <p:sldId id="1137" r:id="rId76"/>
    <p:sldId id="1147" r:id="rId77"/>
    <p:sldId id="996" r:id="rId78"/>
    <p:sldId id="997" r:id="rId79"/>
    <p:sldId id="1138" r:id="rId80"/>
    <p:sldId id="998" r:id="rId81"/>
    <p:sldId id="1150" r:id="rId82"/>
    <p:sldId id="1151" r:id="rId83"/>
    <p:sldId id="1148" r:id="rId84"/>
    <p:sldId id="1149" r:id="rId85"/>
    <p:sldId id="1001" r:id="rId86"/>
    <p:sldId id="1002" r:id="rId87"/>
    <p:sldId id="1003" r:id="rId88"/>
    <p:sldId id="1004" r:id="rId89"/>
    <p:sldId id="1005" r:id="rId90"/>
    <p:sldId id="1153" r:id="rId91"/>
    <p:sldId id="1154" r:id="rId92"/>
    <p:sldId id="1155" r:id="rId93"/>
    <p:sldId id="1156" r:id="rId94"/>
    <p:sldId id="1157" r:id="rId95"/>
    <p:sldId id="1159" r:id="rId96"/>
    <p:sldId id="1160" r:id="rId97"/>
    <p:sldId id="1161" r:id="rId98"/>
    <p:sldId id="1162" r:id="rId99"/>
    <p:sldId id="1163" r:id="rId100"/>
    <p:sldId id="1164" r:id="rId101"/>
    <p:sldId id="1165" r:id="rId102"/>
    <p:sldId id="1143" r:id="rId103"/>
    <p:sldId id="1144" r:id="rId104"/>
    <p:sldId id="1141" r:id="rId105"/>
    <p:sldId id="1142" r:id="rId106"/>
    <p:sldId id="1006" r:id="rId107"/>
    <p:sldId id="1008" r:id="rId108"/>
    <p:sldId id="1009" r:id="rId109"/>
    <p:sldId id="1010" r:id="rId110"/>
    <p:sldId id="1011" r:id="rId111"/>
    <p:sldId id="1012" r:id="rId112"/>
    <p:sldId id="1053" r:id="rId113"/>
    <p:sldId id="1168" r:id="rId114"/>
    <p:sldId id="1169" r:id="rId115"/>
    <p:sldId id="1054" r:id="rId116"/>
    <p:sldId id="1055" r:id="rId117"/>
    <p:sldId id="1058" r:id="rId118"/>
    <p:sldId id="1170" r:id="rId119"/>
    <p:sldId id="1171" r:id="rId120"/>
    <p:sldId id="1172" r:id="rId121"/>
    <p:sldId id="1060" r:id="rId122"/>
    <p:sldId id="1061" r:id="rId123"/>
    <p:sldId id="1174" r:id="rId124"/>
    <p:sldId id="1175" r:id="rId125"/>
    <p:sldId id="1062" r:id="rId126"/>
    <p:sldId id="1063" r:id="rId127"/>
    <p:sldId id="1064" r:id="rId128"/>
    <p:sldId id="1065" r:id="rId129"/>
    <p:sldId id="1066" r:id="rId130"/>
    <p:sldId id="1067" r:id="rId131"/>
    <p:sldId id="1070" r:id="rId132"/>
    <p:sldId id="1073" r:id="rId133"/>
    <p:sldId id="926" r:id="rId134"/>
    <p:sldId id="898" r:id="rId135"/>
    <p:sldId id="899" r:id="rId136"/>
    <p:sldId id="900" r:id="rId137"/>
    <p:sldId id="901" r:id="rId138"/>
    <p:sldId id="902" r:id="rId139"/>
    <p:sldId id="903" r:id="rId140"/>
    <p:sldId id="1098" r:id="rId141"/>
    <p:sldId id="1146" r:id="rId142"/>
    <p:sldId id="904" r:id="rId143"/>
    <p:sldId id="1189" r:id="rId144"/>
    <p:sldId id="906" r:id="rId145"/>
    <p:sldId id="907" r:id="rId146"/>
    <p:sldId id="908" r:id="rId147"/>
    <p:sldId id="909" r:id="rId148"/>
    <p:sldId id="931" r:id="rId149"/>
    <p:sldId id="927" r:id="rId150"/>
    <p:sldId id="930" r:id="rId151"/>
    <p:sldId id="910" r:id="rId152"/>
    <p:sldId id="911" r:id="rId153"/>
    <p:sldId id="913" r:id="rId154"/>
    <p:sldId id="914" r:id="rId155"/>
    <p:sldId id="915" r:id="rId156"/>
    <p:sldId id="916" r:id="rId157"/>
    <p:sldId id="932" r:id="rId158"/>
    <p:sldId id="917" r:id="rId159"/>
    <p:sldId id="936" r:id="rId160"/>
    <p:sldId id="948" r:id="rId161"/>
    <p:sldId id="949" r:id="rId162"/>
    <p:sldId id="918" r:id="rId163"/>
    <p:sldId id="933" r:id="rId164"/>
    <p:sldId id="946" r:id="rId165"/>
    <p:sldId id="937" r:id="rId166"/>
    <p:sldId id="947" r:id="rId167"/>
    <p:sldId id="919" r:id="rId168"/>
    <p:sldId id="934" r:id="rId169"/>
    <p:sldId id="940" r:id="rId170"/>
    <p:sldId id="941" r:id="rId171"/>
    <p:sldId id="942" r:id="rId172"/>
    <p:sldId id="938" r:id="rId173"/>
    <p:sldId id="935" r:id="rId174"/>
    <p:sldId id="922" r:id="rId175"/>
    <p:sldId id="939" r:id="rId176"/>
    <p:sldId id="943" r:id="rId177"/>
    <p:sldId id="1176" r:id="rId178"/>
    <p:sldId id="1177" r:id="rId179"/>
    <p:sldId id="1178" r:id="rId180"/>
    <p:sldId id="1179" r:id="rId181"/>
    <p:sldId id="1180" r:id="rId182"/>
    <p:sldId id="1181" r:id="rId183"/>
    <p:sldId id="1182" r:id="rId184"/>
    <p:sldId id="1183" r:id="rId185"/>
    <p:sldId id="1184" r:id="rId186"/>
    <p:sldId id="1185" r:id="rId187"/>
    <p:sldId id="1186" r:id="rId188"/>
    <p:sldId id="1187" r:id="rId18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E1F5638-0754-4CD6-BDDC-34CD6D458258}">
          <p14:sldIdLst>
            <p14:sldId id="259"/>
            <p14:sldId id="838"/>
            <p14:sldId id="845"/>
            <p14:sldId id="843"/>
            <p14:sldId id="847"/>
            <p14:sldId id="848"/>
            <p14:sldId id="849"/>
            <p14:sldId id="970"/>
            <p14:sldId id="971"/>
            <p14:sldId id="972"/>
            <p14:sldId id="973"/>
            <p14:sldId id="924"/>
            <p14:sldId id="852"/>
            <p14:sldId id="853"/>
            <p14:sldId id="950"/>
            <p14:sldId id="951"/>
            <p14:sldId id="854"/>
            <p14:sldId id="952"/>
            <p14:sldId id="855"/>
            <p14:sldId id="1188"/>
            <p14:sldId id="953"/>
            <p14:sldId id="954"/>
            <p14:sldId id="955"/>
            <p14:sldId id="957"/>
            <p14:sldId id="925"/>
            <p14:sldId id="975"/>
            <p14:sldId id="977"/>
            <p14:sldId id="979"/>
            <p14:sldId id="1088"/>
            <p14:sldId id="1089"/>
            <p14:sldId id="1090"/>
            <p14:sldId id="1091"/>
            <p14:sldId id="1092"/>
            <p14:sldId id="980"/>
            <p14:sldId id="1093"/>
            <p14:sldId id="1087"/>
            <p14:sldId id="1094"/>
            <p14:sldId id="1095"/>
            <p14:sldId id="981"/>
            <p14:sldId id="1097"/>
            <p14:sldId id="1099"/>
            <p14:sldId id="1100"/>
            <p14:sldId id="1101"/>
            <p14:sldId id="1102"/>
            <p14:sldId id="1103"/>
            <p14:sldId id="1104"/>
            <p14:sldId id="1105"/>
            <p14:sldId id="1107"/>
            <p14:sldId id="1108"/>
            <p14:sldId id="1109"/>
            <p14:sldId id="1110"/>
            <p14:sldId id="1112"/>
            <p14:sldId id="1113"/>
            <p14:sldId id="1114"/>
            <p14:sldId id="1117"/>
            <p14:sldId id="1116"/>
            <p14:sldId id="1111"/>
            <p14:sldId id="1118"/>
            <p14:sldId id="1119"/>
            <p14:sldId id="1152"/>
            <p14:sldId id="1121"/>
            <p14:sldId id="1122"/>
            <p14:sldId id="1123"/>
            <p14:sldId id="1124"/>
            <p14:sldId id="1125"/>
            <p14:sldId id="1126"/>
            <p14:sldId id="1127"/>
            <p14:sldId id="1128"/>
            <p14:sldId id="1130"/>
            <p14:sldId id="1133"/>
            <p14:sldId id="1132"/>
            <p14:sldId id="1134"/>
            <p14:sldId id="1135"/>
            <p14:sldId id="1136"/>
            <p14:sldId id="1137"/>
            <p14:sldId id="1147"/>
            <p14:sldId id="996"/>
            <p14:sldId id="997"/>
            <p14:sldId id="1138"/>
            <p14:sldId id="998"/>
            <p14:sldId id="1150"/>
            <p14:sldId id="1151"/>
            <p14:sldId id="1148"/>
            <p14:sldId id="1149"/>
            <p14:sldId id="1001"/>
            <p14:sldId id="1002"/>
            <p14:sldId id="1003"/>
            <p14:sldId id="1004"/>
            <p14:sldId id="1005"/>
            <p14:sldId id="1153"/>
            <p14:sldId id="1154"/>
            <p14:sldId id="1155"/>
            <p14:sldId id="1156"/>
            <p14:sldId id="1157"/>
            <p14:sldId id="1159"/>
            <p14:sldId id="1160"/>
            <p14:sldId id="1161"/>
            <p14:sldId id="1162"/>
            <p14:sldId id="1163"/>
            <p14:sldId id="1164"/>
            <p14:sldId id="1165"/>
            <p14:sldId id="1143"/>
            <p14:sldId id="1144"/>
            <p14:sldId id="1141"/>
            <p14:sldId id="1142"/>
            <p14:sldId id="1006"/>
            <p14:sldId id="1008"/>
            <p14:sldId id="1009"/>
            <p14:sldId id="1010"/>
            <p14:sldId id="1011"/>
            <p14:sldId id="1012"/>
            <p14:sldId id="1053"/>
            <p14:sldId id="1168"/>
            <p14:sldId id="1169"/>
            <p14:sldId id="1054"/>
            <p14:sldId id="1055"/>
            <p14:sldId id="1058"/>
            <p14:sldId id="1170"/>
            <p14:sldId id="1171"/>
            <p14:sldId id="1172"/>
            <p14:sldId id="1060"/>
            <p14:sldId id="1061"/>
            <p14:sldId id="1174"/>
            <p14:sldId id="1175"/>
            <p14:sldId id="1062"/>
            <p14:sldId id="1063"/>
            <p14:sldId id="1064"/>
            <p14:sldId id="1065"/>
            <p14:sldId id="1066"/>
            <p14:sldId id="1067"/>
            <p14:sldId id="1070"/>
            <p14:sldId id="1073"/>
          </p14:sldIdLst>
        </p14:section>
        <p14:section name="信息检索效果的评价" id="{1810D813-8D16-4523-A806-DABA88447712}">
          <p14:sldIdLst>
            <p14:sldId id="926"/>
            <p14:sldId id="898"/>
            <p14:sldId id="899"/>
            <p14:sldId id="900"/>
            <p14:sldId id="901"/>
            <p14:sldId id="902"/>
            <p14:sldId id="903"/>
            <p14:sldId id="1098"/>
            <p14:sldId id="1146"/>
            <p14:sldId id="904"/>
            <p14:sldId id="1189"/>
            <p14:sldId id="906"/>
            <p14:sldId id="907"/>
            <p14:sldId id="908"/>
            <p14:sldId id="909"/>
            <p14:sldId id="931"/>
            <p14:sldId id="927"/>
            <p14:sldId id="930"/>
            <p14:sldId id="910"/>
            <p14:sldId id="911"/>
            <p14:sldId id="913"/>
            <p14:sldId id="914"/>
            <p14:sldId id="915"/>
            <p14:sldId id="916"/>
            <p14:sldId id="932"/>
            <p14:sldId id="917"/>
            <p14:sldId id="936"/>
            <p14:sldId id="948"/>
            <p14:sldId id="949"/>
            <p14:sldId id="918"/>
            <p14:sldId id="933"/>
            <p14:sldId id="946"/>
            <p14:sldId id="937"/>
            <p14:sldId id="947"/>
            <p14:sldId id="919"/>
            <p14:sldId id="934"/>
            <p14:sldId id="940"/>
            <p14:sldId id="941"/>
            <p14:sldId id="942"/>
            <p14:sldId id="938"/>
            <p14:sldId id="935"/>
            <p14:sldId id="922"/>
            <p14:sldId id="939"/>
            <p14:sldId id="943"/>
            <p14:sldId id="1176"/>
            <p14:sldId id="1177"/>
            <p14:sldId id="1178"/>
            <p14:sldId id="1179"/>
            <p14:sldId id="1180"/>
            <p14:sldId id="1181"/>
            <p14:sldId id="1182"/>
            <p14:sldId id="1183"/>
            <p14:sldId id="1184"/>
            <p14:sldId id="1185"/>
            <p14:sldId id="1186"/>
            <p14:sldId id="118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37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25" autoAdjust="0"/>
    <p:restoredTop sz="95266" autoAdjust="0"/>
  </p:normalViewPr>
  <p:slideViewPr>
    <p:cSldViewPr>
      <p:cViewPr varScale="1">
        <p:scale>
          <a:sx n="101" d="100"/>
          <a:sy n="101" d="100"/>
        </p:scale>
        <p:origin x="1197" y="51"/>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FAAE856-1885-4EC9-9659-38B79ABF7B3D}" type="doc">
      <dgm:prSet loTypeId="urn:microsoft.com/office/officeart/2005/8/layout/vList2#1" loCatId="list" qsTypeId="urn:microsoft.com/office/officeart/2005/8/quickstyle/simple1#1" qsCatId="simple" csTypeId="urn:microsoft.com/office/officeart/2005/8/colors/accent1_2#1" csCatId="accent1" phldr="1"/>
      <dgm:spPr/>
      <dgm:t>
        <a:bodyPr/>
        <a:lstStyle/>
        <a:p>
          <a:endParaRPr lang="zh-CN" altLang="en-US"/>
        </a:p>
      </dgm:t>
    </dgm:pt>
    <dgm:pt modelId="{EDA0D1D3-A2E3-4226-8D40-572CE2B98AE7}">
      <dgm:prSet phldrT="[文本]" custT="1"/>
      <dgm:spPr>
        <a:solidFill>
          <a:schemeClr val="accent4">
            <a:lumMod val="60000"/>
            <a:lumOff val="40000"/>
          </a:schemeClr>
        </a:solidFill>
      </dgm:spPr>
      <dgm:t>
        <a:bodyPr/>
        <a:lstStyle/>
        <a:p>
          <a:r>
            <a:rPr lang="en-US" altLang="zh-CN" sz="2800" dirty="0">
              <a:solidFill>
                <a:schemeClr val="tx1"/>
              </a:solidFill>
              <a:latin typeface="微软雅黑" panose="020B0503020204020204" pitchFamily="34" charset="-122"/>
              <a:ea typeface="微软雅黑" panose="020B0503020204020204" pitchFamily="34" charset="-122"/>
            </a:rPr>
            <a:t>5.1 </a:t>
          </a:r>
          <a:r>
            <a:rPr lang="zh-CN" altLang="en-US" sz="2800" dirty="0">
              <a:solidFill>
                <a:schemeClr val="tx1"/>
              </a:solidFill>
              <a:latin typeface="微软雅黑" panose="020B0503020204020204" pitchFamily="34" charset="-122"/>
              <a:ea typeface="微软雅黑" panose="020B0503020204020204" pitchFamily="34" charset="-122"/>
            </a:rPr>
            <a:t>信息检索的基本理论</a:t>
          </a:r>
        </a:p>
      </dgm:t>
    </dgm:pt>
    <dgm:pt modelId="{E0041DB4-889D-4093-BF5D-2F8505AFCC2D}" type="parTrans" cxnId="{73A39B02-C44D-4BBC-9587-DDBE67DDD42C}">
      <dgm:prSet/>
      <dgm:spPr/>
      <dgm:t>
        <a:bodyPr/>
        <a:lstStyle/>
        <a:p>
          <a:endParaRPr lang="zh-CN" altLang="en-US">
            <a:latin typeface="微软雅黑" panose="020B0503020204020204" pitchFamily="34" charset="-122"/>
            <a:ea typeface="微软雅黑" panose="020B0503020204020204" pitchFamily="34" charset="-122"/>
          </a:endParaRPr>
        </a:p>
      </dgm:t>
    </dgm:pt>
    <dgm:pt modelId="{9CBE6999-C911-4695-A894-C5F79CDA4345}" type="sibTrans" cxnId="{73A39B02-C44D-4BBC-9587-DDBE67DDD42C}">
      <dgm:prSet/>
      <dgm:spPr/>
      <dgm:t>
        <a:bodyPr/>
        <a:lstStyle/>
        <a:p>
          <a:endParaRPr lang="zh-CN" altLang="en-US">
            <a:latin typeface="微软雅黑" panose="020B0503020204020204" pitchFamily="34" charset="-122"/>
            <a:ea typeface="微软雅黑" panose="020B0503020204020204" pitchFamily="34" charset="-122"/>
          </a:endParaRPr>
        </a:p>
      </dgm:t>
    </dgm:pt>
    <dgm:pt modelId="{5B009573-5240-44D6-AE5A-FC1E252202F0}">
      <dgm:prSet phldrT="[文本]" custT="1"/>
      <dgm:spPr>
        <a:solidFill>
          <a:schemeClr val="accent4">
            <a:lumMod val="60000"/>
            <a:lumOff val="40000"/>
          </a:schemeClr>
        </a:solidFill>
      </dgm:spPr>
      <dgm:t>
        <a:bodyPr/>
        <a:lstStyle/>
        <a:p>
          <a:r>
            <a:rPr lang="en-US" altLang="zh-CN" sz="2800" dirty="0">
              <a:solidFill>
                <a:schemeClr val="tx1"/>
              </a:solidFill>
              <a:latin typeface="微软雅黑" panose="020B0503020204020204" pitchFamily="34" charset="-122"/>
              <a:ea typeface="微软雅黑" panose="020B0503020204020204" pitchFamily="34" charset="-122"/>
            </a:rPr>
            <a:t>5.2 </a:t>
          </a:r>
          <a:r>
            <a:rPr lang="zh-CN" altLang="en-US" sz="2800" dirty="0">
              <a:solidFill>
                <a:schemeClr val="tx1"/>
              </a:solidFill>
              <a:latin typeface="微软雅黑" panose="020B0503020204020204" pitchFamily="34" charset="-122"/>
              <a:ea typeface="微软雅黑" panose="020B0503020204020204" pitchFamily="34" charset="-122"/>
            </a:rPr>
            <a:t>信息检索的历史沿革</a:t>
          </a:r>
        </a:p>
      </dgm:t>
    </dgm:pt>
    <dgm:pt modelId="{9B351F51-474E-4E7E-B944-3B0FDDA10FFA}" type="parTrans" cxnId="{53E090B3-975B-4546-B44F-A69F60C3CFE0}">
      <dgm:prSet/>
      <dgm:spPr/>
      <dgm:t>
        <a:bodyPr/>
        <a:lstStyle/>
        <a:p>
          <a:endParaRPr lang="zh-CN" altLang="en-US">
            <a:latin typeface="微软雅黑" panose="020B0503020204020204" pitchFamily="34" charset="-122"/>
            <a:ea typeface="微软雅黑" panose="020B0503020204020204" pitchFamily="34" charset="-122"/>
          </a:endParaRPr>
        </a:p>
      </dgm:t>
    </dgm:pt>
    <dgm:pt modelId="{7D4B39B0-ECCB-44A9-BF0D-CD5E8528CF3F}" type="sibTrans" cxnId="{53E090B3-975B-4546-B44F-A69F60C3CFE0}">
      <dgm:prSet/>
      <dgm:spPr/>
      <dgm:t>
        <a:bodyPr/>
        <a:lstStyle/>
        <a:p>
          <a:endParaRPr lang="zh-CN" altLang="en-US">
            <a:latin typeface="微软雅黑" panose="020B0503020204020204" pitchFamily="34" charset="-122"/>
            <a:ea typeface="微软雅黑" panose="020B0503020204020204" pitchFamily="34" charset="-122"/>
          </a:endParaRPr>
        </a:p>
      </dgm:t>
    </dgm:pt>
    <dgm:pt modelId="{94421675-8D49-4BCF-8D39-C2C2BF36F9A3}">
      <dgm:prSet custT="1"/>
      <dgm:spPr>
        <a:solidFill>
          <a:schemeClr val="accent4">
            <a:lumMod val="60000"/>
            <a:lumOff val="40000"/>
          </a:schemeClr>
        </a:solidFill>
      </dgm:spPr>
      <dgm:t>
        <a:bodyPr/>
        <a:lstStyle/>
        <a:p>
          <a:r>
            <a:rPr lang="en-US" altLang="zh-CN" sz="2800" dirty="0">
              <a:solidFill>
                <a:schemeClr val="tx1"/>
              </a:solidFill>
              <a:latin typeface="微软雅黑" panose="020B0503020204020204" pitchFamily="34" charset="-122"/>
              <a:ea typeface="微软雅黑" panose="020B0503020204020204" pitchFamily="34" charset="-122"/>
            </a:rPr>
            <a:t>5.3 </a:t>
          </a:r>
          <a:r>
            <a:rPr lang="zh-CN" altLang="en-US" sz="2800" dirty="0">
              <a:solidFill>
                <a:schemeClr val="tx1"/>
              </a:solidFill>
              <a:latin typeface="微软雅黑" panose="020B0503020204020204" pitchFamily="34" charset="-122"/>
              <a:ea typeface="微软雅黑" panose="020B0503020204020204" pitchFamily="34" charset="-122"/>
            </a:rPr>
            <a:t>信息检索算法与模型</a:t>
          </a:r>
        </a:p>
      </dgm:t>
    </dgm:pt>
    <dgm:pt modelId="{3D8D7506-8C8A-448E-8211-3D33D089B15A}" type="parTrans" cxnId="{A400C51C-289A-43FC-B8EB-3167AD15F441}">
      <dgm:prSet/>
      <dgm:spPr/>
      <dgm:t>
        <a:bodyPr/>
        <a:lstStyle/>
        <a:p>
          <a:endParaRPr lang="zh-CN" altLang="en-US">
            <a:latin typeface="微软雅黑" panose="020B0503020204020204" pitchFamily="34" charset="-122"/>
            <a:ea typeface="微软雅黑" panose="020B0503020204020204" pitchFamily="34" charset="-122"/>
          </a:endParaRPr>
        </a:p>
      </dgm:t>
    </dgm:pt>
    <dgm:pt modelId="{C24371B0-678A-4CF3-9F14-450C7DADB25C}" type="sibTrans" cxnId="{A400C51C-289A-43FC-B8EB-3167AD15F441}">
      <dgm:prSet/>
      <dgm:spPr/>
      <dgm:t>
        <a:bodyPr/>
        <a:lstStyle/>
        <a:p>
          <a:endParaRPr lang="zh-CN" altLang="en-US">
            <a:latin typeface="微软雅黑" panose="020B0503020204020204" pitchFamily="34" charset="-122"/>
            <a:ea typeface="微软雅黑" panose="020B0503020204020204" pitchFamily="34" charset="-122"/>
          </a:endParaRPr>
        </a:p>
      </dgm:t>
    </dgm:pt>
    <dgm:pt modelId="{EF6C961D-7309-4651-8E23-657F458B993A}">
      <dgm:prSet custT="1"/>
      <dgm:spPr>
        <a:solidFill>
          <a:srgbClr val="B3A2C7"/>
        </a:solidFill>
      </dgm:spPr>
      <dgm:t>
        <a:bodyPr/>
        <a:lstStyle/>
        <a:p>
          <a:r>
            <a:rPr lang="en-US" altLang="zh-CN" sz="2800" dirty="0">
              <a:solidFill>
                <a:schemeClr val="tx1"/>
              </a:solidFill>
              <a:latin typeface="微软雅黑" panose="020B0503020204020204" pitchFamily="34" charset="-122"/>
              <a:ea typeface="微软雅黑" panose="020B0503020204020204" pitchFamily="34" charset="-122"/>
            </a:rPr>
            <a:t>5.4</a:t>
          </a:r>
          <a:r>
            <a:rPr lang="zh-CN" altLang="en-US" sz="2800" dirty="0">
              <a:solidFill>
                <a:schemeClr val="tx1"/>
              </a:solidFill>
              <a:latin typeface="微软雅黑" panose="020B0503020204020204" pitchFamily="34" charset="-122"/>
              <a:ea typeface="微软雅黑" panose="020B0503020204020204" pitchFamily="34" charset="-122"/>
            </a:rPr>
            <a:t> 信息检索效果评价</a:t>
          </a:r>
        </a:p>
      </dgm:t>
    </dgm:pt>
    <dgm:pt modelId="{8F29834F-7324-44E3-B09E-E19BD61FA841}" type="parTrans" cxnId="{63B2AC52-663E-4C57-A354-91D79088B7EF}">
      <dgm:prSet/>
      <dgm:spPr/>
      <dgm:t>
        <a:bodyPr/>
        <a:lstStyle/>
        <a:p>
          <a:endParaRPr lang="zh-CN" altLang="en-US"/>
        </a:p>
      </dgm:t>
    </dgm:pt>
    <dgm:pt modelId="{90E9687B-3978-46A2-9E0A-2BA436ACEC3F}" type="sibTrans" cxnId="{63B2AC52-663E-4C57-A354-91D79088B7EF}">
      <dgm:prSet/>
      <dgm:spPr/>
      <dgm:t>
        <a:bodyPr/>
        <a:lstStyle/>
        <a:p>
          <a:endParaRPr lang="zh-CN" altLang="en-US"/>
        </a:p>
      </dgm:t>
    </dgm:pt>
    <dgm:pt modelId="{7AE2EA56-4E81-4330-86F9-94FC16E2D327}">
      <dgm:prSet/>
      <dgm:spPr>
        <a:solidFill>
          <a:schemeClr val="accent4">
            <a:lumMod val="60000"/>
            <a:lumOff val="40000"/>
          </a:schemeClr>
        </a:solidFill>
      </dgm:spPr>
      <dgm:t>
        <a:bodyPr/>
        <a:lstStyle/>
        <a:p>
          <a:r>
            <a:rPr lang="en-US" altLang="zh-CN" dirty="0">
              <a:solidFill>
                <a:schemeClr val="tx1"/>
              </a:solidFill>
              <a:latin typeface="微软雅黑" panose="020B0503020204020204" pitchFamily="34" charset="-122"/>
              <a:ea typeface="微软雅黑" panose="020B0503020204020204" pitchFamily="34" charset="-122"/>
            </a:rPr>
            <a:t>5.5</a:t>
          </a:r>
          <a:r>
            <a:rPr lang="zh-CN" altLang="en-US" dirty="0">
              <a:solidFill>
                <a:schemeClr val="tx1"/>
              </a:solidFill>
              <a:latin typeface="微软雅黑" panose="020B0503020204020204" pitchFamily="34" charset="-122"/>
              <a:ea typeface="微软雅黑" panose="020B0503020204020204" pitchFamily="34" charset="-122"/>
            </a:rPr>
            <a:t> 搜索引擎发展趋势</a:t>
          </a:r>
          <a:endParaRPr lang="zh-CN" altLang="en-US" dirty="0">
            <a:solidFill>
              <a:schemeClr val="tx1"/>
            </a:solidFill>
          </a:endParaRPr>
        </a:p>
      </dgm:t>
    </dgm:pt>
    <dgm:pt modelId="{D65712A8-D055-41F0-9645-1E0B9C75FCD2}" type="parTrans" cxnId="{46B39D97-ECCA-4359-BEC5-3E99F1873B9C}">
      <dgm:prSet/>
      <dgm:spPr/>
      <dgm:t>
        <a:bodyPr/>
        <a:lstStyle/>
        <a:p>
          <a:endParaRPr lang="zh-CN" altLang="en-US"/>
        </a:p>
      </dgm:t>
    </dgm:pt>
    <dgm:pt modelId="{7D8E8EE2-B6B9-46FC-9C44-0CC7D51F7581}" type="sibTrans" cxnId="{46B39D97-ECCA-4359-BEC5-3E99F1873B9C}">
      <dgm:prSet/>
      <dgm:spPr/>
      <dgm:t>
        <a:bodyPr/>
        <a:lstStyle/>
        <a:p>
          <a:endParaRPr lang="zh-CN" altLang="en-US"/>
        </a:p>
      </dgm:t>
    </dgm:pt>
    <dgm:pt modelId="{4F434FED-A5CB-47A0-9C1B-A500C6C65673}" type="pres">
      <dgm:prSet presAssocID="{9FAAE856-1885-4EC9-9659-38B79ABF7B3D}" presName="linear" presStyleCnt="0">
        <dgm:presLayoutVars>
          <dgm:animLvl val="lvl"/>
          <dgm:resizeHandles val="exact"/>
        </dgm:presLayoutVars>
      </dgm:prSet>
      <dgm:spPr/>
    </dgm:pt>
    <dgm:pt modelId="{D2CF1B16-09CD-4573-A09D-E40082E790DC}" type="pres">
      <dgm:prSet presAssocID="{EDA0D1D3-A2E3-4226-8D40-572CE2B98AE7}" presName="parentText" presStyleLbl="node1" presStyleIdx="0" presStyleCnt="5">
        <dgm:presLayoutVars>
          <dgm:chMax val="0"/>
          <dgm:bulletEnabled val="1"/>
        </dgm:presLayoutVars>
      </dgm:prSet>
      <dgm:spPr/>
    </dgm:pt>
    <dgm:pt modelId="{2CF15389-27FF-4BD3-8E9C-BEEEDAA0EE69}" type="pres">
      <dgm:prSet presAssocID="{9CBE6999-C911-4695-A894-C5F79CDA4345}" presName="spacer" presStyleCnt="0"/>
      <dgm:spPr/>
    </dgm:pt>
    <dgm:pt modelId="{446CBE31-E770-457F-9928-C191B1CED481}" type="pres">
      <dgm:prSet presAssocID="{5B009573-5240-44D6-AE5A-FC1E252202F0}" presName="parentText" presStyleLbl="node1" presStyleIdx="1" presStyleCnt="5">
        <dgm:presLayoutVars>
          <dgm:chMax val="0"/>
          <dgm:bulletEnabled val="1"/>
        </dgm:presLayoutVars>
      </dgm:prSet>
      <dgm:spPr/>
    </dgm:pt>
    <dgm:pt modelId="{6E3EA101-8C0C-42CB-AE6F-B134EE22CD9F}" type="pres">
      <dgm:prSet presAssocID="{7D4B39B0-ECCB-44A9-BF0D-CD5E8528CF3F}" presName="spacer" presStyleCnt="0"/>
      <dgm:spPr/>
    </dgm:pt>
    <dgm:pt modelId="{FF384155-C1F4-4C4E-8940-2A8F5E9DF1CD}" type="pres">
      <dgm:prSet presAssocID="{94421675-8D49-4BCF-8D39-C2C2BF36F9A3}" presName="parentText" presStyleLbl="node1" presStyleIdx="2" presStyleCnt="5" custLinFactNeighborX="369" custLinFactNeighborY="-10967">
        <dgm:presLayoutVars>
          <dgm:chMax val="0"/>
          <dgm:bulletEnabled val="1"/>
        </dgm:presLayoutVars>
      </dgm:prSet>
      <dgm:spPr/>
    </dgm:pt>
    <dgm:pt modelId="{5920D4AC-42A5-4DE3-B98D-61D0DBA6A6D4}" type="pres">
      <dgm:prSet presAssocID="{C24371B0-678A-4CF3-9F14-450C7DADB25C}" presName="spacer" presStyleCnt="0"/>
      <dgm:spPr/>
    </dgm:pt>
    <dgm:pt modelId="{81660821-BA5D-49FF-A188-EA23FBD32BE3}" type="pres">
      <dgm:prSet presAssocID="{EF6C961D-7309-4651-8E23-657F458B993A}" presName="parentText" presStyleLbl="node1" presStyleIdx="3" presStyleCnt="5">
        <dgm:presLayoutVars>
          <dgm:chMax val="0"/>
          <dgm:bulletEnabled val="1"/>
        </dgm:presLayoutVars>
      </dgm:prSet>
      <dgm:spPr/>
    </dgm:pt>
    <dgm:pt modelId="{C56476F2-3346-473E-A1D8-AD4F216EBDA1}" type="pres">
      <dgm:prSet presAssocID="{90E9687B-3978-46A2-9E0A-2BA436ACEC3F}" presName="spacer" presStyleCnt="0"/>
      <dgm:spPr/>
    </dgm:pt>
    <dgm:pt modelId="{64C6549C-6CB7-4320-923A-3E69B67C5401}" type="pres">
      <dgm:prSet presAssocID="{7AE2EA56-4E81-4330-86F9-94FC16E2D327}" presName="parentText" presStyleLbl="node1" presStyleIdx="4" presStyleCnt="5">
        <dgm:presLayoutVars>
          <dgm:chMax val="0"/>
          <dgm:bulletEnabled val="1"/>
        </dgm:presLayoutVars>
      </dgm:prSet>
      <dgm:spPr/>
    </dgm:pt>
  </dgm:ptLst>
  <dgm:cxnLst>
    <dgm:cxn modelId="{73A39B02-C44D-4BBC-9587-DDBE67DDD42C}" srcId="{9FAAE856-1885-4EC9-9659-38B79ABF7B3D}" destId="{EDA0D1D3-A2E3-4226-8D40-572CE2B98AE7}" srcOrd="0" destOrd="0" parTransId="{E0041DB4-889D-4093-BF5D-2F8505AFCC2D}" sibTransId="{9CBE6999-C911-4695-A894-C5F79CDA4345}"/>
    <dgm:cxn modelId="{A400C51C-289A-43FC-B8EB-3167AD15F441}" srcId="{9FAAE856-1885-4EC9-9659-38B79ABF7B3D}" destId="{94421675-8D49-4BCF-8D39-C2C2BF36F9A3}" srcOrd="2" destOrd="0" parTransId="{3D8D7506-8C8A-448E-8211-3D33D089B15A}" sibTransId="{C24371B0-678A-4CF3-9F14-450C7DADB25C}"/>
    <dgm:cxn modelId="{0BB3BF5D-1044-4027-A8D6-6C0DFA22772F}" type="presOf" srcId="{94421675-8D49-4BCF-8D39-C2C2BF36F9A3}" destId="{FF384155-C1F4-4C4E-8940-2A8F5E9DF1CD}" srcOrd="0" destOrd="0" presId="urn:microsoft.com/office/officeart/2005/8/layout/vList2#1"/>
    <dgm:cxn modelId="{63B2AC52-663E-4C57-A354-91D79088B7EF}" srcId="{9FAAE856-1885-4EC9-9659-38B79ABF7B3D}" destId="{EF6C961D-7309-4651-8E23-657F458B993A}" srcOrd="3" destOrd="0" parTransId="{8F29834F-7324-44E3-B09E-E19BD61FA841}" sibTransId="{90E9687B-3978-46A2-9E0A-2BA436ACEC3F}"/>
    <dgm:cxn modelId="{202E9C82-ED01-4920-8724-1F28EC40F138}" type="presOf" srcId="{EF6C961D-7309-4651-8E23-657F458B993A}" destId="{81660821-BA5D-49FF-A188-EA23FBD32BE3}" srcOrd="0" destOrd="0" presId="urn:microsoft.com/office/officeart/2005/8/layout/vList2#1"/>
    <dgm:cxn modelId="{46B39D97-ECCA-4359-BEC5-3E99F1873B9C}" srcId="{9FAAE856-1885-4EC9-9659-38B79ABF7B3D}" destId="{7AE2EA56-4E81-4330-86F9-94FC16E2D327}" srcOrd="4" destOrd="0" parTransId="{D65712A8-D055-41F0-9645-1E0B9C75FCD2}" sibTransId="{7D8E8EE2-B6B9-46FC-9C44-0CC7D51F7581}"/>
    <dgm:cxn modelId="{DB3052AA-E717-4747-879A-188044047B7C}" type="presOf" srcId="{9FAAE856-1885-4EC9-9659-38B79ABF7B3D}" destId="{4F434FED-A5CB-47A0-9C1B-A500C6C65673}" srcOrd="0" destOrd="0" presId="urn:microsoft.com/office/officeart/2005/8/layout/vList2#1"/>
    <dgm:cxn modelId="{B33A6BAB-E0D6-45A8-BBB4-40F706F1F208}" type="presOf" srcId="{5B009573-5240-44D6-AE5A-FC1E252202F0}" destId="{446CBE31-E770-457F-9928-C191B1CED481}" srcOrd="0" destOrd="0" presId="urn:microsoft.com/office/officeart/2005/8/layout/vList2#1"/>
    <dgm:cxn modelId="{1D7277AB-333F-4217-A4CD-CDC84F9DDD54}" type="presOf" srcId="{7AE2EA56-4E81-4330-86F9-94FC16E2D327}" destId="{64C6549C-6CB7-4320-923A-3E69B67C5401}" srcOrd="0" destOrd="0" presId="urn:microsoft.com/office/officeart/2005/8/layout/vList2#1"/>
    <dgm:cxn modelId="{90128EB3-A037-455C-9A5E-8B7ADF5DE9CC}" type="presOf" srcId="{EDA0D1D3-A2E3-4226-8D40-572CE2B98AE7}" destId="{D2CF1B16-09CD-4573-A09D-E40082E790DC}" srcOrd="0" destOrd="0" presId="urn:microsoft.com/office/officeart/2005/8/layout/vList2#1"/>
    <dgm:cxn modelId="{53E090B3-975B-4546-B44F-A69F60C3CFE0}" srcId="{9FAAE856-1885-4EC9-9659-38B79ABF7B3D}" destId="{5B009573-5240-44D6-AE5A-FC1E252202F0}" srcOrd="1" destOrd="0" parTransId="{9B351F51-474E-4E7E-B944-3B0FDDA10FFA}" sibTransId="{7D4B39B0-ECCB-44A9-BF0D-CD5E8528CF3F}"/>
    <dgm:cxn modelId="{2218DF96-E99D-49C9-A7BD-732D182D2033}" type="presParOf" srcId="{4F434FED-A5CB-47A0-9C1B-A500C6C65673}" destId="{D2CF1B16-09CD-4573-A09D-E40082E790DC}" srcOrd="0" destOrd="0" presId="urn:microsoft.com/office/officeart/2005/8/layout/vList2#1"/>
    <dgm:cxn modelId="{C418B2F9-B3AB-4374-B927-32A7E08CF2F0}" type="presParOf" srcId="{4F434FED-A5CB-47A0-9C1B-A500C6C65673}" destId="{2CF15389-27FF-4BD3-8E9C-BEEEDAA0EE69}" srcOrd="1" destOrd="0" presId="urn:microsoft.com/office/officeart/2005/8/layout/vList2#1"/>
    <dgm:cxn modelId="{89C6CD4A-160B-4D36-9819-093203ADC6C8}" type="presParOf" srcId="{4F434FED-A5CB-47A0-9C1B-A500C6C65673}" destId="{446CBE31-E770-457F-9928-C191B1CED481}" srcOrd="2" destOrd="0" presId="urn:microsoft.com/office/officeart/2005/8/layout/vList2#1"/>
    <dgm:cxn modelId="{BA0D3C2C-FB72-42C3-8949-26486370E6E1}" type="presParOf" srcId="{4F434FED-A5CB-47A0-9C1B-A500C6C65673}" destId="{6E3EA101-8C0C-42CB-AE6F-B134EE22CD9F}" srcOrd="3" destOrd="0" presId="urn:microsoft.com/office/officeart/2005/8/layout/vList2#1"/>
    <dgm:cxn modelId="{E96D31B0-F106-4D45-B916-F093404F37C3}" type="presParOf" srcId="{4F434FED-A5CB-47A0-9C1B-A500C6C65673}" destId="{FF384155-C1F4-4C4E-8940-2A8F5E9DF1CD}" srcOrd="4" destOrd="0" presId="urn:microsoft.com/office/officeart/2005/8/layout/vList2#1"/>
    <dgm:cxn modelId="{CCFB8B87-9CC4-4307-AA43-E35D620C814B}" type="presParOf" srcId="{4F434FED-A5CB-47A0-9C1B-A500C6C65673}" destId="{5920D4AC-42A5-4DE3-B98D-61D0DBA6A6D4}" srcOrd="5" destOrd="0" presId="urn:microsoft.com/office/officeart/2005/8/layout/vList2#1"/>
    <dgm:cxn modelId="{42E48143-1620-40FA-976E-6DA6331DE5BB}" type="presParOf" srcId="{4F434FED-A5CB-47A0-9C1B-A500C6C65673}" destId="{81660821-BA5D-49FF-A188-EA23FBD32BE3}" srcOrd="6" destOrd="0" presId="urn:microsoft.com/office/officeart/2005/8/layout/vList2#1"/>
    <dgm:cxn modelId="{0A05D905-CF59-4B16-833F-E37CD80592CA}" type="presParOf" srcId="{4F434FED-A5CB-47A0-9C1B-A500C6C65673}" destId="{C56476F2-3346-473E-A1D8-AD4F216EBDA1}" srcOrd="7" destOrd="0" presId="urn:microsoft.com/office/officeart/2005/8/layout/vList2#1"/>
    <dgm:cxn modelId="{64901449-BBBF-44DE-AC70-2479827E2E84}" type="presParOf" srcId="{4F434FED-A5CB-47A0-9C1B-A500C6C65673}" destId="{64C6549C-6CB7-4320-923A-3E69B67C5401}" srcOrd="8" destOrd="0" presId="urn:microsoft.com/office/officeart/2005/8/layout/v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F1B16-09CD-4573-A09D-E40082E790DC}">
      <dsp:nvSpPr>
        <dsp:cNvPr id="0" name=""/>
        <dsp:cNvSpPr/>
      </dsp:nvSpPr>
      <dsp:spPr>
        <a:xfrm>
          <a:off x="0" y="63237"/>
          <a:ext cx="6480719" cy="913696"/>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solidFill>
                <a:schemeClr val="tx1"/>
              </a:solidFill>
              <a:latin typeface="微软雅黑" panose="020B0503020204020204" pitchFamily="34" charset="-122"/>
              <a:ea typeface="微软雅黑" panose="020B0503020204020204" pitchFamily="34" charset="-122"/>
            </a:rPr>
            <a:t>5.1 </a:t>
          </a:r>
          <a:r>
            <a:rPr lang="zh-CN" altLang="en-US" sz="2800" kern="1200" dirty="0">
              <a:solidFill>
                <a:schemeClr val="tx1"/>
              </a:solidFill>
              <a:latin typeface="微软雅黑" panose="020B0503020204020204" pitchFamily="34" charset="-122"/>
              <a:ea typeface="微软雅黑" panose="020B0503020204020204" pitchFamily="34" charset="-122"/>
            </a:rPr>
            <a:t>信息检索的基本理论</a:t>
          </a:r>
        </a:p>
      </dsp:txBody>
      <dsp:txXfrm>
        <a:off x="44603" y="107840"/>
        <a:ext cx="6391513" cy="824490"/>
      </dsp:txXfrm>
    </dsp:sp>
    <dsp:sp modelId="{446CBE31-E770-457F-9928-C191B1CED481}">
      <dsp:nvSpPr>
        <dsp:cNvPr id="0" name=""/>
        <dsp:cNvSpPr/>
      </dsp:nvSpPr>
      <dsp:spPr>
        <a:xfrm>
          <a:off x="0" y="1063334"/>
          <a:ext cx="6480719" cy="913696"/>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solidFill>
                <a:schemeClr val="tx1"/>
              </a:solidFill>
              <a:latin typeface="微软雅黑" panose="020B0503020204020204" pitchFamily="34" charset="-122"/>
              <a:ea typeface="微软雅黑" panose="020B0503020204020204" pitchFamily="34" charset="-122"/>
            </a:rPr>
            <a:t>5.2 </a:t>
          </a:r>
          <a:r>
            <a:rPr lang="zh-CN" altLang="en-US" sz="2800" kern="1200" dirty="0">
              <a:solidFill>
                <a:schemeClr val="tx1"/>
              </a:solidFill>
              <a:latin typeface="微软雅黑" panose="020B0503020204020204" pitchFamily="34" charset="-122"/>
              <a:ea typeface="微软雅黑" panose="020B0503020204020204" pitchFamily="34" charset="-122"/>
            </a:rPr>
            <a:t>信息检索的历史沿革</a:t>
          </a:r>
        </a:p>
      </dsp:txBody>
      <dsp:txXfrm>
        <a:off x="44603" y="1107937"/>
        <a:ext cx="6391513" cy="824490"/>
      </dsp:txXfrm>
    </dsp:sp>
    <dsp:sp modelId="{FF384155-C1F4-4C4E-8940-2A8F5E9DF1CD}">
      <dsp:nvSpPr>
        <dsp:cNvPr id="0" name=""/>
        <dsp:cNvSpPr/>
      </dsp:nvSpPr>
      <dsp:spPr>
        <a:xfrm>
          <a:off x="0" y="2053955"/>
          <a:ext cx="6480719" cy="913696"/>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solidFill>
                <a:schemeClr val="tx1"/>
              </a:solidFill>
              <a:latin typeface="微软雅黑" panose="020B0503020204020204" pitchFamily="34" charset="-122"/>
              <a:ea typeface="微软雅黑" panose="020B0503020204020204" pitchFamily="34" charset="-122"/>
            </a:rPr>
            <a:t>5.3 </a:t>
          </a:r>
          <a:r>
            <a:rPr lang="zh-CN" altLang="en-US" sz="2800" kern="1200" dirty="0">
              <a:solidFill>
                <a:schemeClr val="tx1"/>
              </a:solidFill>
              <a:latin typeface="微软雅黑" panose="020B0503020204020204" pitchFamily="34" charset="-122"/>
              <a:ea typeface="微软雅黑" panose="020B0503020204020204" pitchFamily="34" charset="-122"/>
            </a:rPr>
            <a:t>信息检索算法与模型</a:t>
          </a:r>
        </a:p>
      </dsp:txBody>
      <dsp:txXfrm>
        <a:off x="44603" y="2098558"/>
        <a:ext cx="6391513" cy="824490"/>
      </dsp:txXfrm>
    </dsp:sp>
    <dsp:sp modelId="{81660821-BA5D-49FF-A188-EA23FBD32BE3}">
      <dsp:nvSpPr>
        <dsp:cNvPr id="0" name=""/>
        <dsp:cNvSpPr/>
      </dsp:nvSpPr>
      <dsp:spPr>
        <a:xfrm>
          <a:off x="0" y="3063527"/>
          <a:ext cx="6480719" cy="913696"/>
        </a:xfrm>
        <a:prstGeom prst="roundRect">
          <a:avLst/>
        </a:prstGeom>
        <a:solidFill>
          <a:srgbClr val="B3A2C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solidFill>
                <a:schemeClr val="tx1"/>
              </a:solidFill>
              <a:latin typeface="微软雅黑" panose="020B0503020204020204" pitchFamily="34" charset="-122"/>
              <a:ea typeface="微软雅黑" panose="020B0503020204020204" pitchFamily="34" charset="-122"/>
            </a:rPr>
            <a:t>5.4</a:t>
          </a:r>
          <a:r>
            <a:rPr lang="zh-CN" altLang="en-US" sz="2800" kern="1200" dirty="0">
              <a:solidFill>
                <a:schemeClr val="tx1"/>
              </a:solidFill>
              <a:latin typeface="微软雅黑" panose="020B0503020204020204" pitchFamily="34" charset="-122"/>
              <a:ea typeface="微软雅黑" panose="020B0503020204020204" pitchFamily="34" charset="-122"/>
            </a:rPr>
            <a:t> 信息检索效果评价</a:t>
          </a:r>
        </a:p>
      </dsp:txBody>
      <dsp:txXfrm>
        <a:off x="44603" y="3108130"/>
        <a:ext cx="6391513" cy="824490"/>
      </dsp:txXfrm>
    </dsp:sp>
    <dsp:sp modelId="{64C6549C-6CB7-4320-923A-3E69B67C5401}">
      <dsp:nvSpPr>
        <dsp:cNvPr id="0" name=""/>
        <dsp:cNvSpPr/>
      </dsp:nvSpPr>
      <dsp:spPr>
        <a:xfrm>
          <a:off x="0" y="4063624"/>
          <a:ext cx="6480719" cy="913696"/>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altLang="zh-CN" sz="3000" kern="1200" dirty="0">
              <a:solidFill>
                <a:schemeClr val="tx1"/>
              </a:solidFill>
              <a:latin typeface="微软雅黑" panose="020B0503020204020204" pitchFamily="34" charset="-122"/>
              <a:ea typeface="微软雅黑" panose="020B0503020204020204" pitchFamily="34" charset="-122"/>
            </a:rPr>
            <a:t>5.5</a:t>
          </a:r>
          <a:r>
            <a:rPr lang="zh-CN" altLang="en-US" sz="3000" kern="1200" dirty="0">
              <a:solidFill>
                <a:schemeClr val="tx1"/>
              </a:solidFill>
              <a:latin typeface="微软雅黑" panose="020B0503020204020204" pitchFamily="34" charset="-122"/>
              <a:ea typeface="微软雅黑" panose="020B0503020204020204" pitchFamily="34" charset="-122"/>
            </a:rPr>
            <a:t> 搜索引擎发展趋势</a:t>
          </a:r>
          <a:endParaRPr lang="zh-CN" altLang="en-US" sz="3000" kern="1200" dirty="0">
            <a:solidFill>
              <a:schemeClr val="tx1"/>
            </a:solidFill>
          </a:endParaRPr>
        </a:p>
      </dsp:txBody>
      <dsp:txXfrm>
        <a:off x="44603" y="4108227"/>
        <a:ext cx="6391513" cy="824490"/>
      </dsp:txXfrm>
    </dsp:sp>
  </dsp:spTree>
</dsp:drawing>
</file>

<file path=ppt/diagrams/layout1.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4" Type="http://schemas.openxmlformats.org/officeDocument/2006/relationships/image" Target="../media/image7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FA1B1D-FBA2-4EA1-90FB-214BC1C4B9D1}" type="datetimeFigureOut">
              <a:rPr lang="zh-CN" altLang="en-US" smtClean="0"/>
              <a:t>2021/12/31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BC3FA2-DF31-44A2-9016-A6ED2A7BEB1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baike.baidu.com/item/%E7%A4%BE%E4%BC%9A%E5%8C%96" TargetMode="External"/><Relationship Id="rId2" Type="http://schemas.openxmlformats.org/officeDocument/2006/relationships/slide" Target="../slides/slide147.xml"/><Relationship Id="rId1" Type="http://schemas.openxmlformats.org/officeDocument/2006/relationships/notesMaster" Target="../notesMasters/notesMaster1.xml"/><Relationship Id="rId6" Type="http://schemas.openxmlformats.org/officeDocument/2006/relationships/hyperlink" Target="http://baike.baidu.com/item/%E8%B0%B7%E6%AD%8C" TargetMode="External"/><Relationship Id="rId5" Type="http://schemas.openxmlformats.org/officeDocument/2006/relationships/hyperlink" Target="http://baike.baidu.com/item/%E5%88%98%E9%AA%8F" TargetMode="External"/><Relationship Id="rId4" Type="http://schemas.openxmlformats.org/officeDocument/2006/relationships/hyperlink" Target="http://baike.baidu.com/item/%E6%90%9C%E7%B4%A2%E5%BC%95%E6%93%8E"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baike.baidu.com/item/Facebook"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baike.baidu.com/item/%E7%A4%BE%E4%BC%9A%E5%8C%96" TargetMode="External"/><Relationship Id="rId7" Type="http://schemas.openxmlformats.org/officeDocument/2006/relationships/hyperlink" Target="http://baike.baidu.com/item/%E8%B0%B7%E6%AD%8C" TargetMode="External"/><Relationship Id="rId2" Type="http://schemas.openxmlformats.org/officeDocument/2006/relationships/slide" Target="../slides/slide152.xml"/><Relationship Id="rId1" Type="http://schemas.openxmlformats.org/officeDocument/2006/relationships/notesMaster" Target="../notesMasters/notesMaster1.xml"/><Relationship Id="rId6" Type="http://schemas.openxmlformats.org/officeDocument/2006/relationships/hyperlink" Target="http://baike.baidu.com/item/%E5%88%98%E9%AA%8F" TargetMode="External"/><Relationship Id="rId5" Type="http://schemas.openxmlformats.org/officeDocument/2006/relationships/hyperlink" Target="http://baike.baidu.com/item/%E5%AE%9E%E6%97%B6%E6%90%9C%E7%B4%A2" TargetMode="External"/><Relationship Id="rId4" Type="http://schemas.openxmlformats.org/officeDocument/2006/relationships/hyperlink" Target="http://baike.baidu.com/item/%E6%90%9C%E7%B4%A2%E5%BC%95%E6%93%8E"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0B5619-6AE2-4F2F-BB73-23221413171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a:spLocks noGrp="1"/>
          </p:cNvSpPr>
          <p:nvPr>
            <p:ph type="body" idx="1"/>
          </p:nvPr>
        </p:nvSpPr>
        <p:spPr>
          <a:noFill/>
        </p:spPr>
        <p:txBody>
          <a:bodyPr anchor="t"/>
          <a:lstStyle/>
          <a:p>
            <a:r>
              <a:rPr lang="en-US" altLang="zh-CN"/>
              <a:t>Grep is line-oriented; IR is document oriented.</a:t>
            </a:r>
          </a:p>
        </p:txBody>
      </p:sp>
      <p:sp>
        <p:nvSpPr>
          <p:cNvPr id="41988" name="Slide Number Placeholder 3"/>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235" tIns="47617" rIns="95235" bIns="47617"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buFont typeface="DejaVu Sans" pitchFamily="34" charset="0"/>
              <a:buNone/>
            </a:pPr>
            <a:fld id="{3FFFB2DC-13E8-4E2A-8E07-2D33BED655B6}" type="slidenum">
              <a:rPr lang="zh-CN" altLang="en-US">
                <a:latin typeface="Lucida Sans" panose="020B0602030504020204" charset="0"/>
                <a:ea typeface="宋体" panose="02010600030101010101" pitchFamily="2" charset="-122"/>
              </a:rPr>
              <a:t>37</a:t>
            </a:fld>
            <a:endParaRPr lang="en-US" altLang="zh-CN">
              <a:latin typeface="Lucida Sans" panose="020B060203050402020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ea typeface="+mn-ea"/>
              </a:rPr>
              <a:t>矩阵大小为 </a:t>
            </a:r>
            <a:r>
              <a:rPr lang="en-US" altLang="zh-CN" dirty="0">
                <a:ea typeface="+mn-ea"/>
              </a:rPr>
              <a:t>500K x 1M=500G</a:t>
            </a:r>
          </a:p>
          <a:p>
            <a:pPr eaLnBrk="1" hangingPunct="1"/>
            <a:r>
              <a:rPr lang="zh-CN" altLang="en-US" dirty="0">
                <a:ea typeface="+mn-ea"/>
              </a:rPr>
              <a:t>但是该矩阵中最多有</a:t>
            </a:r>
            <a:r>
              <a:rPr lang="en-US" altLang="zh-CN" dirty="0">
                <a:ea typeface="+mn-ea"/>
              </a:rPr>
              <a:t>10</a:t>
            </a:r>
            <a:r>
              <a:rPr lang="zh-CN" altLang="en-US" dirty="0">
                <a:ea typeface="+mn-ea"/>
              </a:rPr>
              <a:t>亿</a:t>
            </a:r>
            <a:r>
              <a:rPr lang="en-US" altLang="zh-CN" dirty="0">
                <a:ea typeface="+mn-ea"/>
              </a:rPr>
              <a:t>(1G)</a:t>
            </a:r>
            <a:r>
              <a:rPr lang="zh-CN" altLang="en-US" dirty="0">
                <a:ea typeface="+mn-ea"/>
              </a:rPr>
              <a:t>个</a:t>
            </a:r>
            <a:r>
              <a:rPr lang="en-US" altLang="zh-CN" dirty="0">
                <a:ea typeface="+mn-ea"/>
              </a:rPr>
              <a:t>1</a:t>
            </a:r>
          </a:p>
          <a:p>
            <a:pPr lvl="1" eaLnBrk="1" hangingPunct="1"/>
            <a:r>
              <a:rPr lang="zh-CN" altLang="en-US" dirty="0">
                <a:ea typeface="+mn-ea"/>
              </a:rPr>
              <a:t>词项</a:t>
            </a:r>
            <a:r>
              <a:rPr lang="en-US" altLang="zh-CN" dirty="0">
                <a:ea typeface="+mn-ea"/>
              </a:rPr>
              <a:t>-</a:t>
            </a:r>
            <a:r>
              <a:rPr lang="zh-CN" altLang="en-US" dirty="0">
                <a:ea typeface="+mn-ea"/>
              </a:rPr>
              <a:t>文档矩阵高度稀疏</a:t>
            </a:r>
            <a:r>
              <a:rPr lang="en-US" altLang="zh-CN" dirty="0">
                <a:ea typeface="+mn-ea"/>
              </a:rPr>
              <a:t>(sparse).</a:t>
            </a:r>
          </a:p>
          <a:p>
            <a:pPr lvl="1" eaLnBrk="1" hangingPunct="1"/>
            <a:r>
              <a:rPr lang="zh-CN" altLang="en-US" dirty="0">
                <a:ea typeface="+mn-ea"/>
              </a:rPr>
              <a:t>稀疏矩阵</a:t>
            </a:r>
          </a:p>
          <a:p>
            <a:pPr lvl="1" eaLnBrk="1" hangingPunct="1"/>
            <a:endParaRPr lang="zh-CN" altLang="en-US" dirty="0">
              <a:ea typeface="+mn-ea"/>
            </a:endParaRPr>
          </a:p>
          <a:p>
            <a:pPr eaLnBrk="1" hangingPunct="1"/>
            <a:r>
              <a:rPr lang="zh-CN" altLang="en-US" dirty="0">
                <a:ea typeface="+mn-ea"/>
              </a:rPr>
              <a:t>应该有更好的表示方式</a:t>
            </a:r>
          </a:p>
          <a:p>
            <a:pPr lvl="1" eaLnBrk="1" hangingPunct="1"/>
            <a:r>
              <a:rPr lang="zh-CN" altLang="en-US" dirty="0">
                <a:ea typeface="+mn-ea"/>
              </a:rPr>
              <a:t>比如我们仅仅记录所有</a:t>
            </a:r>
            <a:r>
              <a:rPr lang="en-US" altLang="zh-CN" dirty="0">
                <a:ea typeface="+mn-ea"/>
              </a:rPr>
              <a:t>1</a:t>
            </a:r>
            <a:r>
              <a:rPr lang="zh-CN" altLang="en-US" dirty="0">
                <a:ea typeface="+mn-ea"/>
              </a:rPr>
              <a:t>的位置</a:t>
            </a:r>
          </a:p>
          <a:p>
            <a:endParaRPr lang="zh-CN" altLang="en-US" dirty="0"/>
          </a:p>
        </p:txBody>
      </p:sp>
      <p:sp>
        <p:nvSpPr>
          <p:cNvPr id="4" name="灯片编号占位符 3"/>
          <p:cNvSpPr>
            <a:spLocks noGrp="1"/>
          </p:cNvSpPr>
          <p:nvPr>
            <p:ph type="sldNum" sz="quarter" idx="10"/>
          </p:nvPr>
        </p:nvSpPr>
        <p:spPr/>
        <p:txBody>
          <a:bodyPr/>
          <a:lstStyle/>
          <a:p>
            <a:fld id="{09BC3FA2-DF31-44A2-9016-A6ED2A7BEB1E}" type="slidenum">
              <a:rPr lang="zh-CN" altLang="en-US" smtClean="0"/>
              <a:t>41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p:sp>
      <p:sp>
        <p:nvSpPr>
          <p:cNvPr id="53251" name="Notes Placeholder 2"/>
          <p:cNvSpPr>
            <a:spLocks noGrp="1"/>
          </p:cNvSpPr>
          <p:nvPr>
            <p:ph type="body" idx="1"/>
          </p:nvPr>
        </p:nvSpPr>
        <p:spPr>
          <a:noFill/>
        </p:spPr>
        <p:txBody>
          <a:bodyPr anchor="t"/>
          <a:lstStyle/>
          <a:p>
            <a:pPr eaLnBrk="1" hangingPunct="1"/>
            <a:r>
              <a:rPr lang="en-US" altLang="zh-CN"/>
              <a:t>Linked lists generally preferred to arrays</a:t>
            </a:r>
          </a:p>
          <a:p>
            <a:pPr lvl="1" eaLnBrk="1" hangingPunct="1"/>
            <a:r>
              <a:rPr lang="en-US" altLang="zh-CN"/>
              <a:t>Dynamic space allocation</a:t>
            </a:r>
          </a:p>
          <a:p>
            <a:pPr lvl="1" eaLnBrk="1" hangingPunct="1"/>
            <a:r>
              <a:rPr lang="en-US" altLang="zh-CN"/>
              <a:t>Insertion of terms into documents easy</a:t>
            </a:r>
          </a:p>
          <a:p>
            <a:pPr lvl="1" eaLnBrk="1" hangingPunct="1"/>
            <a:r>
              <a:rPr lang="en-US" altLang="zh-CN"/>
              <a:t>Space overhead of pointers</a:t>
            </a:r>
          </a:p>
        </p:txBody>
      </p:sp>
      <p:sp>
        <p:nvSpPr>
          <p:cNvPr id="53252" name="Slide Number Placeholder 3"/>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235" tIns="47617" rIns="95235" bIns="47617"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buFont typeface="DejaVu Sans" pitchFamily="34" charset="0"/>
              <a:buNone/>
            </a:pPr>
            <a:fld id="{3D0C12C9-FE04-425B-9B90-17232C88457F}" type="slidenum">
              <a:rPr lang="zh-CN" altLang="en-US">
                <a:latin typeface="Lucida Sans" panose="020B0602030504020204" charset="0"/>
                <a:ea typeface="宋体" panose="02010600030101010101" pitchFamily="2" charset="-122"/>
              </a:rPr>
              <a:t>43</a:t>
            </a:fld>
            <a:endParaRPr lang="en-US" altLang="zh-CN">
              <a:latin typeface="Lucida Sans" panose="020B060203050402020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14:hiddenLine>
            </a:ext>
          </a:extLst>
        </p:spPr>
        <p:txBody>
          <a:bodyPr/>
          <a:lstStyle>
            <a:lvl1pPr marL="215900" indent="-214630">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Lucida Sans" panose="020B0602030504020204" charset="0"/>
                <a:ea typeface="MS PGothic" panose="020B0600070205080204" pitchFamily="34" charset="-128"/>
              </a:defRPr>
            </a:lvl9pPr>
          </a:lstStyle>
          <a:p>
            <a:pPr>
              <a:buClrTx/>
              <a:buSzPct val="45000"/>
              <a:buFontTx/>
              <a:buNone/>
            </a:pPr>
            <a:fld id="{B9DDD4CC-BFC1-4BBE-891A-B89E71715189}" type="slidenum">
              <a:rPr lang="en-US" altLang="zh-CN" sz="1200">
                <a:solidFill>
                  <a:srgbClr val="000000"/>
                </a:solidFill>
                <a:latin typeface="Times New Roman" panose="02020603050405020304" pitchFamily="18" charset="0"/>
                <a:ea typeface="宋体" panose="02010600030101010101" pitchFamily="2" charset="-122"/>
              </a:rPr>
              <a:t>52</a:t>
            </a:fld>
            <a:endParaRPr lang="zh-CN" altLang="zh-CN" sz="1200">
              <a:solidFill>
                <a:srgbClr val="000000"/>
              </a:solidFill>
              <a:latin typeface="Times New Roman" panose="02020603050405020304" pitchFamily="18" charset="0"/>
              <a:ea typeface="宋体" panose="02010600030101010101" pitchFamily="2" charset="-122"/>
            </a:endParaRPr>
          </a:p>
        </p:txBody>
      </p:sp>
      <p:sp>
        <p:nvSpPr>
          <p:cNvPr id="122883" name="Rectangle 1"/>
          <p:cNvSpPr txBox="1">
            <a:spLocks noGrp="1" noRot="1" noChangeAspect="1" noChangeArrowheads="1" noTextEdit="1"/>
          </p:cNvSpPr>
          <p:nvPr>
            <p:ph type="sldImg"/>
          </p:nvPr>
        </p:nvSpPr>
        <p:spPr>
          <a:xfrm>
            <a:off x="1257300" y="720725"/>
            <a:ext cx="4800600" cy="3600450"/>
          </a:xfrm>
          <a:solidFill>
            <a:srgbClr val="FFFFFF"/>
          </a:solidFill>
          <a:ln>
            <a:solidFill>
              <a:srgbClr val="000000"/>
            </a:solidFill>
            <a:miter lim="800000"/>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4" name="Text Box 2"/>
          <p:cNvSpPr txBox="1">
            <a:spLocks noChangeArrowheads="1"/>
          </p:cNvSpPr>
          <p:nvPr/>
        </p:nvSpPr>
        <p:spPr bwMode="auto">
          <a:xfrm>
            <a:off x="974725" y="4560888"/>
            <a:ext cx="5365750" cy="431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zh-CN" altLang="en-US">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14:hiddenLine>
            </a:ext>
          </a:extLst>
        </p:spPr>
        <p:txBody>
          <a:bodyPr/>
          <a:lstStyle>
            <a:lvl1pPr marL="215900" indent="-214630">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Lucida Sans" panose="020B0602030504020204" charset="0"/>
                <a:ea typeface="MS PGothic" panose="020B0600070205080204" pitchFamily="34" charset="-128"/>
              </a:defRPr>
            </a:lvl9pPr>
          </a:lstStyle>
          <a:p>
            <a:pPr>
              <a:buClrTx/>
              <a:buSzPct val="45000"/>
              <a:buFontTx/>
              <a:buNone/>
            </a:pPr>
            <a:fld id="{56FF198C-7E6D-46C5-A469-F5579A3E08C1}" type="slidenum">
              <a:rPr lang="en-US" altLang="zh-CN" sz="1200">
                <a:solidFill>
                  <a:srgbClr val="000000"/>
                </a:solidFill>
                <a:latin typeface="Times New Roman" panose="02020603050405020304" pitchFamily="18" charset="0"/>
                <a:ea typeface="宋体" panose="02010600030101010101" pitchFamily="2" charset="-122"/>
              </a:rPr>
              <a:t>53</a:t>
            </a:fld>
            <a:endParaRPr lang="zh-CN" altLang="zh-CN" sz="1200">
              <a:solidFill>
                <a:srgbClr val="000000"/>
              </a:solidFill>
              <a:latin typeface="Times New Roman" panose="02020603050405020304" pitchFamily="18" charset="0"/>
              <a:ea typeface="宋体" panose="02010600030101010101" pitchFamily="2" charset="-122"/>
            </a:endParaRPr>
          </a:p>
        </p:txBody>
      </p:sp>
      <p:sp>
        <p:nvSpPr>
          <p:cNvPr id="151555" name="Rectangle 1"/>
          <p:cNvSpPr txBox="1">
            <a:spLocks noGrp="1" noRot="1" noChangeAspect="1" noChangeArrowheads="1" noTextEdit="1"/>
          </p:cNvSpPr>
          <p:nvPr>
            <p:ph type="sldImg"/>
          </p:nvPr>
        </p:nvSpPr>
        <p:spPr>
          <a:xfrm>
            <a:off x="1257300" y="720725"/>
            <a:ext cx="4800600" cy="3600450"/>
          </a:xfrm>
          <a:solidFill>
            <a:srgbClr val="FFFFFF"/>
          </a:solidFill>
          <a:ln>
            <a:solidFill>
              <a:srgbClr val="000000"/>
            </a:solidFill>
            <a:miter lim="800000"/>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1556" name="Text Box 2"/>
          <p:cNvSpPr txBox="1">
            <a:spLocks noChangeArrowheads="1"/>
          </p:cNvSpPr>
          <p:nvPr/>
        </p:nvSpPr>
        <p:spPr bwMode="auto">
          <a:xfrm>
            <a:off x="974725" y="4560888"/>
            <a:ext cx="5365750" cy="431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zh-CN" altLang="en-US">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xfrm>
            <a:off x="1258888" y="720725"/>
            <a:ext cx="4791075" cy="3594100"/>
          </a:xfrm>
        </p:spPr>
      </p:sp>
      <p:sp>
        <p:nvSpPr>
          <p:cNvPr id="19459"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Heaps </a:t>
            </a:r>
            <a:r>
              <a:rPr lang="zh-CN" altLang="en-US"/>
              <a:t>和 </a:t>
            </a:r>
            <a:r>
              <a:rPr lang="en-US" altLang="zh-CN"/>
              <a:t>Zip’s</a:t>
            </a:r>
            <a:r>
              <a:rPr lang="zh-CN" altLang="en-US"/>
              <a:t>定律是早期对文本中词项分布研究的两个经典结论</a:t>
            </a:r>
          </a:p>
        </p:txBody>
      </p:sp>
      <p:sp>
        <p:nvSpPr>
          <p:cNvPr id="19460" name="Slide Number Placeholder 3"/>
          <p:cNvSpPr>
            <a:spLocks noGrp="1"/>
          </p:cNvSpPr>
          <p:nvPr>
            <p:ph type="sldNum" sz="quarter" idx="4294967295"/>
          </p:nvPr>
        </p:nvSpPr>
        <p:spPr>
          <a:noFill/>
          <a:extLst>
            <a:ext uri="{91240B29-F687-4F45-9708-019B960494DF}">
              <a14:hiddenLine xmlns:a14="http://schemas.microsoft.com/office/drawing/2010/main" w="9525">
                <a:solidFill>
                  <a:srgbClr val="000000"/>
                </a:solidFill>
                <a:bevel/>
              </a14:hiddenLine>
            </a:ext>
          </a:extLst>
        </p:spPr>
        <p:txBody>
          <a:bodyPr/>
          <a:lstStyle/>
          <a:p>
            <a:fld id="{54240929-BE33-4AD9-A185-73CC86DBE53A}" type="slidenum">
              <a:rPr lang="en-US" altLang="zh-CN" smtClean="0">
                <a:latin typeface="Lucida Sans" panose="020B0602030504020204" charset="0"/>
              </a:rPr>
              <a:t>54</a:t>
            </a:fld>
            <a:endParaRPr lang="en-US" altLang="zh-CN" sz="1200">
              <a:solidFill>
                <a:srgbClr val="000000"/>
              </a:solidFill>
              <a:latin typeface="Times New Roman" panose="02020603050405020304" pitchFamily="18" charset="0"/>
              <a:sym typeface="Arial Unicode MS" panose="020B060402020202020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xfrm>
            <a:off x="1258888" y="720725"/>
            <a:ext cx="4791075" cy="3594100"/>
          </a:xfrm>
        </p:spPr>
      </p:sp>
      <p:sp>
        <p:nvSpPr>
          <p:cNvPr id="22531"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去停用词：减少少量高频词项，减少大量词条。</a:t>
            </a:r>
            <a:endParaRPr lang="en-US" altLang="zh-CN"/>
          </a:p>
          <a:p>
            <a:r>
              <a:rPr lang="zh-CN" altLang="en-US"/>
              <a:t>词干还原：大量减少词项数目</a:t>
            </a:r>
          </a:p>
        </p:txBody>
      </p:sp>
      <p:sp>
        <p:nvSpPr>
          <p:cNvPr id="22532" name="Slide Number Placeholder 3"/>
          <p:cNvSpPr>
            <a:spLocks noGrp="1"/>
          </p:cNvSpPr>
          <p:nvPr>
            <p:ph type="sldNum" sz="quarter" idx="4294967295"/>
          </p:nvPr>
        </p:nvSpPr>
        <p:spPr>
          <a:noFill/>
          <a:extLst>
            <a:ext uri="{91240B29-F687-4F45-9708-019B960494DF}">
              <a14:hiddenLine xmlns:a14="http://schemas.microsoft.com/office/drawing/2010/main" w="9525">
                <a:solidFill>
                  <a:srgbClr val="000000"/>
                </a:solidFill>
                <a:bevel/>
              </a14:hiddenLine>
            </a:ext>
          </a:extLst>
        </p:spPr>
        <p:txBody>
          <a:bodyPr/>
          <a:lstStyle/>
          <a:p>
            <a:fld id="{09889853-7520-4DB3-ADE6-3A07F31E00FF}" type="slidenum">
              <a:rPr lang="en-US" altLang="zh-CN" smtClean="0">
                <a:latin typeface="Lucida Sans" panose="020B0602030504020204" charset="0"/>
              </a:rPr>
              <a:t>56</a:t>
            </a:fld>
            <a:endParaRPr lang="en-US" altLang="zh-CN" sz="1200">
              <a:solidFill>
                <a:srgbClr val="000000"/>
              </a:solidFill>
              <a:latin typeface="Times New Roman" panose="02020603050405020304" pitchFamily="18" charset="0"/>
              <a:sym typeface="Arial Unicode MS" panose="020B060402020202020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黑体" panose="02010609060101010101" pitchFamily="49" charset="-122"/>
              </a:rPr>
              <a:t>58</a:t>
            </a:fld>
            <a:endParaRPr lang="en-US" dirty="0">
              <a:ea typeface="黑体" panose="02010609060101010101" pitchFamily="49" charset="-122"/>
            </a:endParaRPr>
          </a:p>
        </p:txBody>
      </p:sp>
      <p:sp>
        <p:nvSpPr>
          <p:cNvPr id="291843" name="Rectangle 1"/>
          <p:cNvSpPr>
            <a:spLocks noGrp="1" noRot="1" noChangeAspect="1" noChangeArrowheads="1" noTextEdit="1"/>
          </p:cNvSpPr>
          <p:nvPr>
            <p:ph type="sldImg"/>
          </p:nvPr>
        </p:nvSpPr>
        <p:spPr>
          <a:xfrm>
            <a:off x="1257300" y="720725"/>
            <a:ext cx="4800600" cy="3600450"/>
          </a:xfrm>
          <a:solidFill>
            <a:srgbClr val="FFFFFF"/>
          </a:solidFill>
        </p:spPr>
      </p:sp>
      <p:sp>
        <p:nvSpPr>
          <p:cNvPr id="291844" name="Rectangle 2"/>
          <p:cNvSpPr>
            <a:spLocks noGrp="1" noChangeArrowheads="1"/>
          </p:cNvSpPr>
          <p:nvPr>
            <p:ph type="body" idx="1"/>
          </p:nvPr>
        </p:nvSpPr>
        <p:spPr>
          <a:xfrm>
            <a:off x="974725" y="4560888"/>
            <a:ext cx="5360988" cy="4316412"/>
          </a:xfrm>
          <a:noFill/>
        </p:spPr>
        <p:txBody>
          <a:bodyPr wrap="none" anchor="ctr"/>
          <a:lstStyle/>
          <a:p>
            <a:endParaRPr lang="de-D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黑体" panose="02010609060101010101" pitchFamily="49" charset="-122"/>
              </a:rPr>
              <a:t>59</a:t>
            </a:fld>
            <a:endParaRPr lang="en-US" dirty="0">
              <a:ea typeface="黑体" panose="02010609060101010101" pitchFamily="49" charset="-122"/>
            </a:endParaRPr>
          </a:p>
        </p:txBody>
      </p:sp>
      <p:sp>
        <p:nvSpPr>
          <p:cNvPr id="291843" name="Rectangle 1"/>
          <p:cNvSpPr>
            <a:spLocks noGrp="1" noRot="1" noChangeAspect="1" noChangeArrowheads="1" noTextEdit="1"/>
          </p:cNvSpPr>
          <p:nvPr>
            <p:ph type="sldImg"/>
          </p:nvPr>
        </p:nvSpPr>
        <p:spPr>
          <a:xfrm>
            <a:off x="1257300" y="720725"/>
            <a:ext cx="4800600" cy="3600450"/>
          </a:xfrm>
          <a:solidFill>
            <a:srgbClr val="FFFFFF"/>
          </a:solidFill>
        </p:spPr>
      </p:sp>
      <p:sp>
        <p:nvSpPr>
          <p:cNvPr id="291844" name="Rectangle 2"/>
          <p:cNvSpPr>
            <a:spLocks noGrp="1" noChangeArrowheads="1"/>
          </p:cNvSpPr>
          <p:nvPr>
            <p:ph type="body" idx="1"/>
          </p:nvPr>
        </p:nvSpPr>
        <p:spPr>
          <a:xfrm>
            <a:off x="974725" y="4560888"/>
            <a:ext cx="5360988" cy="4316412"/>
          </a:xfrm>
          <a:noFill/>
        </p:spPr>
        <p:txBody>
          <a:bodyPr wrap="none" anchor="ctr"/>
          <a:lstStyle/>
          <a:p>
            <a:endParaRPr lang="de-D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黑体" panose="02010609060101010101" pitchFamily="49" charset="-122"/>
              </a:rPr>
              <a:t>60</a:t>
            </a:fld>
            <a:endParaRPr lang="en-US" dirty="0">
              <a:ea typeface="黑体" panose="02010609060101010101" pitchFamily="49" charset="-122"/>
            </a:endParaRPr>
          </a:p>
        </p:txBody>
      </p:sp>
      <p:sp>
        <p:nvSpPr>
          <p:cNvPr id="291843" name="Rectangle 1"/>
          <p:cNvSpPr>
            <a:spLocks noGrp="1" noRot="1" noChangeAspect="1" noChangeArrowheads="1" noTextEdit="1"/>
          </p:cNvSpPr>
          <p:nvPr>
            <p:ph type="sldImg"/>
          </p:nvPr>
        </p:nvSpPr>
        <p:spPr>
          <a:xfrm>
            <a:off x="1257300" y="720725"/>
            <a:ext cx="4800600" cy="3600450"/>
          </a:xfrm>
          <a:solidFill>
            <a:srgbClr val="FFFFFF"/>
          </a:solidFill>
        </p:spPr>
      </p:sp>
      <p:sp>
        <p:nvSpPr>
          <p:cNvPr id="291844" name="Rectangle 2"/>
          <p:cNvSpPr>
            <a:spLocks noGrp="1" noChangeArrowheads="1"/>
          </p:cNvSpPr>
          <p:nvPr>
            <p:ph type="body" idx="1"/>
          </p:nvPr>
        </p:nvSpPr>
        <p:spPr>
          <a:xfrm>
            <a:off x="974725" y="4560888"/>
            <a:ext cx="5360988" cy="4316412"/>
          </a:xfrm>
          <a:noFill/>
        </p:spPr>
        <p:txBody>
          <a:bodyPr wrap="none" anchor="ctr"/>
          <a:lstStyle/>
          <a:p>
            <a:pPr lvl="1">
              <a:spcBef>
                <a:spcPts val="700"/>
              </a:spcBef>
              <a:buClr>
                <a:srgbClr val="336699"/>
              </a:buClr>
              <a:buFont typeface="Wingdings" panose="05000000000000000000" pitchFamily="2" charset="2"/>
              <a:buChar char="§"/>
            </a:pPr>
            <a:r>
              <a:rPr lang="zh-CN" altLang="en-US" sz="1200" kern="1200" dirty="0">
                <a:solidFill>
                  <a:schemeClr val="tx1"/>
                </a:solidFill>
                <a:latin typeface="+mn-lt"/>
                <a:ea typeface="黑体" panose="02010609060101010101" pitchFamily="49" charset="-122"/>
                <a:cs typeface="+mn-cs"/>
              </a:rPr>
              <a:t>不考虑词项频率</a:t>
            </a:r>
            <a:r>
              <a:rPr lang="en-US" altLang="zh-CN" sz="1200" kern="1200" dirty="0">
                <a:solidFill>
                  <a:schemeClr val="tx1"/>
                </a:solidFill>
                <a:latin typeface="+mn-lt"/>
                <a:ea typeface="黑体" panose="02010609060101010101" pitchFamily="49" charset="-122"/>
                <a:cs typeface="+mn-cs"/>
              </a:rPr>
              <a:t> </a:t>
            </a:r>
            <a:r>
              <a:rPr lang="zh-CN" altLang="en-US" sz="1200" kern="1200" dirty="0">
                <a:solidFill>
                  <a:schemeClr val="tx1"/>
                </a:solidFill>
                <a:latin typeface="+mn-lt"/>
                <a:ea typeface="黑体" panose="02010609060101010101" pitchFamily="49" charset="-122"/>
                <a:cs typeface="+mn-cs"/>
              </a:rPr>
              <a:t>，即词项在文档中的出现次数</a:t>
            </a:r>
            <a:r>
              <a:rPr lang="en-US" altLang="zh-CN" sz="1200" kern="1200" dirty="0">
                <a:solidFill>
                  <a:schemeClr val="tx1"/>
                </a:solidFill>
                <a:latin typeface="+mn-lt"/>
                <a:ea typeface="黑体" panose="02010609060101010101" pitchFamily="49" charset="-122"/>
                <a:cs typeface="+mn-cs"/>
              </a:rPr>
              <a:t>(</a:t>
            </a:r>
            <a:r>
              <a:rPr lang="zh-CN" altLang="en-US" sz="1200" kern="1200" dirty="0">
                <a:solidFill>
                  <a:schemeClr val="tx1"/>
                </a:solidFill>
                <a:latin typeface="+mn-lt"/>
                <a:ea typeface="黑体" panose="02010609060101010101" pitchFamily="49" charset="-122"/>
                <a:cs typeface="+mn-cs"/>
              </a:rPr>
              <a:t>后面会定义</a:t>
            </a:r>
            <a:r>
              <a:rPr lang="en-US" altLang="zh-CN" sz="1200" kern="1200" dirty="0">
                <a:solidFill>
                  <a:schemeClr val="tx1"/>
                </a:solidFill>
                <a:latin typeface="+mn-lt"/>
                <a:ea typeface="黑体" panose="02010609060101010101" pitchFamily="49" charset="-122"/>
                <a:cs typeface="+mn-cs"/>
              </a:rPr>
              <a:t>)</a:t>
            </a:r>
            <a:endParaRPr lang="de-DE" altLang="zh-CN" sz="1200" kern="1200" dirty="0">
              <a:solidFill>
                <a:schemeClr val="tx1"/>
              </a:solidFill>
              <a:latin typeface="+mn-lt"/>
              <a:ea typeface="黑体" panose="02010609060101010101" pitchFamily="49" charset="-122"/>
              <a:cs typeface="+mn-cs"/>
            </a:endParaRPr>
          </a:p>
          <a:p>
            <a:pPr lvl="1">
              <a:spcBef>
                <a:spcPts val="700"/>
              </a:spcBef>
              <a:buClr>
                <a:srgbClr val="336699"/>
              </a:buClr>
              <a:buFont typeface="Wingdings" panose="05000000000000000000" pitchFamily="2" charset="2"/>
              <a:buChar char="§"/>
            </a:pPr>
            <a:r>
              <a:rPr lang="zh-CN" altLang="en-US" sz="1200" kern="1200" dirty="0">
                <a:solidFill>
                  <a:schemeClr val="tx1"/>
                </a:solidFill>
                <a:latin typeface="+mn-lt"/>
                <a:ea typeface="黑体" panose="02010609060101010101" pitchFamily="49" charset="-122"/>
                <a:cs typeface="+mn-cs"/>
              </a:rPr>
              <a:t>一般而言，罕见词比高频词的信息量更大，</a:t>
            </a:r>
            <a:r>
              <a:rPr lang="en-US" altLang="zh-CN" sz="1200" kern="1200" dirty="0" err="1">
                <a:solidFill>
                  <a:schemeClr val="tx1"/>
                </a:solidFill>
                <a:latin typeface="+mn-lt"/>
                <a:ea typeface="黑体" panose="02010609060101010101" pitchFamily="49" charset="-122"/>
                <a:cs typeface="+mn-cs"/>
              </a:rPr>
              <a:t>Jaccard</a:t>
            </a:r>
            <a:r>
              <a:rPr lang="zh-CN" altLang="en-US" sz="1200" kern="1200" dirty="0">
                <a:solidFill>
                  <a:schemeClr val="tx1"/>
                </a:solidFill>
                <a:latin typeface="+mn-lt"/>
                <a:ea typeface="黑体" panose="02010609060101010101" pitchFamily="49" charset="-122"/>
                <a:cs typeface="+mn-cs"/>
              </a:rPr>
              <a:t>系数没有考虑这个信息</a:t>
            </a:r>
            <a:endParaRPr lang="en-US" altLang="zh-CN" sz="1200" kern="1200" dirty="0">
              <a:solidFill>
                <a:schemeClr val="tx1"/>
              </a:solidFill>
              <a:latin typeface="+mn-lt"/>
              <a:ea typeface="黑体" panose="02010609060101010101" pitchFamily="49" charset="-122"/>
              <a:cs typeface="+mn-cs"/>
            </a:endParaRPr>
          </a:p>
          <a:p>
            <a:pPr lvl="1">
              <a:spcBef>
                <a:spcPts val="700"/>
              </a:spcBef>
              <a:buClr>
                <a:srgbClr val="336699"/>
              </a:buClr>
              <a:buFont typeface="Wingdings" panose="05000000000000000000" pitchFamily="2" charset="2"/>
              <a:buChar char="§"/>
            </a:pPr>
            <a:r>
              <a:rPr lang="zh-CN" altLang="en-US" sz="1200" kern="1200" dirty="0">
                <a:solidFill>
                  <a:schemeClr val="tx1"/>
                </a:solidFill>
                <a:latin typeface="+mn-lt"/>
                <a:ea typeface="黑体" panose="02010609060101010101" pitchFamily="49" charset="-122"/>
                <a:cs typeface="+mn-cs"/>
              </a:rPr>
              <a:t>没有仔细考虑文档的长度因素</a:t>
            </a:r>
            <a:endParaRPr lang="de-DE" altLang="zh-CN" sz="1200" kern="1200" dirty="0">
              <a:solidFill>
                <a:schemeClr val="tx1"/>
              </a:solidFill>
              <a:latin typeface="+mn-lt"/>
              <a:ea typeface="黑体" panose="02010609060101010101" pitchFamily="49" charset="-122"/>
              <a:cs typeface="+mn-cs"/>
            </a:endParaRPr>
          </a:p>
          <a:p>
            <a:pPr lvl="1">
              <a:spcBef>
                <a:spcPts val="700"/>
              </a:spcBef>
              <a:buClr>
                <a:srgbClr val="336699"/>
              </a:buClr>
              <a:buFont typeface="Wingdings" panose="05000000000000000000" pitchFamily="2" charset="2"/>
              <a:buChar char="§"/>
            </a:pPr>
            <a:r>
              <a:rPr lang="zh-CN" altLang="en-US" sz="1200" kern="1200" dirty="0">
                <a:solidFill>
                  <a:schemeClr val="tx1"/>
                </a:solidFill>
                <a:latin typeface="+mn-lt"/>
                <a:ea typeface="黑体" panose="02010609060101010101" pitchFamily="49" charset="-122"/>
                <a:cs typeface="+mn-cs"/>
              </a:rPr>
              <a:t>本讲义后面，我们将不考虑使用</a:t>
            </a:r>
            <a:r>
              <a:rPr lang="en-US" altLang="zh-CN" sz="1200" kern="1200" dirty="0" err="1">
                <a:solidFill>
                  <a:schemeClr val="tx1"/>
                </a:solidFill>
                <a:latin typeface="+mn-lt"/>
                <a:ea typeface="黑体" panose="02010609060101010101" pitchFamily="49" charset="-122"/>
                <a:cs typeface="+mn-cs"/>
              </a:rPr>
              <a:t>Jaccard</a:t>
            </a:r>
            <a:r>
              <a:rPr lang="zh-CN" altLang="en-US" sz="1200" kern="1200" dirty="0">
                <a:solidFill>
                  <a:schemeClr val="tx1"/>
                </a:solidFill>
                <a:latin typeface="+mn-lt"/>
                <a:ea typeface="黑体" panose="02010609060101010101" pitchFamily="49" charset="-122"/>
                <a:cs typeface="+mn-cs"/>
              </a:rPr>
              <a:t>系数来进行查询和文档的评分计算</a:t>
            </a:r>
            <a:endParaRPr lang="en-US" altLang="zh-CN" sz="1200" kern="1200" dirty="0">
              <a:solidFill>
                <a:schemeClr val="tx1"/>
              </a:solidFill>
              <a:latin typeface="+mn-lt"/>
              <a:ea typeface="黑体" panose="02010609060101010101" pitchFamily="49" charset="-122"/>
              <a:cs typeface="+mn-cs"/>
            </a:endParaRPr>
          </a:p>
          <a:p>
            <a:pPr lvl="1">
              <a:spcBef>
                <a:spcPts val="700"/>
              </a:spcBef>
              <a:buClr>
                <a:srgbClr val="336699"/>
              </a:buClr>
              <a:buFont typeface="Wingdings" panose="05000000000000000000" pitchFamily="2" charset="2"/>
              <a:buChar char="§"/>
            </a:pPr>
            <a:r>
              <a:rPr lang="zh-CN" altLang="en-US" sz="1200" kern="1200" dirty="0">
                <a:solidFill>
                  <a:schemeClr val="tx1"/>
                </a:solidFill>
                <a:latin typeface="+mn-lt"/>
                <a:ea typeface="黑体" panose="02010609060101010101" pitchFamily="49" charset="-122"/>
                <a:cs typeface="+mn-cs"/>
              </a:rPr>
              <a:t>提醒：在第</a:t>
            </a:r>
            <a:r>
              <a:rPr lang="en-US" altLang="zh-CN" sz="1200" kern="1200" dirty="0">
                <a:solidFill>
                  <a:schemeClr val="tx1"/>
                </a:solidFill>
                <a:latin typeface="+mn-lt"/>
                <a:ea typeface="黑体" panose="02010609060101010101" pitchFamily="49" charset="-122"/>
                <a:cs typeface="+mn-cs"/>
              </a:rPr>
              <a:t>19</a:t>
            </a:r>
            <a:r>
              <a:rPr lang="zh-CN" altLang="en-US" sz="1200" kern="1200" dirty="0">
                <a:solidFill>
                  <a:schemeClr val="tx1"/>
                </a:solidFill>
                <a:latin typeface="+mn-lt"/>
                <a:ea typeface="黑体" panose="02010609060101010101" pitchFamily="49" charset="-122"/>
                <a:cs typeface="+mn-cs"/>
              </a:rPr>
              <a:t>讲</a:t>
            </a:r>
            <a:r>
              <a:rPr lang="en-US" altLang="zh-CN" sz="1200" kern="1200" dirty="0">
                <a:solidFill>
                  <a:schemeClr val="tx1"/>
                </a:solidFill>
                <a:latin typeface="+mn-lt"/>
                <a:ea typeface="黑体" panose="02010609060101010101" pitchFamily="49" charset="-122"/>
                <a:cs typeface="+mn-cs"/>
              </a:rPr>
              <a:t>Web</a:t>
            </a:r>
            <a:r>
              <a:rPr lang="zh-CN" altLang="en-US" sz="1200" kern="1200" dirty="0">
                <a:solidFill>
                  <a:schemeClr val="tx1"/>
                </a:solidFill>
                <a:latin typeface="+mn-lt"/>
                <a:ea typeface="黑体" panose="02010609060101010101" pitchFamily="49" charset="-122"/>
                <a:cs typeface="+mn-cs"/>
              </a:rPr>
              <a:t>网页查重，我们还会介绍大规模网页下的</a:t>
            </a:r>
            <a:r>
              <a:rPr lang="en-US" altLang="zh-CN" sz="1200" kern="1200" dirty="0" err="1">
                <a:solidFill>
                  <a:schemeClr val="tx1"/>
                </a:solidFill>
                <a:latin typeface="+mn-lt"/>
                <a:ea typeface="黑体" panose="02010609060101010101" pitchFamily="49" charset="-122"/>
                <a:cs typeface="+mn-cs"/>
              </a:rPr>
              <a:t>Jaccard</a:t>
            </a:r>
            <a:r>
              <a:rPr lang="zh-CN" altLang="en-US" sz="1200" kern="1200" dirty="0">
                <a:solidFill>
                  <a:schemeClr val="tx1"/>
                </a:solidFill>
                <a:latin typeface="+mn-lt"/>
                <a:ea typeface="黑体" panose="02010609060101010101" pitchFamily="49" charset="-122"/>
                <a:cs typeface="+mn-cs"/>
              </a:rPr>
              <a:t>系数计算问题（网页和网页之间的相似度）</a:t>
            </a:r>
            <a:endParaRPr lang="de-DE" altLang="zh-CN" sz="1200" kern="1200" dirty="0">
              <a:solidFill>
                <a:schemeClr val="tx1"/>
              </a:solidFill>
              <a:latin typeface="+mn-lt"/>
              <a:ea typeface="黑体" panose="02010609060101010101" pitchFamily="49" charset="-122"/>
              <a:cs typeface="+mn-cs"/>
            </a:endParaRPr>
          </a:p>
          <a:p>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黑体" panose="02010609060101010101" pitchFamily="49" charset="-122"/>
              </a:rPr>
              <a:t>61</a:t>
            </a:fld>
            <a:endParaRPr lang="en-US" dirty="0">
              <a:ea typeface="黑体" panose="02010609060101010101" pitchFamily="49" charset="-122"/>
            </a:endParaRPr>
          </a:p>
        </p:txBody>
      </p:sp>
      <p:sp>
        <p:nvSpPr>
          <p:cNvPr id="291843" name="Rectangle 1"/>
          <p:cNvSpPr>
            <a:spLocks noGrp="1" noRot="1" noChangeAspect="1" noChangeArrowheads="1" noTextEdit="1"/>
          </p:cNvSpPr>
          <p:nvPr>
            <p:ph type="sldImg"/>
          </p:nvPr>
        </p:nvSpPr>
        <p:spPr>
          <a:xfrm>
            <a:off x="1257300" y="720725"/>
            <a:ext cx="4800600" cy="3600450"/>
          </a:xfrm>
          <a:solidFill>
            <a:srgbClr val="FFFFFF"/>
          </a:solidFill>
        </p:spPr>
      </p:sp>
      <p:sp>
        <p:nvSpPr>
          <p:cNvPr id="291844" name="Rectangle 2"/>
          <p:cNvSpPr>
            <a:spLocks noGrp="1" noChangeArrowheads="1"/>
          </p:cNvSpPr>
          <p:nvPr>
            <p:ph type="body" idx="1"/>
          </p:nvPr>
        </p:nvSpPr>
        <p:spPr>
          <a:xfrm>
            <a:off x="974725" y="4560888"/>
            <a:ext cx="5360988" cy="4316412"/>
          </a:xfrm>
          <a:noFill/>
        </p:spPr>
        <p:txBody>
          <a:bodyPr wrap="none" anchor="ctr"/>
          <a:lstStyle/>
          <a:p>
            <a:endParaRPr lang="de-D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黑体" panose="02010609060101010101" pitchFamily="49" charset="-122"/>
              </a:rPr>
              <a:t>62</a:t>
            </a:fld>
            <a:endParaRPr lang="en-US" dirty="0">
              <a:ea typeface="黑体" panose="02010609060101010101" pitchFamily="49" charset="-122"/>
            </a:endParaRPr>
          </a:p>
        </p:txBody>
      </p:sp>
      <p:sp>
        <p:nvSpPr>
          <p:cNvPr id="291843" name="Rectangle 1"/>
          <p:cNvSpPr>
            <a:spLocks noGrp="1" noRot="1" noChangeAspect="1" noChangeArrowheads="1" noTextEdit="1"/>
          </p:cNvSpPr>
          <p:nvPr>
            <p:ph type="sldImg"/>
          </p:nvPr>
        </p:nvSpPr>
        <p:spPr>
          <a:xfrm>
            <a:off x="1257300" y="720725"/>
            <a:ext cx="4800600" cy="3600450"/>
          </a:xfrm>
          <a:solidFill>
            <a:srgbClr val="FFFFFF"/>
          </a:solidFill>
        </p:spPr>
      </p:sp>
      <p:sp>
        <p:nvSpPr>
          <p:cNvPr id="291844" name="Rectangle 2"/>
          <p:cNvSpPr>
            <a:spLocks noGrp="1" noChangeArrowheads="1"/>
          </p:cNvSpPr>
          <p:nvPr>
            <p:ph type="body" idx="1"/>
          </p:nvPr>
        </p:nvSpPr>
        <p:spPr>
          <a:xfrm>
            <a:off x="974725" y="4560888"/>
            <a:ext cx="5360988" cy="4316412"/>
          </a:xfrm>
          <a:noFill/>
        </p:spPr>
        <p:txBody>
          <a:bodyPr wrap="none" anchor="ctr"/>
          <a:lstStyle/>
          <a:p>
            <a:endParaRPr lang="de-D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黑体" panose="02010609060101010101" pitchFamily="49" charset="-122"/>
              </a:rPr>
              <a:t>64</a:t>
            </a:fld>
            <a:endParaRPr lang="en-US" dirty="0">
              <a:ea typeface="黑体" panose="02010609060101010101" pitchFamily="49" charset="-122"/>
            </a:endParaRPr>
          </a:p>
        </p:txBody>
      </p:sp>
      <p:sp>
        <p:nvSpPr>
          <p:cNvPr id="291843" name="Rectangle 1"/>
          <p:cNvSpPr>
            <a:spLocks noGrp="1" noRot="1" noChangeAspect="1" noChangeArrowheads="1" noTextEdit="1"/>
          </p:cNvSpPr>
          <p:nvPr>
            <p:ph type="sldImg"/>
          </p:nvPr>
        </p:nvSpPr>
        <p:spPr>
          <a:xfrm>
            <a:off x="1257300" y="720725"/>
            <a:ext cx="4800600" cy="3600450"/>
          </a:xfrm>
          <a:solidFill>
            <a:srgbClr val="FFFFFF"/>
          </a:solidFill>
        </p:spPr>
      </p:sp>
      <p:sp>
        <p:nvSpPr>
          <p:cNvPr id="291844" name="Rectangle 2"/>
          <p:cNvSpPr>
            <a:spLocks noGrp="1" noChangeArrowheads="1"/>
          </p:cNvSpPr>
          <p:nvPr>
            <p:ph type="body" idx="1"/>
          </p:nvPr>
        </p:nvSpPr>
        <p:spPr>
          <a:xfrm>
            <a:off x="974725" y="4560888"/>
            <a:ext cx="5360988" cy="4316412"/>
          </a:xfrm>
          <a:noFill/>
        </p:spPr>
        <p:txBody>
          <a:bodyPr wrap="none" anchor="ctr"/>
          <a:lstStyle/>
          <a:p>
            <a:endParaRPr lang="de-D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黑体" panose="02010609060101010101" pitchFamily="49" charset="-122"/>
              </a:rPr>
              <a:t>65</a:t>
            </a:fld>
            <a:endParaRPr lang="en-US" dirty="0">
              <a:ea typeface="黑体" panose="02010609060101010101" pitchFamily="49" charset="-122"/>
            </a:endParaRPr>
          </a:p>
        </p:txBody>
      </p:sp>
      <p:sp>
        <p:nvSpPr>
          <p:cNvPr id="291843" name="Rectangle 1"/>
          <p:cNvSpPr>
            <a:spLocks noGrp="1" noRot="1" noChangeAspect="1" noChangeArrowheads="1" noTextEdit="1"/>
          </p:cNvSpPr>
          <p:nvPr>
            <p:ph type="sldImg"/>
          </p:nvPr>
        </p:nvSpPr>
        <p:spPr>
          <a:xfrm>
            <a:off x="1257300" y="720725"/>
            <a:ext cx="4800600" cy="3600450"/>
          </a:xfrm>
          <a:solidFill>
            <a:srgbClr val="FFFFFF"/>
          </a:solidFill>
        </p:spPr>
      </p:sp>
      <p:sp>
        <p:nvSpPr>
          <p:cNvPr id="291844" name="Rectangle 2"/>
          <p:cNvSpPr>
            <a:spLocks noGrp="1" noChangeArrowheads="1"/>
          </p:cNvSpPr>
          <p:nvPr>
            <p:ph type="body" idx="1"/>
          </p:nvPr>
        </p:nvSpPr>
        <p:spPr>
          <a:xfrm>
            <a:off x="974725" y="4560888"/>
            <a:ext cx="5360988" cy="4316412"/>
          </a:xfrm>
          <a:noFill/>
        </p:spPr>
        <p:txBody>
          <a:bodyPr wrap="none" anchor="ctr"/>
          <a:lstStyle/>
          <a:p>
            <a:r>
              <a:rPr lang="de-DE" dirty="0"/>
              <a:t>Log N/df = -log df/N = -log P(t | Collection)</a:t>
            </a:r>
            <a:r>
              <a:rPr lang="zh-CN" altLang="en-US" dirty="0"/>
              <a:t>，</a:t>
            </a:r>
            <a:r>
              <a:rPr lang="en-US" altLang="zh-CN" dirty="0" err="1"/>
              <a:t>idf</a:t>
            </a:r>
            <a:r>
              <a:rPr lang="zh-CN" altLang="en-US" dirty="0"/>
              <a:t>可视为一种全局信息量的表示</a:t>
            </a:r>
            <a:endParaRPr lang="de-DE"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黑体" panose="02010609060101010101" pitchFamily="49" charset="-122"/>
              </a:rPr>
              <a:t>66</a:t>
            </a:fld>
            <a:endParaRPr lang="en-US" dirty="0">
              <a:ea typeface="黑体" panose="02010609060101010101" pitchFamily="49" charset="-122"/>
            </a:endParaRPr>
          </a:p>
        </p:txBody>
      </p:sp>
      <p:sp>
        <p:nvSpPr>
          <p:cNvPr id="291843" name="Rectangle 1"/>
          <p:cNvSpPr>
            <a:spLocks noGrp="1" noRot="1" noChangeAspect="1" noChangeArrowheads="1" noTextEdit="1"/>
          </p:cNvSpPr>
          <p:nvPr>
            <p:ph type="sldImg"/>
          </p:nvPr>
        </p:nvSpPr>
        <p:spPr>
          <a:xfrm>
            <a:off x="1257300" y="720725"/>
            <a:ext cx="4800600" cy="3600450"/>
          </a:xfrm>
          <a:solidFill>
            <a:srgbClr val="FFFFFF"/>
          </a:solidFill>
        </p:spPr>
      </p:sp>
      <p:sp>
        <p:nvSpPr>
          <p:cNvPr id="291844" name="Rectangle 2"/>
          <p:cNvSpPr>
            <a:spLocks noGrp="1" noChangeArrowheads="1"/>
          </p:cNvSpPr>
          <p:nvPr>
            <p:ph type="body" idx="1"/>
          </p:nvPr>
        </p:nvSpPr>
        <p:spPr>
          <a:xfrm>
            <a:off x="974725" y="4560888"/>
            <a:ext cx="5360988" cy="4316412"/>
          </a:xfrm>
          <a:noFill/>
        </p:spPr>
        <p:txBody>
          <a:bodyPr wrap="none" anchor="ctr"/>
          <a:lstStyle/>
          <a:p>
            <a:endParaRPr lang="de-D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黑体" panose="02010609060101010101" pitchFamily="49" charset="-122"/>
              </a:rPr>
              <a:t>67</a:t>
            </a:fld>
            <a:endParaRPr lang="en-US" dirty="0">
              <a:ea typeface="黑体" panose="02010609060101010101" pitchFamily="49" charset="-122"/>
            </a:endParaRPr>
          </a:p>
        </p:txBody>
      </p:sp>
      <p:sp>
        <p:nvSpPr>
          <p:cNvPr id="291843" name="Rectangle 1"/>
          <p:cNvSpPr>
            <a:spLocks noGrp="1" noRot="1" noChangeAspect="1" noChangeArrowheads="1" noTextEdit="1"/>
          </p:cNvSpPr>
          <p:nvPr>
            <p:ph type="sldImg"/>
          </p:nvPr>
        </p:nvSpPr>
        <p:spPr>
          <a:xfrm>
            <a:off x="1257300" y="720725"/>
            <a:ext cx="4800600" cy="3600450"/>
          </a:xfrm>
          <a:solidFill>
            <a:srgbClr val="FFFFFF"/>
          </a:solidFill>
        </p:spPr>
      </p:sp>
      <p:sp>
        <p:nvSpPr>
          <p:cNvPr id="291844" name="Rectangle 2"/>
          <p:cNvSpPr>
            <a:spLocks noGrp="1" noChangeArrowheads="1"/>
          </p:cNvSpPr>
          <p:nvPr>
            <p:ph type="body" idx="1"/>
          </p:nvPr>
        </p:nvSpPr>
        <p:spPr>
          <a:xfrm>
            <a:off x="974725" y="4560888"/>
            <a:ext cx="5360988" cy="4316412"/>
          </a:xfrm>
          <a:noFill/>
        </p:spPr>
        <p:txBody>
          <a:bodyPr wrap="none" anchor="ctr"/>
          <a:lstStyle/>
          <a:p>
            <a:endParaRPr lang="de-D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黑体" panose="02010609060101010101" pitchFamily="49" charset="-122"/>
              </a:rPr>
              <a:t>68</a:t>
            </a:fld>
            <a:endParaRPr lang="en-US" dirty="0">
              <a:ea typeface="黑体" panose="02010609060101010101" pitchFamily="49" charset="-122"/>
            </a:endParaRPr>
          </a:p>
        </p:txBody>
      </p:sp>
      <p:sp>
        <p:nvSpPr>
          <p:cNvPr id="291843" name="Rectangle 1"/>
          <p:cNvSpPr>
            <a:spLocks noGrp="1" noRot="1" noChangeAspect="1" noChangeArrowheads="1" noTextEdit="1"/>
          </p:cNvSpPr>
          <p:nvPr>
            <p:ph type="sldImg"/>
          </p:nvPr>
        </p:nvSpPr>
        <p:spPr>
          <a:xfrm>
            <a:off x="1257300" y="720725"/>
            <a:ext cx="4800600" cy="3600450"/>
          </a:xfrm>
          <a:solidFill>
            <a:srgbClr val="FFFFFF"/>
          </a:solidFill>
        </p:spPr>
      </p:sp>
      <p:sp>
        <p:nvSpPr>
          <p:cNvPr id="291844" name="Rectangle 2"/>
          <p:cNvSpPr>
            <a:spLocks noGrp="1" noChangeArrowheads="1"/>
          </p:cNvSpPr>
          <p:nvPr>
            <p:ph type="body" idx="1"/>
          </p:nvPr>
        </p:nvSpPr>
        <p:spPr>
          <a:xfrm>
            <a:off x="974725" y="4560888"/>
            <a:ext cx="5360988" cy="4316412"/>
          </a:xfrm>
          <a:noFill/>
        </p:spPr>
        <p:txBody>
          <a:bodyPr wrap="none" anchor="ctr"/>
          <a:lstStyle/>
          <a:p>
            <a:endParaRPr lang="de-D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BC3FA2-DF31-44A2-9016-A6ED2A7BEB1E}" type="slidenum">
              <a:rPr lang="zh-CN" altLang="en-US" smtClean="0"/>
              <a:t>69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黑体" panose="02010609060101010101" pitchFamily="49" charset="-122"/>
              </a:rPr>
              <a:t>70</a:t>
            </a:fld>
            <a:endParaRPr lang="en-US" dirty="0">
              <a:ea typeface="黑体" panose="02010609060101010101" pitchFamily="49" charset="-122"/>
            </a:endParaRPr>
          </a:p>
        </p:txBody>
      </p:sp>
      <p:sp>
        <p:nvSpPr>
          <p:cNvPr id="291843" name="Rectangle 1"/>
          <p:cNvSpPr>
            <a:spLocks noGrp="1" noRot="1" noChangeAspect="1" noChangeArrowheads="1" noTextEdit="1"/>
          </p:cNvSpPr>
          <p:nvPr>
            <p:ph type="sldImg"/>
          </p:nvPr>
        </p:nvSpPr>
        <p:spPr>
          <a:xfrm>
            <a:off x="1257300" y="720725"/>
            <a:ext cx="4800600" cy="3600450"/>
          </a:xfrm>
          <a:solidFill>
            <a:srgbClr val="FFFFFF"/>
          </a:solidFill>
        </p:spPr>
      </p:sp>
      <p:sp>
        <p:nvSpPr>
          <p:cNvPr id="291844" name="Rectangle 2"/>
          <p:cNvSpPr>
            <a:spLocks noGrp="1" noChangeArrowheads="1"/>
          </p:cNvSpPr>
          <p:nvPr>
            <p:ph type="body" idx="1"/>
          </p:nvPr>
        </p:nvSpPr>
        <p:spPr>
          <a:xfrm>
            <a:off x="974725" y="4560888"/>
            <a:ext cx="5360988" cy="4316412"/>
          </a:xfrm>
          <a:noFill/>
        </p:spPr>
        <p:txBody>
          <a:bodyPr wrap="none" anchor="ctr"/>
          <a:lstStyle/>
          <a:p>
            <a:endParaRPr lang="de-D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黑体" panose="02010609060101010101" pitchFamily="49" charset="-122"/>
              </a:rPr>
              <a:t>71</a:t>
            </a:fld>
            <a:endParaRPr lang="en-US" dirty="0">
              <a:ea typeface="黑体" panose="02010609060101010101" pitchFamily="49" charset="-122"/>
            </a:endParaRPr>
          </a:p>
        </p:txBody>
      </p:sp>
      <p:sp>
        <p:nvSpPr>
          <p:cNvPr id="291843" name="Rectangle 1"/>
          <p:cNvSpPr>
            <a:spLocks noGrp="1" noRot="1" noChangeAspect="1" noChangeArrowheads="1" noTextEdit="1"/>
          </p:cNvSpPr>
          <p:nvPr>
            <p:ph type="sldImg"/>
          </p:nvPr>
        </p:nvSpPr>
        <p:spPr>
          <a:xfrm>
            <a:off x="1257300" y="720725"/>
            <a:ext cx="4800600" cy="3600450"/>
          </a:xfrm>
          <a:solidFill>
            <a:srgbClr val="FFFFFF"/>
          </a:solidFill>
        </p:spPr>
      </p:sp>
      <p:sp>
        <p:nvSpPr>
          <p:cNvPr id="291844" name="Rectangle 2"/>
          <p:cNvSpPr>
            <a:spLocks noGrp="1" noChangeArrowheads="1"/>
          </p:cNvSpPr>
          <p:nvPr>
            <p:ph type="body" idx="1"/>
          </p:nvPr>
        </p:nvSpPr>
        <p:spPr>
          <a:xfrm>
            <a:off x="974725" y="4560888"/>
            <a:ext cx="5360988" cy="4316412"/>
          </a:xfrm>
          <a:noFill/>
        </p:spPr>
        <p:txBody>
          <a:bodyPr wrap="none" anchor="ctr"/>
          <a:lstStyle/>
          <a:p>
            <a:endParaRPr 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黑体" panose="02010609060101010101" pitchFamily="49" charset="-122"/>
              </a:rPr>
              <a:t>72</a:t>
            </a:fld>
            <a:endParaRPr lang="en-US" dirty="0">
              <a:ea typeface="黑体" panose="02010609060101010101" pitchFamily="49" charset="-122"/>
            </a:endParaRPr>
          </a:p>
        </p:txBody>
      </p:sp>
      <p:sp>
        <p:nvSpPr>
          <p:cNvPr id="291843" name="Rectangle 1"/>
          <p:cNvSpPr>
            <a:spLocks noGrp="1" noRot="1" noChangeAspect="1" noChangeArrowheads="1" noTextEdit="1"/>
          </p:cNvSpPr>
          <p:nvPr>
            <p:ph type="sldImg"/>
          </p:nvPr>
        </p:nvSpPr>
        <p:spPr>
          <a:xfrm>
            <a:off x="1257300" y="720725"/>
            <a:ext cx="4800600" cy="3600450"/>
          </a:xfrm>
          <a:solidFill>
            <a:srgbClr val="FFFFFF"/>
          </a:solidFill>
        </p:spPr>
      </p:sp>
      <p:sp>
        <p:nvSpPr>
          <p:cNvPr id="291844" name="Rectangle 2"/>
          <p:cNvSpPr>
            <a:spLocks noGrp="1" noChangeArrowheads="1"/>
          </p:cNvSpPr>
          <p:nvPr>
            <p:ph type="body" idx="1"/>
          </p:nvPr>
        </p:nvSpPr>
        <p:spPr>
          <a:xfrm>
            <a:off x="974725" y="4560888"/>
            <a:ext cx="5360988" cy="4316412"/>
          </a:xfrm>
          <a:noFill/>
        </p:spPr>
        <p:txBody>
          <a:bodyPr wrap="none" anchor="ctr"/>
          <a:lstStyle/>
          <a:p>
            <a:endParaRPr lang="de-D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黑体" panose="02010609060101010101" pitchFamily="49" charset="-122"/>
              </a:rPr>
              <a:t>73</a:t>
            </a:fld>
            <a:endParaRPr lang="en-US" dirty="0">
              <a:ea typeface="黑体" panose="02010609060101010101" pitchFamily="49" charset="-122"/>
            </a:endParaRPr>
          </a:p>
        </p:txBody>
      </p:sp>
      <p:sp>
        <p:nvSpPr>
          <p:cNvPr id="291843" name="Rectangle 1"/>
          <p:cNvSpPr>
            <a:spLocks noGrp="1" noRot="1" noChangeAspect="1" noChangeArrowheads="1" noTextEdit="1"/>
          </p:cNvSpPr>
          <p:nvPr>
            <p:ph type="sldImg"/>
          </p:nvPr>
        </p:nvSpPr>
        <p:spPr>
          <a:xfrm>
            <a:off x="1257300" y="720725"/>
            <a:ext cx="4800600" cy="3600450"/>
          </a:xfrm>
          <a:solidFill>
            <a:srgbClr val="FFFFFF"/>
          </a:solidFill>
        </p:spPr>
      </p:sp>
      <p:sp>
        <p:nvSpPr>
          <p:cNvPr id="291844" name="Rectangle 2"/>
          <p:cNvSpPr>
            <a:spLocks noGrp="1" noChangeArrowheads="1"/>
          </p:cNvSpPr>
          <p:nvPr>
            <p:ph type="body" idx="1"/>
          </p:nvPr>
        </p:nvSpPr>
        <p:spPr>
          <a:xfrm>
            <a:off x="974725" y="4560888"/>
            <a:ext cx="5360988" cy="4316412"/>
          </a:xfrm>
          <a:noFill/>
        </p:spPr>
        <p:txBody>
          <a:bodyPr wrap="none" anchor="ctr"/>
          <a:lstStyle/>
          <a:p>
            <a:endParaRPr lang="de-D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黑体" panose="02010609060101010101" pitchFamily="49" charset="-122"/>
              </a:rPr>
              <a:t>74</a:t>
            </a:fld>
            <a:endParaRPr lang="en-US" dirty="0">
              <a:ea typeface="黑体" panose="02010609060101010101" pitchFamily="49" charset="-122"/>
            </a:endParaRPr>
          </a:p>
        </p:txBody>
      </p:sp>
      <p:sp>
        <p:nvSpPr>
          <p:cNvPr id="291843" name="Rectangle 1"/>
          <p:cNvSpPr>
            <a:spLocks noGrp="1" noRot="1" noChangeAspect="1" noChangeArrowheads="1" noTextEdit="1"/>
          </p:cNvSpPr>
          <p:nvPr>
            <p:ph type="sldImg"/>
          </p:nvPr>
        </p:nvSpPr>
        <p:spPr>
          <a:xfrm>
            <a:off x="1257300" y="720725"/>
            <a:ext cx="4800600" cy="3600450"/>
          </a:xfrm>
          <a:solidFill>
            <a:srgbClr val="FFFFFF"/>
          </a:solidFill>
        </p:spPr>
      </p:sp>
      <p:sp>
        <p:nvSpPr>
          <p:cNvPr id="291844" name="Rectangle 2"/>
          <p:cNvSpPr>
            <a:spLocks noGrp="1" noChangeArrowheads="1"/>
          </p:cNvSpPr>
          <p:nvPr>
            <p:ph type="body" idx="1"/>
          </p:nvPr>
        </p:nvSpPr>
        <p:spPr>
          <a:xfrm>
            <a:off x="974725" y="4560888"/>
            <a:ext cx="5360988" cy="4316412"/>
          </a:xfrm>
          <a:noFill/>
        </p:spPr>
        <p:txBody>
          <a:bodyPr wrap="none" anchor="ctr"/>
          <a:lstStyle/>
          <a:p>
            <a:endParaRPr lang="de-DE"/>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黑体" panose="02010609060101010101" pitchFamily="49" charset="-122"/>
              </a:rPr>
              <a:t>75</a:t>
            </a:fld>
            <a:endParaRPr lang="en-US" dirty="0">
              <a:ea typeface="黑体" panose="02010609060101010101" pitchFamily="49" charset="-122"/>
            </a:endParaRPr>
          </a:p>
        </p:txBody>
      </p:sp>
      <p:sp>
        <p:nvSpPr>
          <p:cNvPr id="291843" name="Rectangle 1"/>
          <p:cNvSpPr>
            <a:spLocks noGrp="1" noRot="1" noChangeAspect="1" noChangeArrowheads="1" noTextEdit="1"/>
          </p:cNvSpPr>
          <p:nvPr>
            <p:ph type="sldImg"/>
          </p:nvPr>
        </p:nvSpPr>
        <p:spPr>
          <a:xfrm>
            <a:off x="1257300" y="720725"/>
            <a:ext cx="4800600" cy="3600450"/>
          </a:xfrm>
          <a:solidFill>
            <a:srgbClr val="FFFFFF"/>
          </a:solidFill>
        </p:spPr>
      </p:sp>
      <p:sp>
        <p:nvSpPr>
          <p:cNvPr id="291844" name="Rectangle 2"/>
          <p:cNvSpPr>
            <a:spLocks noGrp="1" noChangeArrowheads="1"/>
          </p:cNvSpPr>
          <p:nvPr>
            <p:ph type="body" idx="1"/>
          </p:nvPr>
        </p:nvSpPr>
        <p:spPr>
          <a:xfrm>
            <a:off x="974725" y="4560888"/>
            <a:ext cx="5360988" cy="4316412"/>
          </a:xfrm>
          <a:noFill/>
        </p:spPr>
        <p:txBody>
          <a:bodyPr wrap="none" anchor="ctr"/>
          <a:lstStyle/>
          <a:p>
            <a:endParaRPr lang="de-D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A995C20-B223-4357-A576-CF548AEBB936}" type="slidenum">
              <a:rPr lang="en-US" altLang="zh-CN"/>
              <a:t>83</a:t>
            </a:fld>
            <a:endParaRPr lang="en-US" altLang="zh-CN"/>
          </a:p>
        </p:txBody>
      </p:sp>
      <p:sp>
        <p:nvSpPr>
          <p:cNvPr id="30722" name="Rectangle 2"/>
          <p:cNvSpPr>
            <a:spLocks noGrp="1" noRot="1" noChangeAspect="1" noChangeArrowheads="1" noTextEdit="1"/>
          </p:cNvSpPr>
          <p:nvPr>
            <p:ph type="sldImg"/>
          </p:nvPr>
        </p:nvSpPr>
        <p:spPr>
          <a:xfrm>
            <a:off x="1258888" y="720725"/>
            <a:ext cx="4791075" cy="3594100"/>
          </a:xfrm>
        </p:spPr>
      </p:sp>
      <p:sp>
        <p:nvSpPr>
          <p:cNvPr id="307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1494327-B7D7-4ED3-935B-C0E299EAA3D4}" type="slidenum">
              <a:rPr lang="en-US" altLang="zh-CN"/>
              <a:t>90</a:t>
            </a:fld>
            <a:endParaRPr lang="en-US" altLang="zh-CN"/>
          </a:p>
        </p:txBody>
      </p:sp>
      <p:sp>
        <p:nvSpPr>
          <p:cNvPr id="163842" name="Rectangle 2"/>
          <p:cNvSpPr>
            <a:spLocks noGrp="1" noRot="1" noChangeAspect="1" noChangeArrowheads="1" noTextEdit="1"/>
          </p:cNvSpPr>
          <p:nvPr>
            <p:ph type="sldImg"/>
          </p:nvPr>
        </p:nvSpPr>
        <p:spPr>
          <a:xfrm>
            <a:off x="1258888" y="720725"/>
            <a:ext cx="4791075" cy="3594100"/>
          </a:xfrm>
        </p:spPr>
      </p:sp>
      <p:sp>
        <p:nvSpPr>
          <p:cNvPr id="1638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EFF9CEB-7452-4359-B8ED-394CBB09A794}" type="slidenum">
              <a:rPr lang="en-US" altLang="zh-CN"/>
              <a:t>91</a:t>
            </a:fld>
            <a:endParaRPr lang="en-US" altLang="zh-CN"/>
          </a:p>
        </p:txBody>
      </p:sp>
      <p:sp>
        <p:nvSpPr>
          <p:cNvPr id="178178" name="Rectangle 2"/>
          <p:cNvSpPr>
            <a:spLocks noGrp="1" noRot="1" noChangeAspect="1" noChangeArrowheads="1" noTextEdit="1"/>
          </p:cNvSpPr>
          <p:nvPr>
            <p:ph type="sldImg"/>
          </p:nvPr>
        </p:nvSpPr>
        <p:spPr>
          <a:xfrm>
            <a:off x="1258888" y="720725"/>
            <a:ext cx="4791075" cy="3594100"/>
          </a:xfrm>
        </p:spPr>
      </p:sp>
      <p:sp>
        <p:nvSpPr>
          <p:cNvPr id="1781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35113E6-186B-41B1-B9CD-D000D38472A4}" type="slidenum">
              <a:rPr lang="en-US" altLang="zh-CN"/>
              <a:t>94</a:t>
            </a:fld>
            <a:endParaRPr lang="en-US" altLang="zh-CN"/>
          </a:p>
        </p:txBody>
      </p:sp>
      <p:sp>
        <p:nvSpPr>
          <p:cNvPr id="371714" name="Rectangle 2"/>
          <p:cNvSpPr>
            <a:spLocks noGrp="1" noRot="1" noChangeAspect="1" noChangeArrowheads="1" noTextEdit="1"/>
          </p:cNvSpPr>
          <p:nvPr>
            <p:ph type="sldImg"/>
          </p:nvPr>
        </p:nvSpPr>
        <p:spPr>
          <a:xfrm>
            <a:off x="1258888" y="720725"/>
            <a:ext cx="4791075" cy="3594100"/>
          </a:xfrm>
        </p:spPr>
      </p:sp>
      <p:sp>
        <p:nvSpPr>
          <p:cNvPr id="371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D54B05A-407B-48BF-AB14-F7A16D11BA61}" type="slidenum">
              <a:rPr lang="en-US" altLang="zh-CN"/>
              <a:t>95</a:t>
            </a:fld>
            <a:endParaRPr lang="en-US" altLang="zh-CN"/>
          </a:p>
        </p:txBody>
      </p:sp>
      <p:sp>
        <p:nvSpPr>
          <p:cNvPr id="186370" name="Rectangle 2"/>
          <p:cNvSpPr>
            <a:spLocks noGrp="1" noRot="1" noChangeAspect="1" noChangeArrowheads="1" noTextEdit="1"/>
          </p:cNvSpPr>
          <p:nvPr>
            <p:ph type="sldImg"/>
          </p:nvPr>
        </p:nvSpPr>
        <p:spPr>
          <a:xfrm>
            <a:off x="1258888" y="720725"/>
            <a:ext cx="4791075" cy="3594100"/>
          </a:xfrm>
        </p:spPr>
      </p:sp>
      <p:sp>
        <p:nvSpPr>
          <p:cNvPr id="1863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C564253-B1F8-48B3-AD97-8F35879CEBD1}" type="slidenum">
              <a:rPr lang="en-US" altLang="zh-CN"/>
              <a:t>97</a:t>
            </a:fld>
            <a:endParaRPr lang="en-US" altLang="zh-CN"/>
          </a:p>
        </p:txBody>
      </p:sp>
      <p:sp>
        <p:nvSpPr>
          <p:cNvPr id="330754" name="Rectangle 2"/>
          <p:cNvSpPr>
            <a:spLocks noGrp="1" noRot="1" noChangeAspect="1" noChangeArrowheads="1" noTextEdit="1"/>
          </p:cNvSpPr>
          <p:nvPr>
            <p:ph type="sldImg"/>
          </p:nvPr>
        </p:nvSpPr>
        <p:spPr>
          <a:xfrm>
            <a:off x="1258888" y="720725"/>
            <a:ext cx="4791075" cy="3594100"/>
          </a:xfrm>
        </p:spPr>
      </p:sp>
      <p:sp>
        <p:nvSpPr>
          <p:cNvPr id="3307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p:sp>
      <p:sp>
        <p:nvSpPr>
          <p:cNvPr id="7171" name="备注占位符 2"/>
          <p:cNvSpPr>
            <a:spLocks noGrp="1"/>
          </p:cNvSpPr>
          <p:nvPr>
            <p:ph type="body" idx="1"/>
          </p:nvPr>
        </p:nvSpPr>
        <p:spPr bwMode="auto">
          <a:xfrm>
            <a:off x="685800" y="4400550"/>
            <a:ext cx="5486400" cy="3600450"/>
          </a:xfrm>
          <a:prstGeom prst="rect">
            <a:avLst/>
          </a:prstGeom>
          <a:noFill/>
          <a:ln>
            <a:miter lim="800000"/>
          </a:ln>
        </p:spPr>
        <p:txBody>
          <a:bodyPr/>
          <a:lstStyle/>
          <a:p>
            <a:endParaRPr lang="zh-CN" altLang="en-US"/>
          </a:p>
        </p:txBody>
      </p:sp>
      <p:sp>
        <p:nvSpPr>
          <p:cNvPr id="7172" name="日期占位符 3"/>
          <p:cNvSpPr>
            <a:spLocks noGrp="1"/>
          </p:cNvSpPr>
          <p:nvPr>
            <p:ph type="dt" sz="quarter" idx="1"/>
          </p:nvPr>
        </p:nvSpPr>
        <p:spPr>
          <a:noFill/>
          <a:ln>
            <a:miter lim="800000"/>
          </a:ln>
        </p:spPr>
        <p:txBody>
          <a:bodyPr/>
          <a:lstStyle/>
          <a:p>
            <a:fld id="{BAED7741-2492-471D-B61D-28A5C0BA7772}" type="datetime1">
              <a:rPr lang="zh-CN" altLang="en-US" smtClean="0"/>
              <a:t>2021/12/31</a:t>
            </a:fld>
            <a:endParaRPr lang="zh-CN" altLang="en-US" sz="1200"/>
          </a:p>
        </p:txBody>
      </p:sp>
      <p:sp>
        <p:nvSpPr>
          <p:cNvPr id="7173" name="灯片编号占位符 4"/>
          <p:cNvSpPr>
            <a:spLocks noGrp="1"/>
          </p:cNvSpPr>
          <p:nvPr>
            <p:ph type="sldNum" sz="quarter" idx="5"/>
          </p:nvPr>
        </p:nvSpPr>
        <p:spPr>
          <a:noFill/>
          <a:ln>
            <a:miter lim="800000"/>
          </a:ln>
        </p:spPr>
        <p:txBody>
          <a:bodyPr/>
          <a:lstStyle/>
          <a:p>
            <a:fld id="{C97874A7-DF76-42CF-BF55-B5646EC9D319}" type="slidenum">
              <a:rPr lang="zh-CN" altLang="en-US"/>
              <a:t>5</a:t>
            </a:fld>
            <a:endParaRPr lang="zh-CN"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A7A83AC-7D90-4925-B549-F35A1121C020}" type="slidenum">
              <a:rPr lang="en-US" altLang="zh-CN"/>
              <a:t>100</a:t>
            </a:fld>
            <a:endParaRPr lang="en-US" altLang="zh-CN"/>
          </a:p>
        </p:txBody>
      </p:sp>
      <p:sp>
        <p:nvSpPr>
          <p:cNvPr id="179202" name="Rectangle 2"/>
          <p:cNvSpPr>
            <a:spLocks noGrp="1" noRot="1" noChangeAspect="1" noChangeArrowheads="1" noTextEdit="1"/>
          </p:cNvSpPr>
          <p:nvPr>
            <p:ph type="sldImg"/>
          </p:nvPr>
        </p:nvSpPr>
        <p:spPr>
          <a:xfrm>
            <a:off x="1258888" y="720725"/>
            <a:ext cx="4791075" cy="3594100"/>
          </a:xfrm>
        </p:spPr>
      </p:sp>
      <p:sp>
        <p:nvSpPr>
          <p:cNvPr id="1792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黑体" panose="02010609060101010101" pitchFamily="49" charset="-122"/>
              </a:rPr>
              <a:t>102</a:t>
            </a:fld>
            <a:endParaRPr lang="en-US" dirty="0">
              <a:ea typeface="黑体" panose="02010609060101010101" pitchFamily="49" charset="-122"/>
            </a:endParaRPr>
          </a:p>
        </p:txBody>
      </p:sp>
      <p:sp>
        <p:nvSpPr>
          <p:cNvPr id="291843" name="Rectangle 1"/>
          <p:cNvSpPr>
            <a:spLocks noGrp="1" noRot="1" noChangeAspect="1" noChangeArrowheads="1" noTextEdit="1"/>
          </p:cNvSpPr>
          <p:nvPr>
            <p:ph type="sldImg"/>
          </p:nvPr>
        </p:nvSpPr>
        <p:spPr>
          <a:xfrm>
            <a:off x="1257300" y="720725"/>
            <a:ext cx="4800600" cy="3600450"/>
          </a:xfrm>
          <a:solidFill>
            <a:srgbClr val="FFFFFF"/>
          </a:solidFill>
        </p:spPr>
      </p:sp>
      <p:sp>
        <p:nvSpPr>
          <p:cNvPr id="291844" name="Rectangle 2"/>
          <p:cNvSpPr>
            <a:spLocks noGrp="1" noChangeArrowheads="1"/>
          </p:cNvSpPr>
          <p:nvPr>
            <p:ph type="body" idx="1"/>
          </p:nvPr>
        </p:nvSpPr>
        <p:spPr>
          <a:xfrm>
            <a:off x="974725" y="4560888"/>
            <a:ext cx="5360988" cy="4316412"/>
          </a:xfrm>
          <a:noFill/>
        </p:spPr>
        <p:txBody>
          <a:bodyPr wrap="none" anchor="ctr"/>
          <a:lstStyle/>
          <a:p>
            <a:endParaRPr lang="de-D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黑体" panose="02010609060101010101" pitchFamily="49" charset="-122"/>
              </a:rPr>
              <a:t>103</a:t>
            </a:fld>
            <a:endParaRPr lang="en-US" dirty="0">
              <a:ea typeface="黑体" panose="02010609060101010101" pitchFamily="49" charset="-122"/>
            </a:endParaRPr>
          </a:p>
        </p:txBody>
      </p:sp>
      <p:sp>
        <p:nvSpPr>
          <p:cNvPr id="291843" name="Rectangle 1"/>
          <p:cNvSpPr>
            <a:spLocks noGrp="1" noRot="1" noChangeAspect="1" noChangeArrowheads="1" noTextEdit="1"/>
          </p:cNvSpPr>
          <p:nvPr>
            <p:ph type="sldImg"/>
          </p:nvPr>
        </p:nvSpPr>
        <p:spPr>
          <a:xfrm>
            <a:off x="1257300" y="720725"/>
            <a:ext cx="4800600" cy="3600450"/>
          </a:xfrm>
          <a:solidFill>
            <a:srgbClr val="FFFFFF"/>
          </a:solidFill>
        </p:spPr>
      </p:sp>
      <p:sp>
        <p:nvSpPr>
          <p:cNvPr id="291844" name="Rectangle 2"/>
          <p:cNvSpPr>
            <a:spLocks noGrp="1" noChangeArrowheads="1"/>
          </p:cNvSpPr>
          <p:nvPr>
            <p:ph type="body" idx="1"/>
          </p:nvPr>
        </p:nvSpPr>
        <p:spPr>
          <a:xfrm>
            <a:off x="974725" y="4560888"/>
            <a:ext cx="5360988" cy="4316412"/>
          </a:xfrm>
          <a:noFill/>
        </p:spPr>
        <p:txBody>
          <a:bodyPr wrap="none" anchor="ctr"/>
          <a:lstStyle/>
          <a:p>
            <a:r>
              <a:rPr lang="en-US" dirty="0"/>
              <a:t>P(</a:t>
            </a:r>
            <a:r>
              <a:rPr lang="en-US" dirty="0" err="1"/>
              <a:t>d|c</a:t>
            </a:r>
            <a:r>
              <a:rPr lang="en-US" dirty="0"/>
              <a:t>):</a:t>
            </a:r>
            <a:r>
              <a:rPr lang="zh-CN" altLang="en-US" dirty="0"/>
              <a:t>后验概率</a:t>
            </a:r>
            <a:endParaRPr lang="de-DE"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黑体" panose="02010609060101010101" pitchFamily="49" charset="-122"/>
              </a:rPr>
              <a:t>104</a:t>
            </a:fld>
            <a:endParaRPr lang="en-US" dirty="0">
              <a:ea typeface="黑体" panose="02010609060101010101" pitchFamily="49" charset="-122"/>
            </a:endParaRPr>
          </a:p>
        </p:txBody>
      </p:sp>
      <p:sp>
        <p:nvSpPr>
          <p:cNvPr id="291843" name="Rectangle 1"/>
          <p:cNvSpPr>
            <a:spLocks noGrp="1" noRot="1" noChangeAspect="1" noChangeArrowheads="1" noTextEdit="1"/>
          </p:cNvSpPr>
          <p:nvPr>
            <p:ph type="sldImg"/>
          </p:nvPr>
        </p:nvSpPr>
        <p:spPr>
          <a:xfrm>
            <a:off x="1257300" y="720725"/>
            <a:ext cx="4800600" cy="3600450"/>
          </a:xfrm>
          <a:solidFill>
            <a:srgbClr val="FFFFFF"/>
          </a:solidFill>
        </p:spPr>
      </p:sp>
      <p:sp>
        <p:nvSpPr>
          <p:cNvPr id="291844" name="Rectangle 2"/>
          <p:cNvSpPr>
            <a:spLocks noGrp="1" noChangeArrowheads="1"/>
          </p:cNvSpPr>
          <p:nvPr>
            <p:ph type="body" idx="1"/>
          </p:nvPr>
        </p:nvSpPr>
        <p:spPr>
          <a:xfrm>
            <a:off x="974725" y="4560888"/>
            <a:ext cx="5360988" cy="4316412"/>
          </a:xfrm>
          <a:noFill/>
        </p:spPr>
        <p:txBody>
          <a:bodyPr wrap="none" anchor="ctr"/>
          <a:lstStyle/>
          <a:p>
            <a:r>
              <a:rPr lang="zh-CN" altLang="en-US" dirty="0"/>
              <a:t>预定义分类，利用训练文档学习得到分类器，然后将分类器应用于测试文档，即给每一个测试文档分配一个最可能的类别</a:t>
            </a:r>
            <a:endParaRPr lang="de-DE"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黑体" panose="02010609060101010101" pitchFamily="49" charset="-122"/>
              </a:rPr>
              <a:t>105</a:t>
            </a:fld>
            <a:endParaRPr lang="en-US" dirty="0">
              <a:ea typeface="黑体" panose="02010609060101010101" pitchFamily="49" charset="-122"/>
            </a:endParaRPr>
          </a:p>
        </p:txBody>
      </p:sp>
      <p:sp>
        <p:nvSpPr>
          <p:cNvPr id="291843" name="Rectangle 1"/>
          <p:cNvSpPr>
            <a:spLocks noGrp="1" noRot="1" noChangeAspect="1" noChangeArrowheads="1" noTextEdit="1"/>
          </p:cNvSpPr>
          <p:nvPr>
            <p:ph type="sldImg"/>
          </p:nvPr>
        </p:nvSpPr>
        <p:spPr>
          <a:xfrm>
            <a:off x="1257300" y="720725"/>
            <a:ext cx="4800600" cy="3600450"/>
          </a:xfrm>
          <a:solidFill>
            <a:srgbClr val="FFFFFF"/>
          </a:solidFill>
        </p:spPr>
      </p:sp>
      <p:sp>
        <p:nvSpPr>
          <p:cNvPr id="291844" name="Rectangle 2"/>
          <p:cNvSpPr>
            <a:spLocks noGrp="1" noChangeArrowheads="1"/>
          </p:cNvSpPr>
          <p:nvPr>
            <p:ph type="body" idx="1"/>
          </p:nvPr>
        </p:nvSpPr>
        <p:spPr>
          <a:xfrm>
            <a:off x="974725" y="4560888"/>
            <a:ext cx="5360988" cy="4316412"/>
          </a:xfrm>
          <a:noFill/>
        </p:spPr>
        <p:txBody>
          <a:bodyPr wrap="none" anchor="ctr"/>
          <a:lstStyle/>
          <a:p>
            <a:r>
              <a:rPr lang="en-US" altLang="zh-CN" dirty="0"/>
              <a:t>Google </a:t>
            </a:r>
            <a:r>
              <a:rPr lang="zh-CN" altLang="en-US" dirty="0"/>
              <a:t>快讯是根据您的查询以电子邮件形式提供的最新相关 </a:t>
            </a:r>
            <a:r>
              <a:rPr lang="en-US" altLang="zh-CN" dirty="0"/>
              <a:t>Google </a:t>
            </a:r>
            <a:r>
              <a:rPr lang="zh-CN" altLang="en-US" dirty="0"/>
              <a:t>搜索结果（网页、新闻等）的更新。</a:t>
            </a:r>
            <a:br>
              <a:rPr lang="zh-CN" altLang="en-US" dirty="0"/>
            </a:br>
            <a:br>
              <a:rPr lang="zh-CN" altLang="en-US" dirty="0"/>
            </a:br>
            <a:r>
              <a:rPr lang="zh-CN" altLang="en-US" dirty="0"/>
              <a:t>请输入您要关注的搜索查询，系统会显示您将收到的搜索结果类型的预览。</a:t>
            </a:r>
            <a:endParaRPr lang="de-DE"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56C5D80-4CDC-4EA2-883C-CDB2EAA07ABF}" type="slidenum">
              <a:rPr lang="zh-CN" altLang="en-US"/>
              <a:t>117</a:t>
            </a:fld>
            <a:endParaRPr lang="en-US" altLang="zh-CN"/>
          </a:p>
        </p:txBody>
      </p:sp>
      <p:sp>
        <p:nvSpPr>
          <p:cNvPr id="704514" name="Rectangle 2"/>
          <p:cNvSpPr>
            <a:spLocks noGrp="1" noRot="1" noChangeAspect="1" noChangeArrowheads="1" noTextEdit="1"/>
          </p:cNvSpPr>
          <p:nvPr>
            <p:ph type="sldImg"/>
          </p:nvPr>
        </p:nvSpPr>
        <p:spPr/>
      </p:sp>
      <p:sp>
        <p:nvSpPr>
          <p:cNvPr id="70451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t>133</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黑体" panose="02010609060101010101" pitchFamily="49" charset="-122"/>
              </a:rPr>
              <a:t>141</a:t>
            </a:fld>
            <a:endParaRPr lang="en-US" dirty="0">
              <a:ea typeface="黑体" panose="02010609060101010101" pitchFamily="49" charset="-122"/>
            </a:endParaRPr>
          </a:p>
        </p:txBody>
      </p:sp>
      <p:sp>
        <p:nvSpPr>
          <p:cNvPr id="291843" name="Rectangle 1"/>
          <p:cNvSpPr>
            <a:spLocks noGrp="1" noRot="1" noChangeAspect="1" noChangeArrowheads="1" noTextEdit="1"/>
          </p:cNvSpPr>
          <p:nvPr>
            <p:ph type="sldImg"/>
          </p:nvPr>
        </p:nvSpPr>
        <p:spPr>
          <a:xfrm>
            <a:off x="1257300" y="720725"/>
            <a:ext cx="4800600" cy="3600450"/>
          </a:xfrm>
          <a:solidFill>
            <a:srgbClr val="FFFFFF"/>
          </a:solidFill>
        </p:spPr>
      </p:sp>
      <p:sp>
        <p:nvSpPr>
          <p:cNvPr id="291844" name="Rectangle 2"/>
          <p:cNvSpPr>
            <a:spLocks noGrp="1" noChangeArrowheads="1"/>
          </p:cNvSpPr>
          <p:nvPr>
            <p:ph type="body" idx="1"/>
          </p:nvPr>
        </p:nvSpPr>
        <p:spPr>
          <a:xfrm>
            <a:off x="974725" y="4560888"/>
            <a:ext cx="5360988" cy="4316412"/>
          </a:xfrm>
          <a:noFill/>
        </p:spPr>
        <p:txBody>
          <a:bodyPr wrap="none" anchor="ctr"/>
          <a:lstStyle/>
          <a:p>
            <a:endParaRPr lang="de-DE"/>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t>143</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p:sp>
      <p:sp>
        <p:nvSpPr>
          <p:cNvPr id="73731" name="备注占位符 2"/>
          <p:cNvSpPr>
            <a:spLocks noGrp="1"/>
          </p:cNvSpPr>
          <p:nvPr>
            <p:ph type="body" idx="1"/>
          </p:nvPr>
        </p:nvSpPr>
        <p:spPr bwMode="auto">
          <a:xfrm>
            <a:off x="685800" y="4400550"/>
            <a:ext cx="5486400" cy="36004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a:t>随着</a:t>
            </a:r>
            <a:r>
              <a:rPr lang="en-US" altLang="zh-CN" dirty="0"/>
              <a:t>Facebook</a:t>
            </a:r>
            <a:r>
              <a:rPr lang="zh-CN" altLang="en-US" dirty="0"/>
              <a:t>的流行，社交网络平台和应用占据了互联网的主流，社交网络平台强调用户之间的联系和交互，这对传统的搜索技术提出了新的挑战。</a:t>
            </a:r>
            <a:endParaRPr lang="en-US" altLang="zh-CN" dirty="0"/>
          </a:p>
          <a:p>
            <a:pPr>
              <a:defRPr/>
            </a:pPr>
            <a:r>
              <a:rPr lang="zh-CN" altLang="en-US" dirty="0">
                <a:solidFill>
                  <a:srgbClr val="000000"/>
                </a:solidFill>
                <a:latin typeface="+mn-ea"/>
              </a:rPr>
              <a:t>社会化搜索为用户提供更准确、更值得信任的搜索结果</a:t>
            </a:r>
            <a:endParaRPr lang="en-US" altLang="zh-CN" dirty="0">
              <a:solidFill>
                <a:srgbClr val="000000"/>
              </a:solidFill>
              <a:latin typeface="+mn-ea"/>
            </a:endParaRPr>
          </a:p>
          <a:p>
            <a:pPr>
              <a:defRPr/>
            </a:pPr>
            <a:endParaRPr lang="zh-CN" altLang="en-US" dirty="0"/>
          </a:p>
        </p:txBody>
      </p:sp>
      <p:sp>
        <p:nvSpPr>
          <p:cNvPr id="75780" name="日期占位符 3"/>
          <p:cNvSpPr>
            <a:spLocks noGrp="1"/>
          </p:cNvSpPr>
          <p:nvPr>
            <p:ph type="dt" sz="quarter" idx="1"/>
          </p:nvPr>
        </p:nvSpPr>
        <p:spPr>
          <a:noFill/>
          <a:ln>
            <a:miter lim="800000"/>
          </a:ln>
        </p:spPr>
        <p:txBody>
          <a:bodyPr/>
          <a:lstStyle/>
          <a:p>
            <a:fld id="{208E0867-0978-4A4D-9964-22C4BFC4FB7B}" type="datetime1">
              <a:rPr lang="zh-CN" altLang="en-US" smtClean="0"/>
              <a:t>2021/12/31</a:t>
            </a:fld>
            <a:endParaRPr lang="zh-CN" altLang="en-US" sz="1200"/>
          </a:p>
        </p:txBody>
      </p:sp>
      <p:sp>
        <p:nvSpPr>
          <p:cNvPr id="75781" name="灯片编号占位符 4"/>
          <p:cNvSpPr>
            <a:spLocks noGrp="1"/>
          </p:cNvSpPr>
          <p:nvPr>
            <p:ph type="sldNum" sz="quarter" idx="5"/>
          </p:nvPr>
        </p:nvSpPr>
        <p:spPr>
          <a:noFill/>
          <a:ln>
            <a:miter lim="800000"/>
          </a:ln>
        </p:spPr>
        <p:txBody>
          <a:bodyPr/>
          <a:lstStyle/>
          <a:p>
            <a:fld id="{AB6CCC43-2014-4321-9D2B-030B28F6F8D4}" type="slidenum">
              <a:rPr lang="zh-CN" altLang="en-US"/>
              <a:t>145</a:t>
            </a:fld>
            <a:endParaRPr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t>12</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p:sp>
      <p:sp>
        <p:nvSpPr>
          <p:cNvPr id="77827" name="备注占位符 2"/>
          <p:cNvSpPr>
            <a:spLocks noGrp="1"/>
          </p:cNvSpPr>
          <p:nvPr>
            <p:ph type="body" idx="1"/>
          </p:nvPr>
        </p:nvSpPr>
        <p:spPr bwMode="auto">
          <a:xfrm>
            <a:off x="685800" y="4400550"/>
            <a:ext cx="5486400" cy="3600450"/>
          </a:xfrm>
          <a:prstGeom prst="rect">
            <a:avLst/>
          </a:prstGeom>
          <a:noFill/>
          <a:ln>
            <a:miter lim="800000"/>
          </a:ln>
        </p:spPr>
        <p:txBody>
          <a:bodyPr/>
          <a:lstStyle/>
          <a:p>
            <a:r>
              <a:rPr lang="en-US" altLang="zh-CN"/>
              <a:t>4</a:t>
            </a:r>
            <a:r>
              <a:rPr lang="zh-CN" altLang="en-US"/>
              <a:t>、意见领袖</a:t>
            </a:r>
          </a:p>
        </p:txBody>
      </p:sp>
      <p:sp>
        <p:nvSpPr>
          <p:cNvPr id="77828" name="日期占位符 3"/>
          <p:cNvSpPr>
            <a:spLocks noGrp="1"/>
          </p:cNvSpPr>
          <p:nvPr>
            <p:ph type="dt" sz="quarter" idx="1"/>
          </p:nvPr>
        </p:nvSpPr>
        <p:spPr>
          <a:noFill/>
          <a:ln>
            <a:miter lim="800000"/>
          </a:ln>
        </p:spPr>
        <p:txBody>
          <a:bodyPr/>
          <a:lstStyle/>
          <a:p>
            <a:fld id="{C9086140-54B9-4C89-BA83-CB596540BEC8}" type="datetime1">
              <a:rPr lang="zh-CN" altLang="en-US" smtClean="0"/>
              <a:t>2021/12/31</a:t>
            </a:fld>
            <a:endParaRPr lang="zh-CN" altLang="en-US" sz="1200"/>
          </a:p>
        </p:txBody>
      </p:sp>
      <p:sp>
        <p:nvSpPr>
          <p:cNvPr id="77829" name="灯片编号占位符 4"/>
          <p:cNvSpPr>
            <a:spLocks noGrp="1"/>
          </p:cNvSpPr>
          <p:nvPr>
            <p:ph type="sldNum" sz="quarter" idx="5"/>
          </p:nvPr>
        </p:nvSpPr>
        <p:spPr>
          <a:noFill/>
          <a:ln>
            <a:miter lim="800000"/>
          </a:ln>
        </p:spPr>
        <p:txBody>
          <a:bodyPr/>
          <a:lstStyle/>
          <a:p>
            <a:fld id="{8092CC36-216F-400D-BFE4-53C1202603F4}" type="slidenum">
              <a:rPr lang="zh-CN" altLang="en-US"/>
              <a:t>146</a:t>
            </a:fld>
            <a:endParaRPr lang="zh-CN" altLang="en-US" sz="12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p:sp>
      <p:sp>
        <p:nvSpPr>
          <p:cNvPr id="79875" name="备注占位符 2"/>
          <p:cNvSpPr>
            <a:spLocks noGrp="1"/>
          </p:cNvSpPr>
          <p:nvPr>
            <p:ph type="body" idx="1"/>
          </p:nvPr>
        </p:nvSpPr>
        <p:spPr bwMode="auto">
          <a:xfrm>
            <a:off x="685800" y="4400550"/>
            <a:ext cx="5486400" cy="3600450"/>
          </a:xfrm>
          <a:prstGeom prst="rect">
            <a:avLst/>
          </a:prstGeom>
          <a:noFill/>
          <a:ln>
            <a:miter lim="800000"/>
          </a:ln>
        </p:spPr>
        <p:txBody>
          <a:bodyPr/>
          <a:lstStyle/>
          <a:p>
            <a:r>
              <a:rPr lang="en-US" altLang="zh-CN" dirty="0"/>
              <a:t>1</a:t>
            </a:r>
            <a:r>
              <a:rPr lang="zh-CN" altLang="en-US" dirty="0"/>
              <a:t>（略）</a:t>
            </a:r>
            <a:endParaRPr lang="en-US" altLang="zh-CN" dirty="0"/>
          </a:p>
          <a:p>
            <a:r>
              <a:rPr lang="en-US" altLang="zh-CN" dirty="0"/>
              <a:t>3</a:t>
            </a:r>
            <a:r>
              <a:rPr lang="zh-CN" altLang="en-US" dirty="0"/>
              <a:t>（</a:t>
            </a:r>
            <a:r>
              <a:rPr lang="en-US" altLang="zh-CN" dirty="0" err="1"/>
              <a:t>SocialMention</a:t>
            </a:r>
            <a:r>
              <a:rPr lang="zh-CN" altLang="en-US" dirty="0"/>
              <a:t>，云云网）云云网是第一个</a:t>
            </a:r>
            <a:r>
              <a:rPr lang="zh-CN" altLang="en-US" dirty="0">
                <a:hlinkClick r:id="rId3"/>
              </a:rPr>
              <a:t>社会化</a:t>
            </a:r>
            <a:r>
              <a:rPr lang="zh-CN" altLang="en-US" dirty="0">
                <a:hlinkClick r:id="rId4"/>
              </a:rPr>
              <a:t>搜索引擎</a:t>
            </a:r>
            <a:r>
              <a:rPr lang="zh-CN" altLang="en-US" dirty="0"/>
              <a:t>，致力于将人与信息结合，为用户提供更精准和个性化的结果。云云创始团队以前谷歌中国区总裁</a:t>
            </a:r>
            <a:r>
              <a:rPr lang="zh-CN" altLang="en-US" dirty="0">
                <a:hlinkClick r:id="rId5"/>
              </a:rPr>
              <a:t>刘骏</a:t>
            </a:r>
            <a:r>
              <a:rPr lang="zh-CN" altLang="en-US" dirty="0"/>
              <a:t>为核心，其中来自</a:t>
            </a:r>
            <a:r>
              <a:rPr lang="zh-CN" altLang="en-US" dirty="0">
                <a:hlinkClick r:id="rId6"/>
              </a:rPr>
              <a:t>谷歌</a:t>
            </a:r>
            <a:r>
              <a:rPr lang="zh-CN" altLang="en-US" dirty="0"/>
              <a:t>中国的成员，后被新浪微博收购</a:t>
            </a:r>
          </a:p>
        </p:txBody>
      </p:sp>
      <p:sp>
        <p:nvSpPr>
          <p:cNvPr id="79876" name="日期占位符 3"/>
          <p:cNvSpPr>
            <a:spLocks noGrp="1"/>
          </p:cNvSpPr>
          <p:nvPr>
            <p:ph type="dt" sz="quarter" idx="1"/>
          </p:nvPr>
        </p:nvSpPr>
        <p:spPr>
          <a:noFill/>
          <a:ln>
            <a:miter lim="800000"/>
          </a:ln>
        </p:spPr>
        <p:txBody>
          <a:bodyPr/>
          <a:lstStyle/>
          <a:p>
            <a:fld id="{AA907DA3-3202-4886-BFF8-02BD0576B93D}" type="datetime1">
              <a:rPr lang="zh-CN" altLang="en-US" smtClean="0"/>
              <a:t>2021/12/31</a:t>
            </a:fld>
            <a:endParaRPr lang="zh-CN" altLang="en-US" sz="1200"/>
          </a:p>
        </p:txBody>
      </p:sp>
      <p:sp>
        <p:nvSpPr>
          <p:cNvPr id="79877" name="灯片编号占位符 4"/>
          <p:cNvSpPr>
            <a:spLocks noGrp="1"/>
          </p:cNvSpPr>
          <p:nvPr>
            <p:ph type="sldNum" sz="quarter" idx="5"/>
          </p:nvPr>
        </p:nvSpPr>
        <p:spPr>
          <a:noFill/>
          <a:ln>
            <a:miter lim="800000"/>
          </a:ln>
        </p:spPr>
        <p:txBody>
          <a:bodyPr/>
          <a:lstStyle/>
          <a:p>
            <a:fld id="{EFDF69A3-BD41-4AD3-BC54-F94AB929C65C}" type="slidenum">
              <a:rPr lang="zh-CN" altLang="en-US"/>
              <a:t>147</a:t>
            </a:fld>
            <a:endParaRPr lang="zh-CN" altLang="en-US" sz="12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Graph Search</a:t>
            </a:r>
            <a:r>
              <a:rPr lang="zh-CN" altLang="en-US" dirty="0"/>
              <a:t>是</a:t>
            </a:r>
            <a:r>
              <a:rPr lang="en-US" altLang="zh-CN" dirty="0" err="1"/>
              <a:t>Facebook</a:t>
            </a:r>
            <a:r>
              <a:rPr lang="zh-CN" altLang="en-US" dirty="0"/>
              <a:t>对</a:t>
            </a:r>
            <a:r>
              <a:rPr lang="en-US" altLang="zh-CN" dirty="0"/>
              <a:t>10</a:t>
            </a:r>
            <a:r>
              <a:rPr lang="zh-CN" altLang="en-US" dirty="0"/>
              <a:t>亿名用户、</a:t>
            </a:r>
            <a:r>
              <a:rPr lang="en-US" altLang="zh-CN" dirty="0"/>
              <a:t>2400</a:t>
            </a:r>
            <a:r>
              <a:rPr lang="zh-CN" altLang="en-US" dirty="0"/>
              <a:t>亿张照片和</a:t>
            </a:r>
            <a:r>
              <a:rPr lang="en-US" altLang="zh-CN" dirty="0"/>
              <a:t>1</a:t>
            </a:r>
            <a:r>
              <a:rPr lang="zh-CN" altLang="en-US" dirty="0"/>
              <a:t>万亿次页面访问量推出的一种社交搜索工具，称其是能找到与</a:t>
            </a:r>
            <a:r>
              <a:rPr lang="en-US" altLang="zh-CN" dirty="0" err="1">
                <a:hlinkClick r:id="rId3"/>
              </a:rPr>
              <a:t>Facebook</a:t>
            </a:r>
            <a:r>
              <a:rPr lang="zh-CN" altLang="en-US" dirty="0"/>
              <a:t>用户最具相关性的人、照片、地点和兴趣的一种新方式。在</a:t>
            </a:r>
            <a:r>
              <a:rPr lang="en-US" altLang="zh-CN" dirty="0" err="1"/>
              <a:t>Facebook</a:t>
            </a:r>
            <a:r>
              <a:rPr lang="zh-CN" altLang="en-US" dirty="0"/>
              <a:t>图谱搜索中，我们的搜索对象不是网页，而是现实对象的虚拟表示：人，地点，</a:t>
            </a:r>
            <a:r>
              <a:rPr lang="zh-CN" altLang="en-US" baseline="0" dirty="0"/>
              <a:t>和事务</a:t>
            </a:r>
            <a:r>
              <a:rPr lang="zh-CN" altLang="en-US" dirty="0"/>
              <a:t>。对象间的联系主要由</a:t>
            </a:r>
            <a:r>
              <a:rPr lang="en-US" altLang="zh-CN" dirty="0" err="1"/>
              <a:t>Facebook</a:t>
            </a:r>
            <a:r>
              <a:rPr lang="en-US" altLang="zh-CN" dirty="0"/>
              <a:t> Like(</a:t>
            </a:r>
            <a:r>
              <a:rPr lang="en-US" altLang="zh-CN" dirty="0" err="1"/>
              <a:t>Facebook</a:t>
            </a:r>
            <a:r>
              <a:rPr lang="zh-CN" altLang="en-US" dirty="0"/>
              <a:t>喜欢</a:t>
            </a:r>
            <a:r>
              <a:rPr lang="en-US" altLang="zh-CN" dirty="0"/>
              <a:t>)</a:t>
            </a:r>
            <a:r>
              <a:rPr lang="zh-CN" altLang="en-US" dirty="0"/>
              <a:t>决定。</a:t>
            </a:r>
          </a:p>
        </p:txBody>
      </p:sp>
      <p:sp>
        <p:nvSpPr>
          <p:cNvPr id="4" name="灯片编号占位符 3"/>
          <p:cNvSpPr>
            <a:spLocks noGrp="1"/>
          </p:cNvSpPr>
          <p:nvPr>
            <p:ph type="sldNum" sz="quarter" idx="10"/>
          </p:nvPr>
        </p:nvSpPr>
        <p:spPr/>
        <p:txBody>
          <a:bodyPr/>
          <a:lstStyle/>
          <a:p>
            <a:fld id="{09BC3FA2-DF31-44A2-9016-A6ED2A7BEB1E}" type="slidenum">
              <a:rPr lang="zh-CN" altLang="en-US" smtClean="0"/>
              <a:t>148</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a:solidFill>
                  <a:schemeClr val="tx1"/>
                </a:solidFill>
                <a:latin typeface="+mn-lt"/>
                <a:ea typeface="+mn-ea"/>
                <a:cs typeface="+mn-cs"/>
              </a:rPr>
              <a:t>Circle</a:t>
            </a:r>
            <a:r>
              <a:rPr lang="zh-CN" altLang="en-US" sz="1200" b="0" i="0" kern="1200" dirty="0">
                <a:solidFill>
                  <a:schemeClr val="tx1"/>
                </a:solidFill>
                <a:latin typeface="+mn-lt"/>
                <a:ea typeface="+mn-ea"/>
                <a:cs typeface="+mn-cs"/>
              </a:rPr>
              <a:t>的功能：选取朋友加进特定的</a:t>
            </a:r>
            <a:r>
              <a:rPr lang="en-US" altLang="zh-CN" sz="1200" b="0" i="0" kern="1200" dirty="0">
                <a:solidFill>
                  <a:schemeClr val="tx1"/>
                </a:solidFill>
                <a:latin typeface="+mn-lt"/>
                <a:ea typeface="+mn-ea"/>
                <a:cs typeface="+mn-cs"/>
              </a:rPr>
              <a:t>circle, </a:t>
            </a:r>
            <a:r>
              <a:rPr lang="zh-CN" altLang="en-US" sz="1200" b="0" i="0" kern="1200" dirty="0">
                <a:solidFill>
                  <a:schemeClr val="tx1"/>
                </a:solidFill>
                <a:latin typeface="+mn-lt"/>
                <a:ea typeface="+mn-ea"/>
                <a:cs typeface="+mn-cs"/>
              </a:rPr>
              <a:t>发状态，或者</a:t>
            </a:r>
            <a:r>
              <a:rPr lang="en-US" sz="1200" b="0" i="0" kern="1200" dirty="0">
                <a:solidFill>
                  <a:schemeClr val="tx1"/>
                </a:solidFill>
                <a:latin typeface="+mn-lt"/>
                <a:ea typeface="+mn-ea"/>
                <a:cs typeface="+mn-cs"/>
              </a:rPr>
              <a:t>comment</a:t>
            </a:r>
            <a:r>
              <a:rPr lang="zh-CN" altLang="en-US" sz="1200" b="0" i="0" kern="1200" dirty="0">
                <a:solidFill>
                  <a:schemeClr val="tx1"/>
                </a:solidFill>
                <a:latin typeface="+mn-lt"/>
                <a:ea typeface="+mn-ea"/>
                <a:cs typeface="+mn-cs"/>
              </a:rPr>
              <a:t>可以选特定的</a:t>
            </a:r>
            <a:r>
              <a:rPr lang="en-US" sz="1200" b="0" i="0" kern="1200" dirty="0">
                <a:solidFill>
                  <a:schemeClr val="tx1"/>
                </a:solidFill>
                <a:latin typeface="+mn-lt"/>
                <a:ea typeface="+mn-ea"/>
                <a:cs typeface="+mn-cs"/>
              </a:rPr>
              <a:t>Circle</a:t>
            </a:r>
            <a:r>
              <a:rPr lang="zh-CN" altLang="en-US" sz="1200" b="0" i="0" kern="1200" dirty="0">
                <a:solidFill>
                  <a:schemeClr val="tx1"/>
                </a:solidFill>
                <a:latin typeface="+mn-lt"/>
                <a:ea typeface="+mn-ea"/>
                <a:cs typeface="+mn-cs"/>
              </a:rPr>
              <a:t>进行分享。也可以看某</a:t>
            </a:r>
            <a:r>
              <a:rPr lang="en-US" altLang="zh-CN" sz="1200" b="0" i="0" kern="1200" dirty="0">
                <a:solidFill>
                  <a:schemeClr val="tx1"/>
                </a:solidFill>
                <a:latin typeface="+mn-lt"/>
                <a:ea typeface="+mn-ea"/>
                <a:cs typeface="+mn-cs"/>
              </a:rPr>
              <a:t>circle</a:t>
            </a:r>
            <a:r>
              <a:rPr lang="zh-CN" altLang="en-US" sz="1200" b="0" i="0" kern="1200" dirty="0">
                <a:solidFill>
                  <a:schemeClr val="tx1"/>
                </a:solidFill>
                <a:latin typeface="+mn-lt"/>
                <a:ea typeface="+mn-ea"/>
                <a:cs typeface="+mn-cs"/>
              </a:rPr>
              <a:t>的人发布的状态</a:t>
            </a:r>
            <a:endParaRPr lang="en-US" altLang="zh-CN" sz="1200" b="0" i="0" kern="1200" dirty="0">
              <a:solidFill>
                <a:schemeClr val="tx1"/>
              </a:solidFill>
              <a:latin typeface="+mn-lt"/>
              <a:ea typeface="+mn-ea"/>
              <a:cs typeface="+mn-cs"/>
            </a:endParaRPr>
          </a:p>
          <a:p>
            <a:r>
              <a:rPr lang="zh-CN" altLang="en-US" dirty="0"/>
              <a:t>朋友和熟人的「圈子（</a:t>
            </a:r>
            <a:r>
              <a:rPr lang="en-US" altLang="zh-CN" dirty="0"/>
              <a:t>Circles</a:t>
            </a:r>
            <a:r>
              <a:rPr lang="zh-CN" altLang="en-US" dirty="0"/>
              <a:t>）」，用户可以按不同的圈子组织连络人，如家庭成员、同事、大学同学等，并在小的圈子里分享照片、视频、及其它资讯</a:t>
            </a:r>
          </a:p>
        </p:txBody>
      </p:sp>
      <p:sp>
        <p:nvSpPr>
          <p:cNvPr id="4" name="灯片编号占位符 3"/>
          <p:cNvSpPr>
            <a:spLocks noGrp="1"/>
          </p:cNvSpPr>
          <p:nvPr>
            <p:ph type="sldNum" sz="quarter" idx="10"/>
          </p:nvPr>
        </p:nvSpPr>
        <p:spPr/>
        <p:txBody>
          <a:bodyPr/>
          <a:lstStyle/>
          <a:p>
            <a:fld id="{09BC3FA2-DF31-44A2-9016-A6ED2A7BEB1E}" type="slidenum">
              <a:rPr lang="zh-CN" altLang="en-US" smtClean="0"/>
              <a:t>150</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p:sp>
      <p:sp>
        <p:nvSpPr>
          <p:cNvPr id="81923" name="备注占位符 2"/>
          <p:cNvSpPr>
            <a:spLocks noGrp="1"/>
          </p:cNvSpPr>
          <p:nvPr>
            <p:ph type="body" idx="1"/>
          </p:nvPr>
        </p:nvSpPr>
        <p:spPr bwMode="auto">
          <a:xfrm>
            <a:off x="685800" y="4400550"/>
            <a:ext cx="5486400" cy="3600450"/>
          </a:xfrm>
          <a:prstGeom prst="rect">
            <a:avLst/>
          </a:prstGeom>
          <a:noFill/>
          <a:ln>
            <a:miter lim="800000"/>
          </a:ln>
        </p:spPr>
        <p:txBody>
          <a:bodyPr/>
          <a:lstStyle/>
          <a:p>
            <a:r>
              <a:rPr lang="en-US" altLang="zh-CN" b="1" dirty="0" err="1"/>
              <a:t>SocialMention</a:t>
            </a:r>
            <a:r>
              <a:rPr lang="zh-CN" altLang="en-US" dirty="0"/>
              <a:t>（</a:t>
            </a:r>
            <a:r>
              <a:rPr lang="en-US" altLang="zh-CN" dirty="0"/>
              <a:t>socialmention.com</a:t>
            </a:r>
            <a:r>
              <a:rPr lang="zh-CN" altLang="en-US" dirty="0"/>
              <a:t>） 允许你搜索博客、微博、网络、书签、评论、事件、图片、新闻、视频、音频和问题等制定的项目。它还可以创建搜索项目的提醒，每天将结果发送到你的邮箱，以及在你的站点上安装实时的话题控件。</a:t>
            </a:r>
          </a:p>
        </p:txBody>
      </p:sp>
      <p:sp>
        <p:nvSpPr>
          <p:cNvPr id="81924" name="日期占位符 3"/>
          <p:cNvSpPr>
            <a:spLocks noGrp="1"/>
          </p:cNvSpPr>
          <p:nvPr>
            <p:ph type="dt" sz="quarter" idx="1"/>
          </p:nvPr>
        </p:nvSpPr>
        <p:spPr>
          <a:noFill/>
          <a:ln>
            <a:miter lim="800000"/>
          </a:ln>
        </p:spPr>
        <p:txBody>
          <a:bodyPr/>
          <a:lstStyle/>
          <a:p>
            <a:fld id="{87C789A2-21D5-4091-B97F-EB31CA364C9B}" type="datetime1">
              <a:rPr lang="zh-CN" altLang="en-US" smtClean="0"/>
              <a:t>2021/12/31</a:t>
            </a:fld>
            <a:endParaRPr lang="zh-CN" altLang="en-US" sz="1200"/>
          </a:p>
        </p:txBody>
      </p:sp>
      <p:sp>
        <p:nvSpPr>
          <p:cNvPr id="81925" name="灯片编号占位符 4"/>
          <p:cNvSpPr>
            <a:spLocks noGrp="1"/>
          </p:cNvSpPr>
          <p:nvPr>
            <p:ph type="sldNum" sz="quarter" idx="5"/>
          </p:nvPr>
        </p:nvSpPr>
        <p:spPr>
          <a:noFill/>
          <a:ln>
            <a:miter lim="800000"/>
          </a:ln>
        </p:spPr>
        <p:txBody>
          <a:bodyPr/>
          <a:lstStyle/>
          <a:p>
            <a:fld id="{7D9AFFCF-CC24-434A-B255-CEF94CF3146E}" type="slidenum">
              <a:rPr lang="zh-CN" altLang="en-US"/>
              <a:t>151</a:t>
            </a:fld>
            <a:endParaRPr lang="zh-CN" altLang="en-US" sz="12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p:sp>
      <p:sp>
        <p:nvSpPr>
          <p:cNvPr id="83971" name="备注占位符 2"/>
          <p:cNvSpPr>
            <a:spLocks noGrp="1"/>
          </p:cNvSpPr>
          <p:nvPr>
            <p:ph type="body" idx="1"/>
          </p:nvPr>
        </p:nvSpPr>
        <p:spPr bwMode="auto">
          <a:xfrm>
            <a:off x="685800" y="4400550"/>
            <a:ext cx="5486400" cy="3600450"/>
          </a:xfrm>
          <a:prstGeom prst="rect">
            <a:avLst/>
          </a:prstGeom>
          <a:noFill/>
          <a:ln>
            <a:miter lim="800000"/>
          </a:ln>
        </p:spPr>
        <p:txBody>
          <a:bodyPr/>
          <a:lstStyle/>
          <a:p>
            <a:r>
              <a:rPr lang="zh-CN" altLang="en-US" dirty="0"/>
              <a:t>云云网是第一个</a:t>
            </a:r>
            <a:r>
              <a:rPr lang="zh-CN" altLang="en-US" dirty="0">
                <a:hlinkClick r:id="rId3"/>
              </a:rPr>
              <a:t>社会化</a:t>
            </a:r>
            <a:r>
              <a:rPr lang="zh-CN" altLang="en-US" dirty="0">
                <a:hlinkClick r:id="rId4"/>
              </a:rPr>
              <a:t>搜索引擎</a:t>
            </a:r>
            <a:r>
              <a:rPr lang="zh-CN" altLang="en-US" dirty="0"/>
              <a:t>，致力于将人与信息结合，为用户提供更精准和个性化的结果。</a:t>
            </a:r>
            <a:r>
              <a:rPr lang="en-US" altLang="zh-CN" dirty="0"/>
              <a:t>2012</a:t>
            </a:r>
            <a:r>
              <a:rPr lang="zh-CN" altLang="en-US" dirty="0"/>
              <a:t>年</a:t>
            </a:r>
            <a:r>
              <a:rPr lang="en-US" altLang="zh-CN" dirty="0"/>
              <a:t>12</a:t>
            </a:r>
            <a:r>
              <a:rPr lang="zh-CN" altLang="en-US" dirty="0"/>
              <a:t>月</a:t>
            </a:r>
            <a:r>
              <a:rPr lang="en-US" altLang="zh-CN" dirty="0"/>
              <a:t>18</a:t>
            </a:r>
            <a:r>
              <a:rPr lang="zh-CN" altLang="en-US" dirty="0"/>
              <a:t>日宣布正式上线，现有产品包括加入社会化因素的网页搜索、</a:t>
            </a:r>
            <a:r>
              <a:rPr lang="zh-CN" altLang="en-US" dirty="0">
                <a:hlinkClick r:id="rId5"/>
              </a:rPr>
              <a:t>实时搜索</a:t>
            </a:r>
            <a:r>
              <a:rPr lang="zh-CN" altLang="en-US" dirty="0"/>
              <a:t>、图片搜索和手机应用搜索等。</a:t>
            </a:r>
            <a:endParaRPr lang="en-US" altLang="zh-CN" dirty="0"/>
          </a:p>
          <a:p>
            <a:r>
              <a:rPr lang="zh-CN" altLang="en-US" dirty="0"/>
              <a:t>创始团队：谷歌前副总裁</a:t>
            </a:r>
            <a:r>
              <a:rPr lang="zh-CN" altLang="en-US" dirty="0">
                <a:hlinkClick r:id="rId6"/>
              </a:rPr>
              <a:t>刘骏</a:t>
            </a:r>
            <a:r>
              <a:rPr lang="zh-CN" altLang="en-US" dirty="0"/>
              <a:t>为核心，其中来自</a:t>
            </a:r>
            <a:r>
              <a:rPr lang="zh-CN" altLang="en-US" dirty="0">
                <a:hlinkClick r:id="rId7"/>
              </a:rPr>
              <a:t>谷歌</a:t>
            </a:r>
            <a:r>
              <a:rPr lang="zh-CN" altLang="en-US" dirty="0"/>
              <a:t>中国的成员包括孙峥、陈利人、安兴华、王东、曲径、项琨、李大海等十多位工程师，还有盛佳带领的产品设计团队。</a:t>
            </a:r>
            <a:endParaRPr lang="en-US" altLang="zh-CN" dirty="0"/>
          </a:p>
          <a:p>
            <a:r>
              <a:rPr lang="zh-CN" altLang="en-US" dirty="0"/>
              <a:t>如今：被新浪收购。政治风险大，技术虽好，界面设计用户体验差。</a:t>
            </a:r>
          </a:p>
        </p:txBody>
      </p:sp>
      <p:sp>
        <p:nvSpPr>
          <p:cNvPr id="83972" name="日期占位符 3"/>
          <p:cNvSpPr>
            <a:spLocks noGrp="1"/>
          </p:cNvSpPr>
          <p:nvPr>
            <p:ph type="dt" sz="quarter" idx="1"/>
          </p:nvPr>
        </p:nvSpPr>
        <p:spPr>
          <a:noFill/>
          <a:ln>
            <a:miter lim="800000"/>
          </a:ln>
        </p:spPr>
        <p:txBody>
          <a:bodyPr/>
          <a:lstStyle/>
          <a:p>
            <a:fld id="{4AB13CC8-74DA-4EF7-A497-48881D4724F0}" type="datetime1">
              <a:rPr lang="zh-CN" altLang="en-US" smtClean="0"/>
              <a:t>2021/12/31</a:t>
            </a:fld>
            <a:endParaRPr lang="zh-CN" altLang="en-US" sz="1200"/>
          </a:p>
        </p:txBody>
      </p:sp>
      <p:sp>
        <p:nvSpPr>
          <p:cNvPr id="83973" name="灯片编号占位符 4"/>
          <p:cNvSpPr>
            <a:spLocks noGrp="1"/>
          </p:cNvSpPr>
          <p:nvPr>
            <p:ph type="sldNum" sz="quarter" idx="5"/>
          </p:nvPr>
        </p:nvSpPr>
        <p:spPr>
          <a:noFill/>
          <a:ln>
            <a:miter lim="800000"/>
          </a:ln>
        </p:spPr>
        <p:txBody>
          <a:bodyPr/>
          <a:lstStyle/>
          <a:p>
            <a:fld id="{4578E727-D420-4DCB-BD3D-C25DD17F3F13}" type="slidenum">
              <a:rPr lang="zh-CN" altLang="en-US"/>
              <a:t>152</a:t>
            </a:fld>
            <a:endParaRPr lang="zh-CN" altLang="en-US" sz="12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p:sp>
      <p:sp>
        <p:nvSpPr>
          <p:cNvPr id="88067" name="备注占位符 2"/>
          <p:cNvSpPr>
            <a:spLocks noGrp="1"/>
          </p:cNvSpPr>
          <p:nvPr>
            <p:ph type="body" idx="1"/>
          </p:nvPr>
        </p:nvSpPr>
        <p:spPr bwMode="auto">
          <a:xfrm>
            <a:off x="685800" y="4400550"/>
            <a:ext cx="5486400" cy="3600450"/>
          </a:xfrm>
          <a:prstGeom prst="rect">
            <a:avLst/>
          </a:prstGeom>
          <a:noFill/>
          <a:ln>
            <a:miter lim="800000"/>
          </a:ln>
        </p:spPr>
        <p:txBody>
          <a:bodyPr/>
          <a:lstStyle/>
          <a:p>
            <a:r>
              <a:rPr lang="zh-CN" altLang="en-US" dirty="0"/>
              <a:t>据国外媒体报道，</a:t>
            </a:r>
            <a:r>
              <a:rPr lang="en-US" altLang="zh-CN" dirty="0"/>
              <a:t>Google</a:t>
            </a:r>
            <a:r>
              <a:rPr lang="zh-CN" altLang="en-US" dirty="0"/>
              <a:t>公司昨晚宣布暂时关闭</a:t>
            </a:r>
            <a:r>
              <a:rPr lang="en-US" altLang="zh-CN" dirty="0" err="1"/>
              <a:t>google</a:t>
            </a:r>
            <a:r>
              <a:rPr lang="zh-CN" altLang="en-US" dirty="0"/>
              <a:t>网站实时搜索功能，并考虑将其引进新的社交网站</a:t>
            </a:r>
            <a:r>
              <a:rPr lang="en-US" altLang="zh-CN" dirty="0" err="1"/>
              <a:t>google</a:t>
            </a:r>
            <a:r>
              <a:rPr lang="en-US" altLang="zh-CN" dirty="0"/>
              <a:t>+</a:t>
            </a:r>
            <a:r>
              <a:rPr lang="zh-CN" altLang="en-US" dirty="0"/>
              <a:t>。今天</a:t>
            </a:r>
            <a:r>
              <a:rPr lang="en-US" altLang="zh-CN" dirty="0"/>
              <a:t>Google</a:t>
            </a:r>
            <a:r>
              <a:rPr lang="zh-CN" altLang="en-US" dirty="0"/>
              <a:t>就此事作出解释，禁用该功能是由于与与</a:t>
            </a:r>
            <a:r>
              <a:rPr lang="en-US" altLang="zh-CN" dirty="0"/>
              <a:t>Twitter</a:t>
            </a:r>
            <a:r>
              <a:rPr lang="zh-CN" altLang="en-US" dirty="0"/>
              <a:t>协议到期。</a:t>
            </a:r>
          </a:p>
          <a:p>
            <a:endParaRPr lang="zh-CN" altLang="en-US" dirty="0"/>
          </a:p>
        </p:txBody>
      </p:sp>
      <p:sp>
        <p:nvSpPr>
          <p:cNvPr id="88068" name="日期占位符 3"/>
          <p:cNvSpPr>
            <a:spLocks noGrp="1"/>
          </p:cNvSpPr>
          <p:nvPr>
            <p:ph type="dt" sz="quarter" idx="1"/>
          </p:nvPr>
        </p:nvSpPr>
        <p:spPr>
          <a:noFill/>
          <a:ln>
            <a:miter lim="800000"/>
          </a:ln>
        </p:spPr>
        <p:txBody>
          <a:bodyPr/>
          <a:lstStyle/>
          <a:p>
            <a:fld id="{287527B1-4441-4AED-AC6E-655270B99F1C}" type="datetime1">
              <a:rPr lang="zh-CN" altLang="en-US" smtClean="0"/>
              <a:t>2021/12/31</a:t>
            </a:fld>
            <a:endParaRPr lang="zh-CN" altLang="en-US" sz="1200"/>
          </a:p>
        </p:txBody>
      </p:sp>
      <p:sp>
        <p:nvSpPr>
          <p:cNvPr id="88069" name="灯片编号占位符 4"/>
          <p:cNvSpPr>
            <a:spLocks noGrp="1"/>
          </p:cNvSpPr>
          <p:nvPr>
            <p:ph type="sldNum" sz="quarter" idx="5"/>
          </p:nvPr>
        </p:nvSpPr>
        <p:spPr>
          <a:noFill/>
          <a:ln>
            <a:miter lim="800000"/>
          </a:ln>
        </p:spPr>
        <p:txBody>
          <a:bodyPr/>
          <a:lstStyle/>
          <a:p>
            <a:fld id="{2D183C8F-D58E-4110-B0BD-21D3D83878CE}" type="slidenum">
              <a:rPr lang="zh-CN" altLang="en-US"/>
              <a:t>153</a:t>
            </a:fld>
            <a:endParaRPr lang="zh-CN" altLang="en-US" sz="12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p:sp>
      <p:sp>
        <p:nvSpPr>
          <p:cNvPr id="90115" name="备注占位符 2"/>
          <p:cNvSpPr>
            <a:spLocks noGrp="1"/>
          </p:cNvSpPr>
          <p:nvPr>
            <p:ph type="body" idx="1"/>
          </p:nvPr>
        </p:nvSpPr>
        <p:spPr bwMode="auto">
          <a:xfrm>
            <a:off x="685800" y="4400550"/>
            <a:ext cx="5486400" cy="3600450"/>
          </a:xfrm>
          <a:prstGeom prst="rect">
            <a:avLst/>
          </a:prstGeom>
          <a:noFill/>
          <a:ln>
            <a:miter lim="800000"/>
          </a:ln>
        </p:spPr>
        <p:txBody>
          <a:bodyPr/>
          <a:lstStyle/>
          <a:p>
            <a:r>
              <a:rPr lang="zh-CN" altLang="en-US"/>
              <a:t>打开华山实时直播，我们可以看到有关华山的风景画面，都是实时显示的。对于同一个风景区，一般会有不同的视角，我们可以点击右下角的“视角”选项进行切换。如果对于现场直播有任何个人见解，可以在下方的弹幕中输入，也同样会实时显示。</a:t>
            </a:r>
          </a:p>
          <a:p>
            <a:r>
              <a:rPr lang="zh-CN" altLang="en-US"/>
              <a:t>也没有继续推出服务，有可能是隐私问题</a:t>
            </a:r>
          </a:p>
        </p:txBody>
      </p:sp>
      <p:sp>
        <p:nvSpPr>
          <p:cNvPr id="90116" name="日期占位符 3"/>
          <p:cNvSpPr>
            <a:spLocks noGrp="1"/>
          </p:cNvSpPr>
          <p:nvPr>
            <p:ph type="dt" sz="quarter" idx="1"/>
          </p:nvPr>
        </p:nvSpPr>
        <p:spPr>
          <a:noFill/>
          <a:ln>
            <a:miter lim="800000"/>
          </a:ln>
        </p:spPr>
        <p:txBody>
          <a:bodyPr/>
          <a:lstStyle/>
          <a:p>
            <a:fld id="{BBEE7CC3-E4C0-4908-A9A7-10F38371855A}" type="datetime1">
              <a:rPr lang="zh-CN" altLang="en-US" smtClean="0"/>
              <a:t>2021/12/31</a:t>
            </a:fld>
            <a:endParaRPr lang="zh-CN" altLang="en-US" sz="1200"/>
          </a:p>
        </p:txBody>
      </p:sp>
      <p:sp>
        <p:nvSpPr>
          <p:cNvPr id="90117" name="灯片编号占位符 4"/>
          <p:cNvSpPr>
            <a:spLocks noGrp="1"/>
          </p:cNvSpPr>
          <p:nvPr>
            <p:ph type="sldNum" sz="quarter" idx="5"/>
          </p:nvPr>
        </p:nvSpPr>
        <p:spPr>
          <a:noFill/>
          <a:ln>
            <a:miter lim="800000"/>
          </a:ln>
        </p:spPr>
        <p:txBody>
          <a:bodyPr/>
          <a:lstStyle/>
          <a:p>
            <a:fld id="{77998F0A-79B1-4B1E-8BB3-204EE64A7E48}" type="slidenum">
              <a:rPr lang="zh-CN" altLang="en-US"/>
              <a:t>154</a:t>
            </a:fld>
            <a:endParaRPr lang="zh-CN" altLang="en-US" sz="12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bwMode="auto">
          <a:xfrm>
            <a:off x="685800" y="4400550"/>
            <a:ext cx="5486400" cy="3600450"/>
          </a:xfrm>
          <a:prstGeom prst="rect">
            <a:avLst/>
          </a:prstGeom>
          <a:noFill/>
          <a:ln>
            <a:miter lim="800000"/>
          </a:ln>
        </p:spPr>
        <p:txBody>
          <a:bodyPr/>
          <a:lstStyle/>
          <a:p>
            <a:r>
              <a:rPr lang="zh-CN" altLang="en-US"/>
              <a:t>其他的，如实时票价</a:t>
            </a:r>
          </a:p>
        </p:txBody>
      </p:sp>
      <p:sp>
        <p:nvSpPr>
          <p:cNvPr id="92164" name="日期占位符 3"/>
          <p:cNvSpPr>
            <a:spLocks noGrp="1"/>
          </p:cNvSpPr>
          <p:nvPr>
            <p:ph type="dt" sz="quarter" idx="1"/>
          </p:nvPr>
        </p:nvSpPr>
        <p:spPr>
          <a:noFill/>
          <a:ln>
            <a:miter lim="800000"/>
          </a:ln>
        </p:spPr>
        <p:txBody>
          <a:bodyPr/>
          <a:lstStyle/>
          <a:p>
            <a:fld id="{A3B81562-E1B1-4D8A-B40A-910C49FF8DB3}" type="datetime1">
              <a:rPr lang="zh-CN" altLang="en-US" smtClean="0"/>
              <a:t>2021/12/31</a:t>
            </a:fld>
            <a:endParaRPr lang="zh-CN" altLang="en-US" sz="1200"/>
          </a:p>
        </p:txBody>
      </p:sp>
      <p:sp>
        <p:nvSpPr>
          <p:cNvPr id="92165" name="灯片编号占位符 4"/>
          <p:cNvSpPr>
            <a:spLocks noGrp="1"/>
          </p:cNvSpPr>
          <p:nvPr>
            <p:ph type="sldNum" sz="quarter" idx="5"/>
          </p:nvPr>
        </p:nvSpPr>
        <p:spPr>
          <a:noFill/>
          <a:ln>
            <a:miter lim="800000"/>
          </a:ln>
        </p:spPr>
        <p:txBody>
          <a:bodyPr/>
          <a:lstStyle/>
          <a:p>
            <a:fld id="{2C6EBD45-720F-442B-AFE8-76CC90A22CE1}" type="slidenum">
              <a:rPr lang="zh-CN" altLang="en-US"/>
              <a:t>155</a:t>
            </a:fld>
            <a:endParaRPr lang="zh-CN" altLang="en-US" sz="12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p:sp>
      <p:sp>
        <p:nvSpPr>
          <p:cNvPr id="94211" name="备注占位符 2"/>
          <p:cNvSpPr>
            <a:spLocks noGrp="1"/>
          </p:cNvSpPr>
          <p:nvPr>
            <p:ph type="body" idx="1"/>
          </p:nvPr>
        </p:nvSpPr>
        <p:spPr bwMode="auto">
          <a:xfrm>
            <a:off x="685800" y="4400550"/>
            <a:ext cx="5486400" cy="3600450"/>
          </a:xfrm>
          <a:prstGeom prst="rect">
            <a:avLst/>
          </a:prstGeom>
          <a:noFill/>
          <a:ln>
            <a:miter lim="800000"/>
          </a:ln>
        </p:spPr>
        <p:txBody>
          <a:bodyPr/>
          <a:lstStyle/>
          <a:p>
            <a:pPr eaLnBrk="1" hangingPunct="1">
              <a:lnSpc>
                <a:spcPct val="150000"/>
              </a:lnSpc>
            </a:pPr>
            <a:r>
              <a:rPr lang="zh-CN" altLang="en-US">
                <a:solidFill>
                  <a:srgbClr val="000000"/>
                </a:solidFill>
                <a:latin typeface="宋体" panose="02010600030101010101" pitchFamily="2" charset="-122"/>
                <a:sym typeface="宋体" panose="02010600030101010101" pitchFamily="2" charset="-122"/>
              </a:rPr>
              <a:t>随着智能手机的快速发展，基于手机的移动设备搜索日益流行。</a:t>
            </a:r>
          </a:p>
          <a:p>
            <a:r>
              <a:rPr lang="zh-CN" altLang="en-US"/>
              <a:t>移动搜索还只是</a:t>
            </a:r>
            <a:r>
              <a:rPr lang="en-US" altLang="zh-CN"/>
              <a:t>WEB</a:t>
            </a:r>
            <a:r>
              <a:rPr lang="zh-CN" altLang="en-US"/>
              <a:t>搜索的延续，没有突破性的技术和应用！</a:t>
            </a:r>
          </a:p>
          <a:p>
            <a:r>
              <a:rPr lang="zh-CN" altLang="en-US"/>
              <a:t>通过</a:t>
            </a:r>
            <a:r>
              <a:rPr lang="en-US" altLang="zh-CN"/>
              <a:t>Ding</a:t>
            </a:r>
            <a:r>
              <a:rPr lang="zh-CN" altLang="en-US"/>
              <a:t>，用户可以在百度搜索客户端主界面上第一时间获取到所关注信息的最新状态</a:t>
            </a:r>
            <a:br>
              <a:rPr lang="zh-CN" altLang="en-US"/>
            </a:br>
            <a:endParaRPr lang="zh-CN" altLang="en-US"/>
          </a:p>
          <a:p>
            <a:endParaRPr lang="zh-CN" altLang="en-US"/>
          </a:p>
        </p:txBody>
      </p:sp>
      <p:sp>
        <p:nvSpPr>
          <p:cNvPr id="94212" name="日期占位符 3"/>
          <p:cNvSpPr>
            <a:spLocks noGrp="1"/>
          </p:cNvSpPr>
          <p:nvPr>
            <p:ph type="dt" sz="quarter" idx="1"/>
          </p:nvPr>
        </p:nvSpPr>
        <p:spPr>
          <a:noFill/>
          <a:ln>
            <a:miter lim="800000"/>
          </a:ln>
        </p:spPr>
        <p:txBody>
          <a:bodyPr/>
          <a:lstStyle/>
          <a:p>
            <a:fld id="{17723231-6BA1-4EAA-B9E3-7547BCBA9916}" type="datetime1">
              <a:rPr lang="zh-CN" altLang="en-US" smtClean="0"/>
              <a:t>2021/12/31</a:t>
            </a:fld>
            <a:endParaRPr lang="zh-CN" altLang="en-US" sz="1200"/>
          </a:p>
        </p:txBody>
      </p:sp>
      <p:sp>
        <p:nvSpPr>
          <p:cNvPr id="94213" name="灯片编号占位符 4"/>
          <p:cNvSpPr>
            <a:spLocks noGrp="1"/>
          </p:cNvSpPr>
          <p:nvPr>
            <p:ph type="sldNum" sz="quarter" idx="5"/>
          </p:nvPr>
        </p:nvSpPr>
        <p:spPr>
          <a:noFill/>
          <a:ln>
            <a:miter lim="800000"/>
          </a:ln>
        </p:spPr>
        <p:txBody>
          <a:bodyPr/>
          <a:lstStyle/>
          <a:p>
            <a:fld id="{62FB2607-A7F2-490C-A5BE-D87DB356C6E9}" type="slidenum">
              <a:rPr lang="zh-CN" altLang="en-US"/>
              <a:t>156</a:t>
            </a:fld>
            <a:endParaRPr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p:sp>
      <p:sp>
        <p:nvSpPr>
          <p:cNvPr id="24579" name="备注占位符 2"/>
          <p:cNvSpPr>
            <a:spLocks noGrp="1"/>
          </p:cNvSpPr>
          <p:nvPr>
            <p:ph type="body" idx="1"/>
          </p:nvPr>
        </p:nvSpPr>
        <p:spPr bwMode="auto">
          <a:xfrm>
            <a:off x="685800" y="4400550"/>
            <a:ext cx="5486400" cy="3600450"/>
          </a:xfrm>
          <a:prstGeom prst="rect">
            <a:avLst/>
          </a:prstGeom>
          <a:noFill/>
          <a:ln>
            <a:miter lim="800000"/>
          </a:ln>
        </p:spPr>
        <p:txBody>
          <a:bodyPr/>
          <a:lstStyle/>
          <a:p>
            <a:endParaRPr lang="zh-CN" altLang="en-US"/>
          </a:p>
        </p:txBody>
      </p:sp>
      <p:sp>
        <p:nvSpPr>
          <p:cNvPr id="24580" name="日期占位符 3"/>
          <p:cNvSpPr>
            <a:spLocks noGrp="1"/>
          </p:cNvSpPr>
          <p:nvPr>
            <p:ph type="dt" sz="quarter" idx="1"/>
          </p:nvPr>
        </p:nvSpPr>
        <p:spPr>
          <a:noFill/>
          <a:ln>
            <a:miter lim="800000"/>
          </a:ln>
        </p:spPr>
        <p:txBody>
          <a:bodyPr/>
          <a:lstStyle/>
          <a:p>
            <a:fld id="{50BE2BB6-5101-44D7-AA80-C8C51435F41C}" type="datetime1">
              <a:rPr lang="zh-CN" altLang="en-US" smtClean="0"/>
              <a:t>2021/12/31</a:t>
            </a:fld>
            <a:endParaRPr lang="zh-CN" altLang="en-US" sz="1200"/>
          </a:p>
        </p:txBody>
      </p:sp>
      <p:sp>
        <p:nvSpPr>
          <p:cNvPr id="24581" name="灯片编号占位符 4"/>
          <p:cNvSpPr>
            <a:spLocks noGrp="1"/>
          </p:cNvSpPr>
          <p:nvPr>
            <p:ph type="sldNum" sz="quarter" idx="5"/>
          </p:nvPr>
        </p:nvSpPr>
        <p:spPr>
          <a:noFill/>
          <a:ln>
            <a:miter lim="800000"/>
          </a:ln>
        </p:spPr>
        <p:txBody>
          <a:bodyPr/>
          <a:lstStyle/>
          <a:p>
            <a:fld id="{D61538D4-1773-4A48-8FB2-DC82C3620D5B}" type="slidenum">
              <a:rPr lang="zh-CN" altLang="en-US"/>
              <a:t>15</a:t>
            </a:fld>
            <a:endParaRPr lang="zh-CN" altLang="en-US"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移动搜索是指在移动终端进行对普遍互联网的搜索，从而实现高速、准确地获取信息资源。目前，移动搜索主要应用在浏览器、搜索引擎和一般功能性搜索。</a:t>
            </a:r>
            <a:endParaRPr lang="en-US" altLang="zh-CN" dirty="0"/>
          </a:p>
          <a:p>
            <a:r>
              <a:rPr lang="zh-CN" altLang="en-US" dirty="0"/>
              <a:t>虽然搜索功能始于</a:t>
            </a:r>
            <a:r>
              <a:rPr lang="en-US" altLang="zh-CN" dirty="0"/>
              <a:t>PC</a:t>
            </a:r>
            <a:r>
              <a:rPr lang="zh-CN" altLang="en-US" dirty="0"/>
              <a:t>端，但移动搜索技术进步契合移动用户的使用习惯，与</a:t>
            </a:r>
            <a:r>
              <a:rPr lang="en-US" altLang="zh-CN" dirty="0"/>
              <a:t>PC</a:t>
            </a:r>
            <a:r>
              <a:rPr lang="zh-CN" altLang="en-US" dirty="0"/>
              <a:t>搜索相比，移动搜索主要体现出应用场景碎片化和结果呈现便捷化两大特征。</a:t>
            </a:r>
          </a:p>
        </p:txBody>
      </p:sp>
      <p:sp>
        <p:nvSpPr>
          <p:cNvPr id="4" name="灯片编号占位符 3"/>
          <p:cNvSpPr>
            <a:spLocks noGrp="1"/>
          </p:cNvSpPr>
          <p:nvPr>
            <p:ph type="sldNum" sz="quarter" idx="10"/>
          </p:nvPr>
        </p:nvSpPr>
        <p:spPr/>
        <p:txBody>
          <a:bodyPr/>
          <a:lstStyle/>
          <a:p>
            <a:fld id="{09BC3FA2-DF31-44A2-9016-A6ED2A7BEB1E}" type="slidenum">
              <a:rPr lang="zh-CN" altLang="en-US" smtClean="0"/>
              <a:t>157</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p:sp>
      <p:sp>
        <p:nvSpPr>
          <p:cNvPr id="96259" name="备注占位符 2"/>
          <p:cNvSpPr>
            <a:spLocks noGrp="1"/>
          </p:cNvSpPr>
          <p:nvPr>
            <p:ph type="body" idx="1"/>
          </p:nvPr>
        </p:nvSpPr>
        <p:spPr bwMode="auto">
          <a:xfrm>
            <a:off x="685800" y="4400550"/>
            <a:ext cx="5486400" cy="3600450"/>
          </a:xfrm>
          <a:prstGeom prst="rect">
            <a:avLst/>
          </a:prstGeom>
          <a:noFill/>
          <a:ln>
            <a:miter lim="800000"/>
          </a:ln>
        </p:spPr>
        <p:txBody>
          <a:bodyPr/>
          <a:lstStyle/>
          <a:p>
            <a:r>
              <a:rPr lang="zh-CN" altLang="en-US"/>
              <a:t>针对不同群体，搜索结果会有些不一样，就形成了个性化。更直接的例子：都是搜索“牛仔裤”，女人的结果应该给女士牛仔裤，男人的结果应该给男士牛仔裤。划分维度很多，从年龄、性别、购买力、地域、品牌偏好等，都可以划分。现在淘宝搜索上有提示一个在购买过和收藏过的店铺内搜索，就是属于具体到个人了。搜索定制，也是具体到个人的在展现形式上的个性化。</a:t>
            </a:r>
          </a:p>
        </p:txBody>
      </p:sp>
      <p:sp>
        <p:nvSpPr>
          <p:cNvPr id="96260" name="日期占位符 3"/>
          <p:cNvSpPr>
            <a:spLocks noGrp="1"/>
          </p:cNvSpPr>
          <p:nvPr>
            <p:ph type="dt" sz="quarter" idx="1"/>
          </p:nvPr>
        </p:nvSpPr>
        <p:spPr>
          <a:noFill/>
          <a:ln>
            <a:miter lim="800000"/>
          </a:ln>
        </p:spPr>
        <p:txBody>
          <a:bodyPr/>
          <a:lstStyle/>
          <a:p>
            <a:fld id="{661E0177-2D34-43D4-915A-5874DE8AB70F}" type="datetime1">
              <a:rPr lang="zh-CN" altLang="en-US" smtClean="0"/>
              <a:t>2021/12/31</a:t>
            </a:fld>
            <a:endParaRPr lang="zh-CN" altLang="en-US" sz="1200"/>
          </a:p>
        </p:txBody>
      </p:sp>
      <p:sp>
        <p:nvSpPr>
          <p:cNvPr id="96261" name="灯片编号占位符 4"/>
          <p:cNvSpPr>
            <a:spLocks noGrp="1"/>
          </p:cNvSpPr>
          <p:nvPr>
            <p:ph type="sldNum" sz="quarter" idx="5"/>
          </p:nvPr>
        </p:nvSpPr>
        <p:spPr>
          <a:noFill/>
          <a:ln>
            <a:miter lim="800000"/>
          </a:ln>
        </p:spPr>
        <p:txBody>
          <a:bodyPr/>
          <a:lstStyle/>
          <a:p>
            <a:fld id="{491994E8-FBC0-4BC5-B546-454388C1CD2D}" type="slidenum">
              <a:rPr lang="zh-CN" altLang="en-US"/>
              <a:t>158</a:t>
            </a:fld>
            <a:endParaRPr lang="zh-CN" altLang="en-US" sz="12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dirty="0"/>
              <a:t>根据用户检索，获得原有的搜索系统的检索结果集。</a:t>
            </a:r>
            <a:endParaRPr lang="en-US" altLang="zh-CN" sz="1200" dirty="0"/>
          </a:p>
          <a:p>
            <a:pPr>
              <a:lnSpc>
                <a:spcPct val="150000"/>
              </a:lnSpc>
            </a:pPr>
            <a:r>
              <a:rPr lang="zh-CN" altLang="en-US" sz="1200" dirty="0"/>
              <a:t>根据用户模型和检索结果集，在线的计算每个结果文档的个性化权值。其实质是用户模型和文档的相似度计算，将用户最希望得到的结果加权，这正是个性化搜索的核心。 </a:t>
            </a:r>
            <a:endParaRPr lang="en-US" altLang="zh-CN" sz="1200" dirty="0"/>
          </a:p>
          <a:p>
            <a:pPr>
              <a:lnSpc>
                <a:spcPct val="150000"/>
              </a:lnSpc>
            </a:pPr>
            <a:r>
              <a:rPr lang="zh-CN" altLang="en-US" sz="1200" dirty="0"/>
              <a:t>与其它排序权值结合，对搜索结果进行重排。</a:t>
            </a:r>
            <a:endParaRPr lang="en-US" altLang="zh-CN" sz="1200" dirty="0"/>
          </a:p>
          <a:p>
            <a:pPr>
              <a:lnSpc>
                <a:spcPct val="150000"/>
              </a:lnSpc>
            </a:pPr>
            <a:r>
              <a:rPr lang="zh-CN" altLang="en-US" sz="1200" dirty="0"/>
              <a:t>展现搜索结果，并收集用户对搜索结果的反馈信息，为下一次用户搜索做准备</a:t>
            </a:r>
            <a:r>
              <a:rPr lang="zh-CN" altLang="en-US" dirty="0"/>
              <a:t>。 </a:t>
            </a:r>
          </a:p>
          <a:p>
            <a:endParaRPr lang="zh-CN" altLang="en-US" dirty="0"/>
          </a:p>
        </p:txBody>
      </p:sp>
      <p:sp>
        <p:nvSpPr>
          <p:cNvPr id="4" name="灯片编号占位符 3"/>
          <p:cNvSpPr>
            <a:spLocks noGrp="1"/>
          </p:cNvSpPr>
          <p:nvPr>
            <p:ph type="sldNum" sz="quarter" idx="10"/>
          </p:nvPr>
        </p:nvSpPr>
        <p:spPr/>
        <p:txBody>
          <a:bodyPr/>
          <a:lstStyle/>
          <a:p>
            <a:fld id="{09BC3FA2-DF31-44A2-9016-A6ED2A7BEB1E}" type="slidenum">
              <a:rPr lang="zh-CN" altLang="en-US" smtClean="0"/>
              <a:t>160</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p:sp>
      <p:sp>
        <p:nvSpPr>
          <p:cNvPr id="98307" name="备注占位符 2"/>
          <p:cNvSpPr>
            <a:spLocks noGrp="1"/>
          </p:cNvSpPr>
          <p:nvPr>
            <p:ph type="body" idx="1"/>
          </p:nvPr>
        </p:nvSpPr>
        <p:spPr bwMode="auto">
          <a:xfrm>
            <a:off x="685800" y="4400550"/>
            <a:ext cx="5486400" cy="3600450"/>
          </a:xfrm>
          <a:prstGeom prst="rect">
            <a:avLst/>
          </a:prstGeom>
          <a:noFill/>
          <a:ln>
            <a:miter lim="800000"/>
          </a:ln>
        </p:spPr>
        <p:txBody>
          <a:bodyPr/>
          <a:lstStyle/>
          <a:p>
            <a:r>
              <a:rPr lang="zh-CN" altLang="en-US"/>
              <a:t>举例来说，如果你正好站在巴黎的埃菲尔铁塔之前，并问到“这货有多高</a:t>
            </a:r>
            <a:r>
              <a:rPr lang="en-US" altLang="zh-CN"/>
              <a:t>?”</a:t>
            </a:r>
            <a:r>
              <a:rPr lang="zh-CN" altLang="en-US"/>
              <a:t>时，</a:t>
            </a:r>
            <a:r>
              <a:rPr lang="en-US" altLang="zh-CN"/>
              <a:t>Google Now</a:t>
            </a:r>
            <a:r>
              <a:rPr lang="zh-CN" altLang="en-US"/>
              <a:t>就会根据移动设备的地理位置，来辨别用户指的到底是什么。</a:t>
            </a:r>
            <a:endParaRPr lang="zh-CN" altLang="en-US">
              <a:solidFill>
                <a:srgbClr val="000000"/>
              </a:solidFill>
              <a:latin typeface="宋体" panose="02010600030101010101" pitchFamily="2" charset="-122"/>
              <a:sym typeface="宋体" panose="02010600030101010101" pitchFamily="2" charset="-122"/>
            </a:endParaRPr>
          </a:p>
          <a:p>
            <a:endParaRPr lang="zh-CN" altLang="en-US"/>
          </a:p>
        </p:txBody>
      </p:sp>
      <p:sp>
        <p:nvSpPr>
          <p:cNvPr id="98308" name="日期占位符 3"/>
          <p:cNvSpPr>
            <a:spLocks noGrp="1"/>
          </p:cNvSpPr>
          <p:nvPr>
            <p:ph type="dt" sz="quarter" idx="1"/>
          </p:nvPr>
        </p:nvSpPr>
        <p:spPr>
          <a:noFill/>
          <a:ln>
            <a:miter lim="800000"/>
          </a:ln>
        </p:spPr>
        <p:txBody>
          <a:bodyPr/>
          <a:lstStyle/>
          <a:p>
            <a:fld id="{FFCAEAA3-8555-4183-A5D2-4B4CF1C82D60}" type="datetime1">
              <a:rPr lang="zh-CN" altLang="en-US" smtClean="0"/>
              <a:t>2021/12/31</a:t>
            </a:fld>
            <a:endParaRPr lang="zh-CN" altLang="en-US" sz="1200"/>
          </a:p>
        </p:txBody>
      </p:sp>
      <p:sp>
        <p:nvSpPr>
          <p:cNvPr id="98309" name="灯片编号占位符 4"/>
          <p:cNvSpPr>
            <a:spLocks noGrp="1"/>
          </p:cNvSpPr>
          <p:nvPr>
            <p:ph type="sldNum" sz="quarter" idx="5"/>
          </p:nvPr>
        </p:nvSpPr>
        <p:spPr>
          <a:noFill/>
          <a:ln>
            <a:miter lim="800000"/>
          </a:ln>
        </p:spPr>
        <p:txBody>
          <a:bodyPr/>
          <a:lstStyle/>
          <a:p>
            <a:fld id="{7129CEF6-074D-4315-BE81-D09172114B04}" type="slidenum">
              <a:rPr lang="zh-CN" altLang="en-US"/>
              <a:t>162</a:t>
            </a:fld>
            <a:endParaRPr lang="zh-CN" altLang="en-US" sz="12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9BC3FA2-DF31-44A2-9016-A6ED2A7BEB1E}" type="slidenum">
              <a:rPr lang="zh-CN" altLang="en-US" smtClean="0"/>
              <a:t>163</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如图是“视频智能</a:t>
            </a:r>
            <a:r>
              <a:rPr lang="en-US" altLang="zh-CN" dirty="0"/>
              <a:t>API”</a:t>
            </a:r>
            <a:r>
              <a:rPr lang="zh-CN" altLang="en-US" dirty="0"/>
              <a:t>。通过这一技术，谷歌能够识别视频当中的各种动物、物体、风景等内容。</a:t>
            </a:r>
          </a:p>
        </p:txBody>
      </p:sp>
      <p:sp>
        <p:nvSpPr>
          <p:cNvPr id="4" name="灯片编号占位符 3"/>
          <p:cNvSpPr>
            <a:spLocks noGrp="1"/>
          </p:cNvSpPr>
          <p:nvPr>
            <p:ph type="sldNum" sz="quarter" idx="10"/>
          </p:nvPr>
        </p:nvSpPr>
        <p:spPr/>
        <p:txBody>
          <a:bodyPr/>
          <a:lstStyle/>
          <a:p>
            <a:fld id="{09BC3FA2-DF31-44A2-9016-A6ED2A7BEB1E}" type="slidenum">
              <a:rPr lang="zh-CN" altLang="en-US" smtClean="0"/>
              <a:t>172</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p:sp>
      <p:sp>
        <p:nvSpPr>
          <p:cNvPr id="105475" name="备注占位符 2"/>
          <p:cNvSpPr>
            <a:spLocks noGrp="1"/>
          </p:cNvSpPr>
          <p:nvPr>
            <p:ph type="body" idx="1"/>
          </p:nvPr>
        </p:nvSpPr>
        <p:spPr bwMode="auto">
          <a:xfrm>
            <a:off x="685800" y="4400550"/>
            <a:ext cx="5486400" cy="3600450"/>
          </a:xfrm>
          <a:prstGeom prst="rect">
            <a:avLst/>
          </a:prstGeom>
          <a:noFill/>
          <a:ln>
            <a:miter lim="800000"/>
          </a:ln>
        </p:spPr>
        <p:txBody>
          <a:bodyPr/>
          <a:lstStyle/>
          <a:p>
            <a:r>
              <a:rPr lang="zh-CN" altLang="en-US"/>
              <a:t>名上海手机用户到北京后，想寻找北京最出名的西餐厅，直接输入西餐厅后，搜索引擎要能够为用户提供北京最出名的西餐厅，而不是上海最出名的西餐厅。根据用户信息，提供结果，这才是用户所期待的搜索技术。</a:t>
            </a:r>
          </a:p>
        </p:txBody>
      </p:sp>
      <p:sp>
        <p:nvSpPr>
          <p:cNvPr id="105476" name="日期占位符 3"/>
          <p:cNvSpPr>
            <a:spLocks noGrp="1"/>
          </p:cNvSpPr>
          <p:nvPr>
            <p:ph type="dt" sz="quarter" idx="1"/>
          </p:nvPr>
        </p:nvSpPr>
        <p:spPr>
          <a:noFill/>
          <a:ln>
            <a:miter lim="800000"/>
          </a:ln>
        </p:spPr>
        <p:txBody>
          <a:bodyPr/>
          <a:lstStyle/>
          <a:p>
            <a:fld id="{70B13859-D1C2-44D4-A802-545B232C13C5}" type="datetime1">
              <a:rPr lang="zh-CN" altLang="en-US" smtClean="0"/>
              <a:t>2021/12/31</a:t>
            </a:fld>
            <a:endParaRPr lang="zh-CN" altLang="en-US" sz="1200"/>
          </a:p>
        </p:txBody>
      </p:sp>
      <p:sp>
        <p:nvSpPr>
          <p:cNvPr id="105477" name="灯片编号占位符 4"/>
          <p:cNvSpPr>
            <a:spLocks noGrp="1"/>
          </p:cNvSpPr>
          <p:nvPr>
            <p:ph type="sldNum" sz="quarter" idx="5"/>
          </p:nvPr>
        </p:nvSpPr>
        <p:spPr>
          <a:noFill/>
          <a:ln>
            <a:miter lim="800000"/>
          </a:ln>
        </p:spPr>
        <p:txBody>
          <a:bodyPr/>
          <a:lstStyle/>
          <a:p>
            <a:fld id="{E4C4BF29-B180-4658-BF11-C0F4560B6537}" type="slidenum">
              <a:rPr lang="zh-CN" altLang="en-US"/>
              <a:t>174</a:t>
            </a:fld>
            <a:endParaRPr lang="zh-CN" altLang="en-US" sz="12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1147763" y="688975"/>
            <a:ext cx="4556125" cy="3416300"/>
          </a:xfrm>
        </p:spPr>
      </p:sp>
      <p:sp>
        <p:nvSpPr>
          <p:cNvPr id="61443" name="Rectangle 3"/>
          <p:cNvSpPr>
            <a:spLocks noGrp="1" noChangeArrowheads="1"/>
          </p:cNvSpPr>
          <p:nvPr>
            <p:ph type="body" idx="1"/>
          </p:nvPr>
        </p:nvSpPr>
        <p:spPr bwMode="auto">
          <a:xfrm>
            <a:off x="911225" y="4340225"/>
            <a:ext cx="5029200" cy="4114800"/>
          </a:xfrm>
          <a:prstGeom prst="rect">
            <a:avLst/>
          </a:prstGeom>
          <a:solidFill>
            <a:srgbClr val="FFFFFF"/>
          </a:solidFill>
          <a:ln>
            <a:solidFill>
              <a:srgbClr val="000000"/>
            </a:solidFill>
            <a:miter lim="800000"/>
          </a:ln>
        </p:spPr>
        <p:txBody>
          <a:bodyPr/>
          <a:lstStyle/>
          <a:p>
            <a:r>
              <a:rPr lang="en-US" altLang="zh-CN"/>
              <a:t>Information (w) science</a:t>
            </a: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685800" y="4400550"/>
            <a:ext cx="5486400" cy="3600450"/>
          </a:xfrm>
          <a:prstGeom prst="rect">
            <a:avLst/>
          </a:prstGeom>
          <a:noFill/>
          <a:ln>
            <a:miter lim="800000"/>
          </a:ln>
        </p:spPr>
        <p:txBody>
          <a:bodyPr/>
          <a:lstStyle/>
          <a:p>
            <a:endParaRPr lang="zh-CN" altLang="en-US"/>
          </a:p>
        </p:txBody>
      </p:sp>
      <p:sp>
        <p:nvSpPr>
          <p:cNvPr id="36868" name="日期占位符 3"/>
          <p:cNvSpPr>
            <a:spLocks noGrp="1"/>
          </p:cNvSpPr>
          <p:nvPr>
            <p:ph type="dt" sz="quarter" idx="1"/>
          </p:nvPr>
        </p:nvSpPr>
        <p:spPr>
          <a:noFill/>
          <a:ln>
            <a:miter lim="800000"/>
          </a:ln>
        </p:spPr>
        <p:txBody>
          <a:bodyPr/>
          <a:lstStyle/>
          <a:p>
            <a:fld id="{C184596C-902E-4AB5-AF61-50E1C788799D}" type="datetime1">
              <a:rPr lang="zh-CN" altLang="en-US" smtClean="0"/>
              <a:t>2021/12/31</a:t>
            </a:fld>
            <a:endParaRPr lang="zh-CN" altLang="en-US" sz="1200"/>
          </a:p>
        </p:txBody>
      </p:sp>
      <p:sp>
        <p:nvSpPr>
          <p:cNvPr id="36869" name="灯片编号占位符 4"/>
          <p:cNvSpPr>
            <a:spLocks noGrp="1"/>
          </p:cNvSpPr>
          <p:nvPr>
            <p:ph type="sldNum" sz="quarter" idx="5"/>
          </p:nvPr>
        </p:nvSpPr>
        <p:spPr>
          <a:noFill/>
          <a:ln>
            <a:miter lim="800000"/>
          </a:ln>
        </p:spPr>
        <p:txBody>
          <a:bodyPr/>
          <a:lstStyle/>
          <a:p>
            <a:fld id="{C76B0E55-083C-4212-9BD0-536E0ED29CD4}" type="slidenum">
              <a:rPr lang="zh-CN" altLang="en-US"/>
              <a:t>20</a:t>
            </a:fld>
            <a:endParaRPr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t>25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p:sp>
      <p:sp>
        <p:nvSpPr>
          <p:cNvPr id="39939" name="Notes Placeholder 2"/>
          <p:cNvSpPr>
            <a:spLocks noGrp="1"/>
          </p:cNvSpPr>
          <p:nvPr>
            <p:ph type="body" idx="1"/>
          </p:nvPr>
        </p:nvSpPr>
        <p:spPr>
          <a:noFill/>
        </p:spPr>
        <p:txBody>
          <a:bodyPr anchor="t"/>
          <a:lstStyle/>
          <a:p>
            <a:r>
              <a:rPr lang="en-US" altLang="zh-CN"/>
              <a:t>Grep is line-oriented; IR is document oriented.</a:t>
            </a:r>
          </a:p>
        </p:txBody>
      </p:sp>
      <p:sp>
        <p:nvSpPr>
          <p:cNvPr id="39940" name="Slide Number Placeholder 3"/>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235" tIns="47617" rIns="95235" bIns="47617"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buFont typeface="DejaVu Sans" pitchFamily="34" charset="0"/>
              <a:buNone/>
            </a:pPr>
            <a:fld id="{8FF76D96-FB27-49C4-B5FF-8A3E6FF3E221}" type="slidenum">
              <a:rPr lang="zh-CN" altLang="en-US">
                <a:latin typeface="Lucida Sans" panose="020B0602030504020204" charset="0"/>
                <a:ea typeface="宋体" panose="02010600030101010101" pitchFamily="2" charset="-122"/>
              </a:rPr>
              <a:t>36</a:t>
            </a:fld>
            <a:endParaRPr lang="en-US" altLang="zh-CN">
              <a:latin typeface="Lucida Sans" panose="020B060203050402020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1714A6D-5D1E-4F1A-ABE1-0B30E1ED3009}"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714A6D-5D1E-4F1A-ABE1-0B30E1ED3009}"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714A6D-5D1E-4F1A-ABE1-0B30E1ED3009}"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3" name="图片 6"/>
          <p:cNvPicPr>
            <a:picLocks noChangeAspect="1"/>
          </p:cNvPicPr>
          <p:nvPr userDrawn="1"/>
        </p:nvPicPr>
        <p:blipFill>
          <a:blip r:embed="rId2" cstate="print"/>
          <a:srcRect/>
          <a:stretch>
            <a:fillRect/>
          </a:stretch>
        </p:blipFill>
        <p:spPr bwMode="auto">
          <a:xfrm>
            <a:off x="8434388" y="117475"/>
            <a:ext cx="612775" cy="768350"/>
          </a:xfrm>
          <a:prstGeom prst="rect">
            <a:avLst/>
          </a:prstGeom>
          <a:noFill/>
          <a:ln w="9525">
            <a:noFill/>
            <a:miter lim="800000"/>
            <a:headEnd/>
            <a:tailEnd/>
          </a:ln>
        </p:spPr>
      </p:pic>
      <p:cxnSp>
        <p:nvCxnSpPr>
          <p:cNvPr id="4" name="直接连接符 7"/>
          <p:cNvCxnSpPr/>
          <p:nvPr userDrawn="1"/>
        </p:nvCxnSpPr>
        <p:spPr>
          <a:xfrm>
            <a:off x="0" y="1042988"/>
            <a:ext cx="9144000" cy="0"/>
          </a:xfrm>
          <a:prstGeom prst="line">
            <a:avLst/>
          </a:prstGeom>
          <a:ln w="82550">
            <a:solidFill>
              <a:srgbClr val="5F1051"/>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p:nvPr>
        </p:nvSpPr>
        <p:spPr>
          <a:xfrm>
            <a:off x="123825" y="117475"/>
            <a:ext cx="8051800" cy="808038"/>
          </a:xfrm>
        </p:spPr>
        <p:txBody>
          <a:bodyPr>
            <a:normAutofit/>
          </a:bodyPr>
          <a:lstStyle>
            <a:lvl1pPr algn="l" rtl="0" eaLnBrk="0" fontAlgn="base" hangingPunct="0">
              <a:spcBef>
                <a:spcPct val="0"/>
              </a:spcBef>
              <a:spcAft>
                <a:spcPct val="0"/>
              </a:spcAft>
              <a:defRPr lang="en-US" altLang="en-US" sz="3600" b="1" kern="1200" dirty="0">
                <a:solidFill>
                  <a:srgbClr val="660066"/>
                </a:solidFill>
                <a:latin typeface="华文新魏" panose="02010800040101010101" pitchFamily="2" charset="-122"/>
                <a:ea typeface="华文新魏" panose="02010800040101010101" pitchFamily="2" charset="-122"/>
                <a:cs typeface="华文新魏" panose="02010800040101010101" pitchFamily="2" charset="-122"/>
              </a:defRPr>
            </a:lvl1pPr>
          </a:lstStyle>
          <a:p>
            <a:r>
              <a:rPr lang="zh-CN" altLang="en-US" dirty="0"/>
              <a:t>单击此处编辑母版标题样式</a:t>
            </a:r>
            <a:endParaRPr lang="en-US" dirty="0"/>
          </a:p>
        </p:txBody>
      </p:sp>
    </p:spTree>
  </p:cSld>
  <p:clrMapOvr>
    <a:masterClrMapping/>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276600" y="381000"/>
            <a:ext cx="5562600" cy="1066800"/>
          </a:xfrm>
        </p:spPr>
        <p:txBody>
          <a:bodyPr/>
          <a:lstStyle/>
          <a:p>
            <a:r>
              <a:rPr lang="zh-CN" altLang="en-US"/>
              <a:t>单击此处编辑母版标题样式</a:t>
            </a:r>
          </a:p>
        </p:txBody>
      </p:sp>
      <p:sp>
        <p:nvSpPr>
          <p:cNvPr id="3" name="文本占位符 2"/>
          <p:cNvSpPr>
            <a:spLocks noGrp="1"/>
          </p:cNvSpPr>
          <p:nvPr>
            <p:ph type="body" sz="half" idx="1" hasCustomPrompt="1"/>
          </p:nvPr>
        </p:nvSpPr>
        <p:spPr>
          <a:xfrm>
            <a:off x="609600" y="1752600"/>
            <a:ext cx="4082562" cy="4267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hasCustomPrompt="1"/>
          </p:nvPr>
        </p:nvSpPr>
        <p:spPr>
          <a:xfrm>
            <a:off x="4832839" y="1752600"/>
            <a:ext cx="4082562" cy="20574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hasCustomPrompt="1"/>
          </p:nvPr>
        </p:nvSpPr>
        <p:spPr>
          <a:xfrm>
            <a:off x="4832839" y="3962400"/>
            <a:ext cx="4082562" cy="20574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118697" y="6400800"/>
            <a:ext cx="1905000" cy="457200"/>
          </a:xfrm>
        </p:spPr>
        <p:txBody>
          <a:bodyPr/>
          <a:lstStyle>
            <a:lvl1pPr>
              <a:defRPr/>
            </a:lvl1pPr>
          </a:lstStyle>
          <a:p>
            <a:fld id="{675DEF27-3458-4ADF-9A8B-6B8B26C057CD}" type="datetime1">
              <a:rPr lang="zh-CN" altLang="en-US"/>
              <a:t>2021/12/31</a:t>
            </a:fld>
            <a:endParaRPr lang="en-US" altLang="zh-CN"/>
          </a:p>
        </p:txBody>
      </p:sp>
      <p:sp>
        <p:nvSpPr>
          <p:cNvPr id="7" name="页脚占位符 6"/>
          <p:cNvSpPr>
            <a:spLocks noGrp="1"/>
          </p:cNvSpPr>
          <p:nvPr>
            <p:ph type="ftr" sz="quarter" idx="11"/>
          </p:nvPr>
        </p:nvSpPr>
        <p:spPr>
          <a:xfrm>
            <a:off x="5621215" y="6400800"/>
            <a:ext cx="3522785" cy="457200"/>
          </a:xfrm>
        </p:spPr>
        <p:txBody>
          <a:bodyPr/>
          <a:lstStyle>
            <a:lvl1pPr>
              <a:defRPr/>
            </a:lvl1pPr>
          </a:lstStyle>
          <a:p>
            <a:r>
              <a:rPr lang="zh-CN" altLang="en-US"/>
              <a:t>                                 </a:t>
            </a:r>
            <a:r>
              <a:rPr lang="zh-CN" altLang="en-US" sz="1110" b="1">
                <a:solidFill>
                  <a:srgbClr val="000000"/>
                </a:solidFill>
              </a:rPr>
              <a:t>信息存储与检索</a:t>
            </a:r>
            <a:endParaRPr lang="en-US" altLang="zh-CN" sz="1110" b="1">
              <a:solidFill>
                <a:srgbClr val="000000"/>
              </a:solidFill>
            </a:endParaRPr>
          </a:p>
        </p:txBody>
      </p:sp>
      <p:sp>
        <p:nvSpPr>
          <p:cNvPr id="8" name="灯片编号占位符 7"/>
          <p:cNvSpPr>
            <a:spLocks noGrp="1"/>
          </p:cNvSpPr>
          <p:nvPr>
            <p:ph type="sldNum" sz="quarter" idx="12"/>
          </p:nvPr>
        </p:nvSpPr>
        <p:spPr>
          <a:xfrm>
            <a:off x="3175489" y="6400800"/>
            <a:ext cx="1905000" cy="457200"/>
          </a:xfrm>
        </p:spPr>
        <p:txBody>
          <a:bodyPr/>
          <a:lstStyle>
            <a:lvl1pPr>
              <a:defRPr/>
            </a:lvl1pPr>
          </a:lstStyle>
          <a:p>
            <a:fld id="{074D0BEA-FAA0-42B1-B575-BA02C796EAE9}" type="slidenum">
              <a:rPr lang="zh-CN" altLang="en-US"/>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276600" y="381000"/>
            <a:ext cx="5562600" cy="1066800"/>
          </a:xfrm>
        </p:spPr>
        <p:txBody>
          <a:bodyPr/>
          <a:lstStyle/>
          <a:p>
            <a:r>
              <a:rPr lang="zh-CN" altLang="en-US"/>
              <a:t>单击此处编辑母版标题样式</a:t>
            </a:r>
          </a:p>
        </p:txBody>
      </p:sp>
      <p:sp>
        <p:nvSpPr>
          <p:cNvPr id="3" name="文本占位符 2"/>
          <p:cNvSpPr>
            <a:spLocks noGrp="1"/>
          </p:cNvSpPr>
          <p:nvPr>
            <p:ph type="body" sz="half" idx="1" hasCustomPrompt="1"/>
          </p:nvPr>
        </p:nvSpPr>
        <p:spPr>
          <a:xfrm>
            <a:off x="609600" y="1752600"/>
            <a:ext cx="4082562" cy="4267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832839" y="1752600"/>
            <a:ext cx="4082562" cy="4267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118697" y="6400800"/>
            <a:ext cx="1905000" cy="457200"/>
          </a:xfrm>
        </p:spPr>
        <p:txBody>
          <a:bodyPr/>
          <a:lstStyle>
            <a:lvl1pPr>
              <a:defRPr/>
            </a:lvl1pPr>
          </a:lstStyle>
          <a:p>
            <a:fld id="{E880D5B4-6727-4C8F-B831-1DE8B9DC046A}" type="datetime1">
              <a:rPr lang="zh-CN" altLang="en-US"/>
              <a:t>2021/12/31</a:t>
            </a:fld>
            <a:endParaRPr lang="en-US" altLang="zh-CN"/>
          </a:p>
        </p:txBody>
      </p:sp>
      <p:sp>
        <p:nvSpPr>
          <p:cNvPr id="6" name="页脚占位符 5"/>
          <p:cNvSpPr>
            <a:spLocks noGrp="1"/>
          </p:cNvSpPr>
          <p:nvPr>
            <p:ph type="ftr" sz="quarter" idx="11"/>
          </p:nvPr>
        </p:nvSpPr>
        <p:spPr>
          <a:xfrm>
            <a:off x="5621215" y="6400800"/>
            <a:ext cx="3522785" cy="457200"/>
          </a:xfrm>
        </p:spPr>
        <p:txBody>
          <a:bodyPr/>
          <a:lstStyle>
            <a:lvl1pPr>
              <a:defRPr/>
            </a:lvl1pPr>
          </a:lstStyle>
          <a:p>
            <a:r>
              <a:rPr lang="zh-CN" altLang="en-US"/>
              <a:t>                                 </a:t>
            </a:r>
            <a:r>
              <a:rPr lang="zh-CN" altLang="en-US" sz="1110" b="1">
                <a:solidFill>
                  <a:srgbClr val="000000"/>
                </a:solidFill>
              </a:rPr>
              <a:t>信息存储与检索</a:t>
            </a:r>
            <a:endParaRPr lang="en-US" altLang="zh-CN" sz="1110" b="1">
              <a:solidFill>
                <a:srgbClr val="000000"/>
              </a:solidFill>
            </a:endParaRPr>
          </a:p>
        </p:txBody>
      </p:sp>
      <p:sp>
        <p:nvSpPr>
          <p:cNvPr id="7" name="灯片编号占位符 6"/>
          <p:cNvSpPr>
            <a:spLocks noGrp="1"/>
          </p:cNvSpPr>
          <p:nvPr>
            <p:ph type="sldNum" sz="quarter" idx="12"/>
          </p:nvPr>
        </p:nvSpPr>
        <p:spPr>
          <a:xfrm>
            <a:off x="3175489" y="6400800"/>
            <a:ext cx="1905000" cy="457200"/>
          </a:xfrm>
        </p:spPr>
        <p:txBody>
          <a:bodyPr/>
          <a:lstStyle>
            <a:lvl1pPr>
              <a:defRPr/>
            </a:lvl1pPr>
          </a:lstStyle>
          <a:p>
            <a:fld id="{A997C0AD-646C-4A1B-A9C0-A2CDD536EA62}" type="slidenum">
              <a:rPr lang="zh-CN" altLang="en-US"/>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Date Placeholder 3"/>
          <p:cNvSpPr>
            <a:spLocks noGrp="1" noChangeArrowheads="1"/>
          </p:cNvSpPr>
          <p:nvPr>
            <p:ph type="dt" sz="half" idx="10"/>
          </p:nvPr>
        </p:nvSpPr>
        <p:spPr/>
        <p:txBody>
          <a:bodyPr/>
          <a:lstStyle>
            <a:lvl1pPr>
              <a:defRPr/>
            </a:lvl1pPr>
          </a:lstStyle>
          <a:p>
            <a:pPr>
              <a:defRPr/>
            </a:pPr>
            <a:endParaRPr lang="zh-CN" altLang="zh-CN"/>
          </a:p>
        </p:txBody>
      </p:sp>
      <p:sp>
        <p:nvSpPr>
          <p:cNvPr id="4" name="Footer Placeholder 4"/>
          <p:cNvSpPr>
            <a:spLocks noGrp="1" noChangeArrowheads="1"/>
          </p:cNvSpPr>
          <p:nvPr>
            <p:ph type="ftr" sz="quarter" idx="11"/>
          </p:nvPr>
        </p:nvSpPr>
        <p:spPr/>
        <p:txBody>
          <a:bodyPr/>
          <a:lstStyle>
            <a:lvl1pPr>
              <a:defRPr/>
            </a:lvl1pPr>
          </a:lstStyle>
          <a:p>
            <a:pPr>
              <a:defRPr/>
            </a:pPr>
            <a:endParaRPr lang="zh-CN" altLang="zh-CN"/>
          </a:p>
        </p:txBody>
      </p:sp>
      <p:sp>
        <p:nvSpPr>
          <p:cNvPr id="5" name="Slide Number Placeholder 5"/>
          <p:cNvSpPr>
            <a:spLocks noGrp="1" noChangeArrowheads="1"/>
          </p:cNvSpPr>
          <p:nvPr>
            <p:ph type="sldNum" sz="quarter" idx="12"/>
          </p:nvPr>
        </p:nvSpPr>
        <p:spPr/>
        <p:txBody>
          <a:bodyPr/>
          <a:lstStyle>
            <a:lvl1pPr>
              <a:defRPr/>
            </a:lvl1pPr>
          </a:lstStyle>
          <a:p>
            <a:pPr>
              <a:defRPr/>
            </a:pPr>
            <a:fld id="{7CAFC7C7-2B9F-451D-9363-96427CBA7D44}" type="slidenum">
              <a:rPr lang="zh-CN" altLang="en-US"/>
              <a:t>‹#›</a:t>
            </a:fld>
            <a:endParaRPr lang="en-US" sz="1800">
              <a:solidFill>
                <a:schemeClr val="bg1"/>
              </a:solidFill>
              <a:latin typeface="Lucida Sans" panose="020B0602030504020204" charset="0"/>
              <a:ea typeface="MS PGothic" panose="020B0600070205080204" pitchFamily="34" charset="-128"/>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half" idx="1" hasCustomPrompt="1"/>
          </p:nvPr>
        </p:nvSpPr>
        <p:spPr>
          <a:xfrm>
            <a:off x="457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hasCustomPrompt="1"/>
          </p:nvPr>
        </p:nvSpPr>
        <p:spPr>
          <a:xfrm>
            <a:off x="4648200" y="1600200"/>
            <a:ext cx="4038600" cy="21859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hasCustomPrompt="1"/>
          </p:nvPr>
        </p:nvSpPr>
        <p:spPr>
          <a:xfrm>
            <a:off x="4648200" y="3938588"/>
            <a:ext cx="4038600" cy="21875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Date Placeholder 3"/>
          <p:cNvSpPr>
            <a:spLocks noGrp="1" noChangeArrowheads="1"/>
          </p:cNvSpPr>
          <p:nvPr>
            <p:ph type="dt" sz="half" idx="10"/>
          </p:nvPr>
        </p:nvSpPr>
        <p:spPr/>
        <p:txBody>
          <a:bodyPr/>
          <a:lstStyle>
            <a:lvl1pPr>
              <a:defRPr/>
            </a:lvl1pPr>
          </a:lstStyle>
          <a:p>
            <a:pPr>
              <a:defRPr/>
            </a:pPr>
            <a:fld id="{03F989FD-C32C-47AE-AD39-F0267E6F6CED}" type="datetime1">
              <a:rPr lang="zh-CN" altLang="en-US"/>
              <a:t>2021/12/31</a:t>
            </a:fld>
            <a:endParaRPr lang="en-US" altLang="zh-CN" sz="1800">
              <a:solidFill>
                <a:schemeClr val="tx1"/>
              </a:solidFill>
            </a:endParaRPr>
          </a:p>
        </p:txBody>
      </p:sp>
      <p:sp>
        <p:nvSpPr>
          <p:cNvPr id="7" name="Footer Placeholder 4"/>
          <p:cNvSpPr>
            <a:spLocks noGrp="1" noChangeArrowheads="1"/>
          </p:cNvSpPr>
          <p:nvPr>
            <p:ph type="ftr" sz="quarter" idx="11"/>
          </p:nvPr>
        </p:nvSpPr>
        <p:spPr/>
        <p:txBody>
          <a:bodyPr/>
          <a:lstStyle>
            <a:lvl1pPr>
              <a:defRPr/>
            </a:lvl1pPr>
          </a:lstStyle>
          <a:p>
            <a:pPr>
              <a:defRPr/>
            </a:pPr>
            <a:endParaRPr lang="zh-CN" altLang="zh-CN"/>
          </a:p>
        </p:txBody>
      </p:sp>
      <p:sp>
        <p:nvSpPr>
          <p:cNvPr id="8" name="Slide Number Placeholder 5"/>
          <p:cNvSpPr>
            <a:spLocks noGrp="1" noChangeArrowheads="1"/>
          </p:cNvSpPr>
          <p:nvPr>
            <p:ph type="sldNum" sz="quarter" idx="12"/>
          </p:nvPr>
        </p:nvSpPr>
        <p:spPr/>
        <p:txBody>
          <a:bodyPr/>
          <a:lstStyle>
            <a:lvl1pPr>
              <a:defRPr/>
            </a:lvl1pPr>
          </a:lstStyle>
          <a:p>
            <a:fld id="{20476B82-075E-43FF-88D0-85824D889018}" type="slidenum">
              <a:rPr lang="zh-CN" altLang="en-US"/>
              <a:t>‹#›</a:t>
            </a:fld>
            <a:endParaRPr lang="en-US" altLang="zh-CN"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714A6D-5D1E-4F1A-ABE1-0B30E1ED3009}"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1714A6D-5D1E-4F1A-ABE1-0B30E1ED3009}"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1714A6D-5D1E-4F1A-ABE1-0B30E1ED3009}" type="datetimeFigureOut">
              <a:rPr lang="zh-CN" altLang="en-US" smtClean="0"/>
              <a:t>2021/12/31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57ACF8-CA41-4BF2-8DAD-BDEE09F469C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1714A6D-5D1E-4F1A-ABE1-0B30E1ED3009}" type="datetimeFigureOut">
              <a:rPr lang="zh-CN" altLang="en-US" smtClean="0"/>
              <a:t>2021/12/31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57ACF8-CA41-4BF2-8DAD-BDEE09F469C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1714A6D-5D1E-4F1A-ABE1-0B30E1ED3009}" type="datetimeFigureOut">
              <a:rPr lang="zh-CN" altLang="en-US" smtClean="0"/>
              <a:t>2021/12/31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57ACF8-CA41-4BF2-8DAD-BDEE09F469C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714A6D-5D1E-4F1A-ABE1-0B30E1ED3009}" type="datetimeFigureOut">
              <a:rPr lang="zh-CN" altLang="en-US" smtClean="0"/>
              <a:t>2021/12/31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757ACF8-CA41-4BF2-8DAD-BDEE09F469C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714A6D-5D1E-4F1A-ABE1-0B30E1ED3009}" type="datetimeFigureOut">
              <a:rPr lang="zh-CN" altLang="en-US" smtClean="0"/>
              <a:t>2021/12/31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57ACF8-CA41-4BF2-8DAD-BDEE09F469C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714A6D-5D1E-4F1A-ABE1-0B30E1ED3009}" type="datetimeFigureOut">
              <a:rPr lang="zh-CN" altLang="en-US" smtClean="0"/>
              <a:t>2021/12/31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57ACF8-CA41-4BF2-8DAD-BDEE09F469C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14A6D-5D1E-4F1A-ABE1-0B30E1ED3009}" type="datetimeFigureOut">
              <a:rPr lang="zh-CN" altLang="en-US" smtClean="0"/>
              <a:t>2021/12/31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57ACF8-CA41-4BF2-8DAD-BDEE09F469C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66.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7.bin"/><Relationship Id="rId5" Type="http://schemas.openxmlformats.org/officeDocument/2006/relationships/image" Target="../media/image65.wmf"/><Relationship Id="rId4" Type="http://schemas.openxmlformats.org/officeDocument/2006/relationships/oleObject" Target="../embeddings/oleObject26.bin"/></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vmlDrawing" Target="../drawings/vmlDrawing17.vml"/><Relationship Id="rId5" Type="http://schemas.openxmlformats.org/officeDocument/2006/relationships/image" Target="../media/image67.wmf"/><Relationship Id="rId4" Type="http://schemas.openxmlformats.org/officeDocument/2006/relationships/oleObject" Target="../embeddings/oleObject28.bin"/></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hyperlink" Target="http://byfiles.storage.msn.com/y1pzEQUDmv7obXeG59U2Ln_vbqsOOtWpvgDq81f02JHGPn3Q3knvqZhzZHk-cKprz_qsoJ8-B6mnNM?PARTNER=WRITER" TargetMode="External"/><Relationship Id="rId7" Type="http://schemas.openxmlformats.org/officeDocument/2006/relationships/image" Target="../media/image71.wmf"/><Relationship Id="rId12" Type="http://schemas.openxmlformats.org/officeDocument/2006/relationships/image" Target="../media/image73.wmf"/><Relationship Id="rId2" Type="http://schemas.openxmlformats.org/officeDocument/2006/relationships/slideLayout" Target="../slideLayouts/slideLayout13.xml"/><Relationship Id="rId1" Type="http://schemas.openxmlformats.org/officeDocument/2006/relationships/vmlDrawing" Target="../drawings/vmlDrawing18.vml"/><Relationship Id="rId6" Type="http://schemas.openxmlformats.org/officeDocument/2006/relationships/oleObject" Target="../embeddings/oleObject30.bin"/><Relationship Id="rId11" Type="http://schemas.openxmlformats.org/officeDocument/2006/relationships/oleObject" Target="../embeddings/oleObject33.bin"/><Relationship Id="rId5" Type="http://schemas.openxmlformats.org/officeDocument/2006/relationships/image" Target="../media/image70.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72.w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8" Type="http://schemas.openxmlformats.org/officeDocument/2006/relationships/hyperlink" Target="https://www.nngroup.com/articles/presenting-bulleted-lists/" TargetMode="External"/><Relationship Id="rId3" Type="http://schemas.openxmlformats.org/officeDocument/2006/relationships/hyperlink" Target="https://www.nngroup.com/articles/headings-pickup-lines/" TargetMode="External"/><Relationship Id="rId7" Type="http://schemas.openxmlformats.org/officeDocument/2006/relationships/hyperlink" Target="https://www.nngroup.com/reports/usability-guidelines-accessible-web-design/" TargetMode="External"/><Relationship Id="rId2" Type="http://schemas.openxmlformats.org/officeDocument/2006/relationships/hyperlink" Target="https://www.nngroup.com/articles/website-reading/" TargetMode="External"/><Relationship Id="rId1" Type="http://schemas.openxmlformats.org/officeDocument/2006/relationships/slideLayout" Target="../slideLayouts/slideLayout2.xml"/><Relationship Id="rId6" Type="http://schemas.openxmlformats.org/officeDocument/2006/relationships/hyperlink" Target="https://www.nngroup.com/articles/writing-links/" TargetMode="External"/><Relationship Id="rId11" Type="http://schemas.openxmlformats.org/officeDocument/2006/relationships/image" Target="../media/image84.png"/><Relationship Id="rId5" Type="http://schemas.openxmlformats.org/officeDocument/2006/relationships/hyperlink" Target="https://www.nngroup.com/articles/guidelines-for-visualizing-links/" TargetMode="External"/><Relationship Id="rId10" Type="http://schemas.openxmlformats.org/officeDocument/2006/relationships/hyperlink" Target="https://www.nngroup.com/articles/blah-blah-text-keep-cut-or-kill/" TargetMode="External"/><Relationship Id="rId4" Type="http://schemas.openxmlformats.org/officeDocument/2006/relationships/hyperlink" Target="https://www.nngroup.com/articles/first-2-words-a-signal-for-scanning/" TargetMode="External"/><Relationship Id="rId9" Type="http://schemas.openxmlformats.org/officeDocument/2006/relationships/hyperlink" Target="https://www.nngroup.com/articles/condense-mobile-content/" TargetMode="External"/></Relationships>
</file>

<file path=ppt/slides/_rels/slide12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14.xml"/><Relationship Id="rId1" Type="http://schemas.openxmlformats.org/officeDocument/2006/relationships/vmlDrawing" Target="../drawings/vmlDrawing19.vml"/><Relationship Id="rId5" Type="http://schemas.openxmlformats.org/officeDocument/2006/relationships/image" Target="../media/image86.wmf"/><Relationship Id="rId4" Type="http://schemas.openxmlformats.org/officeDocument/2006/relationships/oleObject" Target="../embeddings/oleObject34.bin"/></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3.xml"/><Relationship Id="rId1" Type="http://schemas.openxmlformats.org/officeDocument/2006/relationships/vmlDrawing" Target="../drawings/vmlDrawing20.vml"/><Relationship Id="rId4" Type="http://schemas.openxmlformats.org/officeDocument/2006/relationships/image" Target="../media/image91.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4.xml"/><Relationship Id="rId1" Type="http://schemas.openxmlformats.org/officeDocument/2006/relationships/vmlDrawing" Target="../drawings/vmlDrawing21.vml"/><Relationship Id="rId4" Type="http://schemas.openxmlformats.org/officeDocument/2006/relationships/image" Target="../media/image92.w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93.jpe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6.xml"/><Relationship Id="rId4" Type="http://schemas.openxmlformats.org/officeDocument/2006/relationships/image" Target="../media/image119.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oleObject" Target="../embeddings/oleObject2.bin"/><Relationship Id="rId4" Type="http://schemas.openxmlformats.org/officeDocument/2006/relationships/image" Target="../media/image10.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4.xml"/><Relationship Id="rId1" Type="http://schemas.openxmlformats.org/officeDocument/2006/relationships/vmlDrawing" Target="../drawings/vmlDrawing2.vml"/><Relationship Id="rId4" Type="http://schemas.openxmlformats.org/officeDocument/2006/relationships/image" Target="../media/image12.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2.wmf"/><Relationship Id="rId5" Type="http://schemas.openxmlformats.org/officeDocument/2006/relationships/oleObject" Target="../embeddings/oleObject4.bin"/><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45.wm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47.wmf"/><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image" Target="../media/image46.wmf"/></Relationships>
</file>

<file path=ppt/slides/_rels/slide86.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49.wmf"/><Relationship Id="rId5" Type="http://schemas.openxmlformats.org/officeDocument/2006/relationships/oleObject" Target="../embeddings/oleObject10.bin"/><Relationship Id="rId4" Type="http://schemas.openxmlformats.org/officeDocument/2006/relationships/image" Target="../media/image48.w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4.xml"/><Relationship Id="rId1" Type="http://schemas.openxmlformats.org/officeDocument/2006/relationships/vmlDrawing" Target="../drawings/vmlDrawing7.vml"/><Relationship Id="rId4" Type="http://schemas.openxmlformats.org/officeDocument/2006/relationships/image" Target="../media/image51.wmf"/></Relationships>
</file>

<file path=ppt/slides/_rels/slide88.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53.wmf"/><Relationship Id="rId5" Type="http://schemas.openxmlformats.org/officeDocument/2006/relationships/oleObject" Target="../embeddings/oleObject14.bin"/><Relationship Id="rId4" Type="http://schemas.openxmlformats.org/officeDocument/2006/relationships/image" Target="../media/image52.w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image" Target="../media/image56.wmf"/><Relationship Id="rId5" Type="http://schemas.openxmlformats.org/officeDocument/2006/relationships/oleObject" Target="../embeddings/oleObject17.bin"/><Relationship Id="rId4" Type="http://schemas.openxmlformats.org/officeDocument/2006/relationships/image" Target="../media/image55.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57.wmf"/><Relationship Id="rId4" Type="http://schemas.openxmlformats.org/officeDocument/2006/relationships/oleObject" Target="../embeddings/oleObject18.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58.wmf"/><Relationship Id="rId4" Type="http://schemas.openxmlformats.org/officeDocument/2006/relationships/oleObject" Target="../embeddings/oleObject19.bin"/></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1.bin"/><Relationship Id="rId5" Type="http://schemas.openxmlformats.org/officeDocument/2006/relationships/image" Target="../media/image59.wmf"/><Relationship Id="rId4" Type="http://schemas.openxmlformats.org/officeDocument/2006/relationships/oleObject" Target="../embeddings/oleObject20.bin"/></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61.w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63.wmf"/><Relationship Id="rId5" Type="http://schemas.openxmlformats.org/officeDocument/2006/relationships/oleObject" Target="../embeddings/oleObject24.bin"/><Relationship Id="rId4" Type="http://schemas.openxmlformats.org/officeDocument/2006/relationships/image" Target="../media/image62.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6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endParaRPr lang="zh-CN" altLang="en-US"/>
          </a:p>
        </p:txBody>
      </p:sp>
      <p:sp>
        <p:nvSpPr>
          <p:cNvPr id="5" name="副标题 4"/>
          <p:cNvSpPr>
            <a:spLocks noGrp="1"/>
          </p:cNvSpPr>
          <p:nvPr>
            <p:ph type="subTitle" idx="1"/>
          </p:nvPr>
        </p:nvSpPr>
        <p:spPr/>
        <p:txBody>
          <a:bodyPr/>
          <a:lstStyle/>
          <a:p>
            <a:endParaRPr lang="zh-CN" altLang="en-US"/>
          </a:p>
        </p:txBody>
      </p:sp>
      <p:pic>
        <p:nvPicPr>
          <p:cNvPr id="1025" name="Picture 1" descr="C:\Users\user\AppData\Roaming\Tencent\Users\837722370\QQ\WinTemp\RichOle\61`D}$8JPWC`LABKX(8N(OD.png"/>
          <p:cNvPicPr>
            <a:picLocks noChangeAspect="1" noChangeArrowheads="1"/>
          </p:cNvPicPr>
          <p:nvPr/>
        </p:nvPicPr>
        <p:blipFill>
          <a:blip r:embed="rId3"/>
          <a:srcRect/>
          <a:stretch>
            <a:fillRect/>
          </a:stretch>
        </p:blipFill>
        <p:spPr bwMode="auto">
          <a:xfrm>
            <a:off x="-48242" y="-51522"/>
            <a:ext cx="9190694" cy="6858000"/>
          </a:xfrm>
          <a:prstGeom prst="rect">
            <a:avLst/>
          </a:prstGeom>
          <a:noFill/>
        </p:spPr>
      </p:pic>
      <p:sp>
        <p:nvSpPr>
          <p:cNvPr id="6" name="文本框 5"/>
          <p:cNvSpPr txBox="1"/>
          <p:nvPr/>
        </p:nvSpPr>
        <p:spPr>
          <a:xfrm>
            <a:off x="210116" y="2125303"/>
            <a:ext cx="8504555" cy="830997"/>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zh-CN" altLang="en-US" sz="4800" b="1" dirty="0">
                <a:solidFill>
                  <a:schemeClr val="accent4"/>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第五章 信息检索</a:t>
            </a:r>
          </a:p>
        </p:txBody>
      </p:sp>
      <p:sp>
        <p:nvSpPr>
          <p:cNvPr id="7" name="文本框 6"/>
          <p:cNvSpPr txBox="1"/>
          <p:nvPr/>
        </p:nvSpPr>
        <p:spPr>
          <a:xfrm>
            <a:off x="2301557" y="4783131"/>
            <a:ext cx="4540885" cy="461665"/>
          </a:xfrm>
          <a:prstGeom prst="rect">
            <a:avLst/>
          </a:prstGeom>
          <a:noFill/>
        </p:spPr>
        <p:txBody>
          <a:bodyPr wrap="square" rtlCol="0">
            <a:spAutoFit/>
          </a:bodyPr>
          <a:lstStyle/>
          <a:p>
            <a:pPr algn="ctr"/>
            <a:r>
              <a:rPr lang="zh-CN" altLang="en-US" sz="2400" dirty="0">
                <a:latin typeface="楷体" panose="02010609060101010101" pitchFamily="49" charset="-122"/>
                <a:ea typeface="楷体" panose="02010609060101010101" pitchFamily="49" charset="-122"/>
              </a:rPr>
              <a:t>南京大学信息管理学院 </a:t>
            </a:r>
          </a:p>
        </p:txBody>
      </p:sp>
      <p:sp>
        <p:nvSpPr>
          <p:cNvPr id="8" name="Rectangle 2"/>
          <p:cNvSpPr txBox="1">
            <a:spLocks noChangeArrowheads="1"/>
          </p:cNvSpPr>
          <p:nvPr/>
        </p:nvSpPr>
        <p:spPr>
          <a:xfrm>
            <a:off x="4932040" y="-28498"/>
            <a:ext cx="4104456" cy="10858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a:solidFill>
                  <a:srgbClr val="FB385C"/>
                </a:solidFill>
                <a:latin typeface="Aharoni" charset="0"/>
                <a:ea typeface="华文中宋" panose="02010600040101010101" pitchFamily="2" charset="-122"/>
              </a:rPr>
              <a:t>《</a:t>
            </a:r>
            <a:r>
              <a:rPr lang="zh-CN" altLang="en-US" sz="3200" b="1" dirty="0">
                <a:solidFill>
                  <a:srgbClr val="FB385C"/>
                </a:solidFill>
                <a:latin typeface="Aharoni" charset="0"/>
                <a:ea typeface="华文中宋" panose="02010600040101010101" pitchFamily="2" charset="-122"/>
              </a:rPr>
              <a:t>信息资源管理导论</a:t>
            </a:r>
            <a:r>
              <a:rPr lang="en-US" altLang="zh-CN" sz="3200" b="1" dirty="0">
                <a:solidFill>
                  <a:srgbClr val="FB385C"/>
                </a:solidFill>
                <a:latin typeface="Aharoni" charset="0"/>
                <a:ea typeface="华文中宋" panose="02010600040101010101" pitchFamily="2" charset="-122"/>
              </a:rPr>
              <a:t>》</a:t>
            </a:r>
            <a:endParaRPr lang="zh-CN" altLang="en-US" sz="3200" b="1" dirty="0">
              <a:solidFill>
                <a:srgbClr val="FB385C"/>
              </a:solidFill>
              <a:latin typeface="Aharoni" charset="0"/>
              <a:ea typeface="华文中宋" panose="02010600040101010101" pitchFamily="2" charset="-122"/>
            </a:endParaRPr>
          </a:p>
        </p:txBody>
      </p:sp>
      <p:sp>
        <p:nvSpPr>
          <p:cNvPr id="9" name="Rectangle 6"/>
          <p:cNvSpPr>
            <a:spLocks noChangeArrowheads="1"/>
          </p:cNvSpPr>
          <p:nvPr/>
        </p:nvSpPr>
        <p:spPr bwMode="auto">
          <a:xfrm>
            <a:off x="251520" y="0"/>
            <a:ext cx="7772400"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defTabSz="913130" eaLnBrk="0" hangingPunct="0">
              <a:lnSpc>
                <a:spcPct val="90000"/>
              </a:lnSpc>
              <a:spcBef>
                <a:spcPct val="20000"/>
              </a:spcBef>
              <a:buChar char="•"/>
              <a:defRPr sz="2300">
                <a:solidFill>
                  <a:schemeClr val="bg1"/>
                </a:solidFill>
                <a:latin typeface="微软雅黑" panose="020B0503020204020204" pitchFamily="34" charset="-122"/>
                <a:ea typeface="微软雅黑" panose="020B0503020204020204" pitchFamily="34" charset="-122"/>
              </a:defRPr>
            </a:lvl1pPr>
            <a:lvl2pPr marL="519430" indent="-228600" defTabSz="913130" eaLnBrk="0" hangingPunct="0">
              <a:lnSpc>
                <a:spcPct val="90000"/>
              </a:lnSpc>
              <a:spcBef>
                <a:spcPct val="20000"/>
              </a:spcBef>
              <a:buChar char="•"/>
              <a:defRPr sz="2000">
                <a:solidFill>
                  <a:schemeClr val="bg1"/>
                </a:solidFill>
                <a:latin typeface="微软雅黑" panose="020B0503020204020204" pitchFamily="34" charset="-122"/>
                <a:ea typeface="微软雅黑" panose="020B0503020204020204" pitchFamily="34" charset="-122"/>
              </a:defRPr>
            </a:lvl2pPr>
            <a:lvl3pPr marL="713105" indent="-192405" defTabSz="913130" eaLnBrk="0" hangingPunct="0">
              <a:lnSpc>
                <a:spcPct val="90000"/>
              </a:lnSpc>
              <a:spcBef>
                <a:spcPct val="20000"/>
              </a:spcBef>
              <a:buChar char="•"/>
              <a:defRPr sz="2000">
                <a:solidFill>
                  <a:schemeClr val="bg1"/>
                </a:solidFill>
                <a:latin typeface="微软雅黑" panose="020B0503020204020204" pitchFamily="34" charset="-122"/>
                <a:ea typeface="微软雅黑" panose="020B0503020204020204" pitchFamily="34" charset="-122"/>
              </a:defRPr>
            </a:lvl3pPr>
            <a:lvl4pPr marL="954405" indent="-241300" defTabSz="913130" eaLnBrk="0" hangingPunct="0">
              <a:lnSpc>
                <a:spcPct val="90000"/>
              </a:lnSpc>
              <a:spcBef>
                <a:spcPct val="20000"/>
              </a:spcBef>
              <a:buChar char="•"/>
              <a:defRPr sz="2000">
                <a:solidFill>
                  <a:schemeClr val="bg1"/>
                </a:solidFill>
                <a:latin typeface="微软雅黑" panose="020B0503020204020204" pitchFamily="34" charset="-122"/>
                <a:ea typeface="微软雅黑" panose="020B0503020204020204" pitchFamily="34" charset="-122"/>
              </a:defRPr>
            </a:lvl4pPr>
            <a:lvl5pPr marL="1184275" indent="-228600" defTabSz="913130" eaLnBrk="0" hangingPunct="0">
              <a:lnSpc>
                <a:spcPct val="90000"/>
              </a:lnSpc>
              <a:spcBef>
                <a:spcPct val="20000"/>
              </a:spcBef>
              <a:buChar char="•"/>
              <a:defRPr sz="2000">
                <a:solidFill>
                  <a:schemeClr val="bg1"/>
                </a:solidFill>
                <a:latin typeface="微软雅黑" panose="020B0503020204020204" pitchFamily="34" charset="-122"/>
                <a:ea typeface="微软雅黑" panose="020B0503020204020204" pitchFamily="34" charset="-122"/>
              </a:defRPr>
            </a:lvl5pPr>
            <a:lvl6pPr marL="1641475" indent="-228600" defTabSz="91313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6pPr>
            <a:lvl7pPr marL="2098675" indent="-228600" defTabSz="91313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7pPr>
            <a:lvl8pPr marL="2555875" indent="-228600" defTabSz="91313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8pPr>
            <a:lvl9pPr marL="3013075" indent="-228600" defTabSz="91313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800" b="1" u="sng" dirty="0">
                <a:ea typeface="华文中宋" panose="02010600040101010101" pitchFamily="2" charset="-122"/>
              </a:rPr>
              <a:t>信息管理专业基础课程</a:t>
            </a:r>
          </a:p>
        </p:txBody>
      </p:sp>
    </p:spTree>
  </p:cSld>
  <p:clrMapOvr>
    <a:masterClrMapping/>
  </p:clrMapOvr>
  <p:transition advTm="439"/>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日期占位符 1"/>
          <p:cNvSpPr>
            <a:spLocks noGrp="1"/>
          </p:cNvSpPr>
          <p:nvPr>
            <p:ph type="dt" sz="quarter" idx="10"/>
          </p:nvPr>
        </p:nvSpPr>
        <p:spPr>
          <a:noFill/>
          <a:ln>
            <a:miter lim="800000"/>
          </a:ln>
        </p:spPr>
        <p:txBody>
          <a:bodyPr/>
          <a:lstStyle/>
          <a:p>
            <a:fld id="{22229400-CDA5-47EC-A41A-23E3E0FA7279}"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18435" name="Rectangle 2"/>
          <p:cNvSpPr>
            <a:spLocks noGrp="1" noChangeArrowheads="1"/>
          </p:cNvSpPr>
          <p:nvPr>
            <p:ph type="title" idx="4294967295"/>
          </p:nvPr>
        </p:nvSpPr>
        <p:spPr>
          <a:xfrm>
            <a:off x="457200" y="277813"/>
            <a:ext cx="8229600" cy="1139825"/>
          </a:xfrm>
        </p:spPr>
        <p:txBody>
          <a:bodyPr/>
          <a:lstStyle/>
          <a:p>
            <a:pPr eaLnBrk="1" hangingPunct="1"/>
            <a:r>
              <a:rPr lang="zh-CN" altLang="en-US">
                <a:latin typeface="黑体" panose="02010609060101010101" pitchFamily="49" charset="-122"/>
                <a:ea typeface="黑体" panose="02010609060101010101" pitchFamily="49" charset="-122"/>
              </a:rPr>
              <a:t> </a:t>
            </a:r>
          </a:p>
        </p:txBody>
      </p:sp>
      <p:sp>
        <p:nvSpPr>
          <p:cNvPr id="18436" name="Rectangle 3"/>
          <p:cNvSpPr>
            <a:spLocks noGrp="1" noChangeArrowheads="1"/>
          </p:cNvSpPr>
          <p:nvPr>
            <p:ph idx="4294967295"/>
          </p:nvPr>
        </p:nvSpPr>
        <p:spPr>
          <a:xfrm>
            <a:off x="683568" y="1256175"/>
            <a:ext cx="4824412" cy="576262"/>
          </a:xfrm>
        </p:spPr>
        <p:txBody>
          <a:bodyPr>
            <a:normAutofit/>
          </a:bodyPr>
          <a:lstStyle/>
          <a:p>
            <a:pPr eaLnBrk="1" hangingPunct="1">
              <a:lnSpc>
                <a:spcPct val="90000"/>
              </a:lnSpc>
              <a:buFont typeface="Symbol" panose="05050102010706020507" pitchFamily="18" charset="2"/>
              <a:buNone/>
            </a:pPr>
            <a:r>
              <a:rPr lang="zh-CN" altLang="en-US" sz="2800" dirty="0">
                <a:ea typeface="黑体" panose="02010609060101010101" pitchFamily="49" charset="-122"/>
              </a:rPr>
              <a:t>（</a:t>
            </a:r>
            <a:r>
              <a:rPr lang="en-US" altLang="zh-CN" sz="2800" dirty="0">
                <a:ea typeface="黑体" panose="02010609060101010101" pitchFamily="49" charset="-122"/>
              </a:rPr>
              <a:t>3</a:t>
            </a:r>
            <a:r>
              <a:rPr lang="zh-CN" altLang="en-US" sz="2800" dirty="0">
                <a:ea typeface="黑体" panose="02010609060101010101" pitchFamily="49" charset="-122"/>
              </a:rPr>
              <a:t>）确定信息检索方法</a:t>
            </a:r>
          </a:p>
        </p:txBody>
      </p:sp>
      <p:sp>
        <p:nvSpPr>
          <p:cNvPr id="18437" name="Rectangle 8"/>
          <p:cNvSpPr>
            <a:spLocks noChangeArrowheads="1"/>
          </p:cNvSpPr>
          <p:nvPr/>
        </p:nvSpPr>
        <p:spPr bwMode="auto">
          <a:xfrm>
            <a:off x="539750" y="1832437"/>
            <a:ext cx="8147050" cy="1944688"/>
          </a:xfrm>
          <a:prstGeom prst="rect">
            <a:avLst/>
          </a:prstGeom>
          <a:noFill/>
          <a:ln w="9525">
            <a:noFill/>
            <a:miter lim="800000"/>
          </a:ln>
        </p:spPr>
        <p:txBody>
          <a:bodyPr/>
          <a:lstStyle/>
          <a:p>
            <a:pPr marL="457200" indent="-457200" eaLnBrk="1" hangingPunct="1">
              <a:lnSpc>
                <a:spcPct val="150000"/>
              </a:lnSpc>
              <a:buClr>
                <a:schemeClr val="tx2"/>
              </a:buClr>
              <a:buSzPct val="90000"/>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sym typeface="Calibri" panose="020F0502020204030204" pitchFamily="34" charset="0"/>
              </a:rPr>
              <a:t>每一种信息检索方法都有自己的特点，在实践中可以根据信息检索要求选择使用或配合使用，以快速、准确地完成信息检索任务，实现预期的目标。 </a:t>
            </a:r>
          </a:p>
        </p:txBody>
      </p:sp>
      <p:sp>
        <p:nvSpPr>
          <p:cNvPr id="18438" name="Rectangle 3"/>
          <p:cNvSpPr>
            <a:spLocks noGrp="1" noChangeArrowheads="1"/>
          </p:cNvSpPr>
          <p:nvPr/>
        </p:nvSpPr>
        <p:spPr bwMode="auto">
          <a:xfrm>
            <a:off x="683568" y="3777125"/>
            <a:ext cx="8229600" cy="4525963"/>
          </a:xfrm>
          <a:prstGeom prst="rect">
            <a:avLst/>
          </a:prstGeom>
        </p:spPr>
        <p:txBody>
          <a:bodyPr vert="horz" lIns="91440" tIns="45720" rIns="91440" bIns="45720" rtlCol="0">
            <a:normAutofit/>
          </a:bodyPr>
          <a:lstStyle/>
          <a:p>
            <a:pPr marL="342900" indent="-342900">
              <a:lnSpc>
                <a:spcPct val="90000"/>
              </a:lnSpc>
              <a:spcBef>
                <a:spcPct val="20000"/>
              </a:spcBef>
              <a:buFont typeface="Symbol" panose="05050102010706020507" pitchFamily="18" charset="2"/>
              <a:buNone/>
            </a:pPr>
            <a:r>
              <a:rPr lang="zh-CN" altLang="en-US" sz="2800" dirty="0">
                <a:ea typeface="黑体" panose="02010609060101010101" pitchFamily="49" charset="-122"/>
                <a:sym typeface="Calibri" panose="020F0502020204030204" pitchFamily="34" charset="0"/>
              </a:rPr>
              <a:t>（</a:t>
            </a:r>
            <a:r>
              <a:rPr lang="en-US" altLang="zh-CN" sz="2800" dirty="0">
                <a:ea typeface="黑体" panose="02010609060101010101" pitchFamily="49" charset="-122"/>
                <a:sym typeface="Calibri" panose="020F0502020204030204" pitchFamily="34" charset="0"/>
              </a:rPr>
              <a:t>4</a:t>
            </a:r>
            <a:r>
              <a:rPr lang="zh-CN" altLang="en-US" sz="2800" dirty="0">
                <a:ea typeface="黑体" panose="02010609060101010101" pitchFamily="49" charset="-122"/>
                <a:sym typeface="Calibri" panose="020F0502020204030204" pitchFamily="34" charset="0"/>
              </a:rPr>
              <a:t>）掌握获取原始信息的线索  </a:t>
            </a:r>
          </a:p>
          <a:p>
            <a:pPr marL="457200" indent="-457200">
              <a:lnSpc>
                <a:spcPct val="150000"/>
              </a:lnSpc>
              <a:spcBef>
                <a:spcPct val="20000"/>
              </a:spcBef>
              <a:buFont typeface="Arial" panose="020B0604020202020204" pitchFamily="34" charset="0"/>
              <a:buChar char="•"/>
            </a:pPr>
            <a:r>
              <a:rPr lang="zh-CN" altLang="en-US" sz="2400" dirty="0">
                <a:ea typeface="黑体" panose="02010609060101010101" pitchFamily="49" charset="-122"/>
                <a:sym typeface="Calibri" panose="020F0502020204030204" pitchFamily="34" charset="0"/>
              </a:rPr>
              <a:t>在获取信息线索时要仔细阅读，判断所检出的信息是否符合检索的要求，不仅看篇名，还要阅读整个著录格式，进行综合分析。 </a:t>
            </a:r>
          </a:p>
          <a:p>
            <a:pPr marL="342900" indent="-342900">
              <a:lnSpc>
                <a:spcPct val="90000"/>
              </a:lnSpc>
              <a:spcBef>
                <a:spcPct val="20000"/>
              </a:spcBef>
              <a:buFont typeface="Symbol" panose="05050102010706020507" pitchFamily="18" charset="2"/>
              <a:buNone/>
            </a:pPr>
            <a:endParaRPr lang="zh-CN" altLang="en-US" sz="2800" dirty="0">
              <a:ea typeface="黑体" panose="02010609060101010101" pitchFamily="49" charset="-122"/>
              <a:sym typeface="Calibri" panose="020F0502020204030204" pitchFamily="34" charset="0"/>
            </a:endParaRPr>
          </a:p>
        </p:txBody>
      </p:sp>
      <p:sp>
        <p:nvSpPr>
          <p:cNvPr id="7" name="Rectangle 2"/>
          <p:cNvSpPr txBox="1">
            <a:spLocks noChangeArrowheads="1"/>
          </p:cNvSpPr>
          <p:nvPr/>
        </p:nvSpPr>
        <p:spPr>
          <a:xfrm>
            <a:off x="484213" y="273844"/>
            <a:ext cx="5818187" cy="85566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dirty="0">
                <a:solidFill>
                  <a:srgbClr val="660066"/>
                </a:solidFill>
                <a:latin typeface="微软雅黑" panose="020B0503020204020204" pitchFamily="34" charset="-122"/>
                <a:ea typeface="微软雅黑" panose="020B0503020204020204" pitchFamily="34" charset="-122"/>
                <a:cs typeface="+mn-cs"/>
              </a:rPr>
              <a:t>5.1.2</a:t>
            </a:r>
            <a:r>
              <a:rPr lang="zh-CN" altLang="en-US" sz="3200" dirty="0">
                <a:solidFill>
                  <a:srgbClr val="660066"/>
                </a:solidFill>
                <a:latin typeface="微软雅黑" panose="020B0503020204020204" pitchFamily="34" charset="-122"/>
                <a:ea typeface="微软雅黑" panose="020B0503020204020204" pitchFamily="34" charset="-122"/>
                <a:cs typeface="+mn-cs"/>
              </a:rPr>
              <a:t> 信息检索的程序</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59" name="Rectangle 23"/>
          <p:cNvSpPr>
            <a:spLocks noGrp="1" noChangeArrowheads="1"/>
          </p:cNvSpPr>
          <p:nvPr>
            <p:ph type="title"/>
          </p:nvPr>
        </p:nvSpPr>
        <p:spPr>
          <a:xfrm>
            <a:off x="457200" y="274638"/>
            <a:ext cx="8229600" cy="625939"/>
          </a:xfrm>
        </p:spPr>
        <p:txBody>
          <a:bodyPr>
            <a:normAutofit fontScale="90000"/>
          </a:bodyPr>
          <a:lstStyle/>
          <a:p>
            <a:r>
              <a:rPr lang="en-US" altLang="zh-CN" b="1" dirty="0">
                <a:latin typeface="Times New Roman" panose="02020603050405020304" pitchFamily="18" charset="0"/>
              </a:rPr>
              <a:t>BIM</a:t>
            </a:r>
            <a:r>
              <a:rPr lang="zh-CN" altLang="en-US" b="1" dirty="0">
                <a:latin typeface="Times New Roman" panose="02020603050405020304" pitchFamily="18" charset="0"/>
              </a:rPr>
              <a:t>模型公式的推导</a:t>
            </a:r>
            <a:endParaRPr lang="en-US" altLang="zh-CN" b="1" dirty="0">
              <a:latin typeface="Times New Roman" panose="02020603050405020304" pitchFamily="18" charset="0"/>
            </a:endParaRPr>
          </a:p>
        </p:txBody>
      </p:sp>
      <p:graphicFrame>
        <p:nvGraphicFramePr>
          <p:cNvPr id="167958" name="Object 22"/>
          <p:cNvGraphicFramePr>
            <a:graphicFrameLocks noGrp="1" noChangeAspect="1"/>
          </p:cNvGraphicFramePr>
          <p:nvPr>
            <p:ph idx="1"/>
          </p:nvPr>
        </p:nvGraphicFramePr>
        <p:xfrm>
          <a:off x="1858962" y="2852936"/>
          <a:ext cx="6055876" cy="2349624"/>
        </p:xfrm>
        <a:graphic>
          <a:graphicData uri="http://schemas.openxmlformats.org/presentationml/2006/ole">
            <mc:AlternateContent xmlns:mc="http://schemas.openxmlformats.org/markup-compatibility/2006">
              <mc:Choice xmlns:v="urn:schemas-microsoft-com:vml" Requires="v">
                <p:oleObj spid="_x0000_s42104" name="Equation" r:id="rId4" imgW="5499100" imgH="2133600" progId="">
                  <p:embed/>
                </p:oleObj>
              </mc:Choice>
              <mc:Fallback>
                <p:oleObj name="Equation" r:id="rId4" imgW="5499100" imgH="2133600" progId="">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8962" y="2852936"/>
                        <a:ext cx="6055876" cy="23496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灯片编号占位符 6"/>
          <p:cNvSpPr>
            <a:spLocks noGrp="1"/>
          </p:cNvSpPr>
          <p:nvPr>
            <p:ph type="sldNum" sz="quarter" idx="12"/>
          </p:nvPr>
        </p:nvSpPr>
        <p:spPr/>
        <p:txBody>
          <a:bodyPr/>
          <a:lstStyle/>
          <a:p>
            <a:fld id="{A16937AA-8A6D-4E6C-8AC1-F1C789872F12}" type="slidenum">
              <a:rPr lang="en-US" altLang="zh-CN"/>
              <a:t>100</a:t>
            </a:fld>
            <a:endParaRPr lang="en-US" altLang="zh-CN"/>
          </a:p>
        </p:txBody>
      </p:sp>
      <p:sp>
        <p:nvSpPr>
          <p:cNvPr id="167951" name="Rectangle 15"/>
          <p:cNvSpPr>
            <a:spLocks noGrp="1" noChangeArrowheads="1"/>
          </p:cNvSpPr>
          <p:nvPr>
            <p:ph type="body" sz="half" idx="4294967295"/>
          </p:nvPr>
        </p:nvSpPr>
        <p:spPr>
          <a:xfrm>
            <a:off x="467544" y="1628800"/>
            <a:ext cx="7850187" cy="3617912"/>
          </a:xfrm>
        </p:spPr>
        <p:txBody>
          <a:bodyPr/>
          <a:lstStyle/>
          <a:p>
            <a:r>
              <a:rPr lang="zh-CN" altLang="en-US" sz="2000" dirty="0"/>
              <a:t>继续推导，</a:t>
            </a:r>
            <a:r>
              <a:rPr lang="zh-CN" altLang="en-US" sz="2000" dirty="0">
                <a:latin typeface="Times New Roman" panose="02020603050405020304" pitchFamily="18" charset="0"/>
              </a:rPr>
              <a:t>去掉</a:t>
            </a:r>
            <a:r>
              <a:rPr lang="zh-CN" altLang="en-US" sz="2000" dirty="0"/>
              <a:t>公式中的</a:t>
            </a:r>
            <a:r>
              <a:rPr lang="zh-CN" altLang="en-US" sz="2000" dirty="0">
                <a:latin typeface="Times New Roman" panose="02020603050405020304" pitchFamily="18" charset="0"/>
              </a:rPr>
              <a:t>只依赖查询</a:t>
            </a:r>
            <a:r>
              <a:rPr lang="en-US" altLang="zh-CN" sz="2000" i="1" dirty="0">
                <a:latin typeface="Times New Roman" panose="02020603050405020304" pitchFamily="18" charset="0"/>
              </a:rPr>
              <a:t>Q</a:t>
            </a:r>
            <a:r>
              <a:rPr lang="zh-CN" altLang="en-US" sz="2000" dirty="0">
                <a:latin typeface="Times New Roman" panose="02020603050405020304" pitchFamily="18" charset="0"/>
              </a:rPr>
              <a:t>的</a:t>
            </a:r>
            <a:r>
              <a:rPr lang="zh-CN" altLang="en-US" sz="2000" dirty="0"/>
              <a:t>常数项，得所有出现在文档</a:t>
            </a:r>
            <a:r>
              <a:rPr lang="en-US" altLang="zh-CN" sz="2000" i="1" dirty="0">
                <a:latin typeface="Times New Roman" panose="02020603050405020304" pitchFamily="18" charset="0"/>
              </a:rPr>
              <a:t>D</a:t>
            </a:r>
            <a:r>
              <a:rPr lang="en-US" altLang="zh-CN" sz="2000" dirty="0">
                <a:latin typeface="Times New Roman" panose="02020603050405020304" pitchFamily="18" charset="0"/>
              </a:rPr>
              <a:t>(</a:t>
            </a:r>
            <a:r>
              <a:rPr lang="en-US" altLang="zh-CN" sz="2000" i="1" dirty="0" err="1">
                <a:latin typeface="Times New Roman" panose="02020603050405020304" pitchFamily="18" charset="0"/>
              </a:rPr>
              <a:t>e</a:t>
            </a:r>
            <a:r>
              <a:rPr lang="en-US" altLang="zh-CN" sz="2000" i="1" baseline="-25000" dirty="0" err="1">
                <a:latin typeface="Times New Roman" panose="02020603050405020304" pitchFamily="18" charset="0"/>
              </a:rPr>
              <a:t>i</a:t>
            </a:r>
            <a:r>
              <a:rPr lang="en-US" altLang="zh-CN" sz="2000" dirty="0">
                <a:latin typeface="Times New Roman" panose="02020603050405020304" pitchFamily="18" charset="0"/>
              </a:rPr>
              <a:t>=1)</a:t>
            </a:r>
            <a:r>
              <a:rPr lang="zh-CN" altLang="en-US" sz="2000" dirty="0"/>
              <a:t>中</a:t>
            </a:r>
            <a:r>
              <a:rPr lang="zh-CN" altLang="en-US" sz="2000" dirty="0">
                <a:latin typeface="Times New Roman" panose="02020603050405020304" pitchFamily="18" charset="0"/>
              </a:rPr>
              <a:t>的词项的某个属性值之和。再假定对于不出现在</a:t>
            </a:r>
            <a:r>
              <a:rPr lang="en-US" altLang="zh-CN" sz="2000" dirty="0">
                <a:latin typeface="Times New Roman" panose="02020603050405020304" pitchFamily="18" charset="0"/>
              </a:rPr>
              <a:t>Q</a:t>
            </a:r>
            <a:r>
              <a:rPr lang="zh-CN" altLang="en-US" sz="2000" dirty="0">
                <a:latin typeface="Times New Roman" panose="02020603050405020304" pitchFamily="18" charset="0"/>
              </a:rPr>
              <a:t>中的词项，有</a:t>
            </a:r>
            <a:r>
              <a:rPr lang="en-US" altLang="zh-CN" sz="2000" i="1" dirty="0">
                <a:latin typeface="Times New Roman" panose="02020603050405020304" pitchFamily="18" charset="0"/>
              </a:rPr>
              <a:t>p</a:t>
            </a:r>
            <a:r>
              <a:rPr lang="en-US" altLang="zh-CN" sz="2000" i="1" baseline="-25000" dirty="0">
                <a:latin typeface="Times New Roman" panose="02020603050405020304" pitchFamily="18" charset="0"/>
              </a:rPr>
              <a:t>i</a:t>
            </a:r>
            <a:r>
              <a:rPr lang="en-US" altLang="zh-CN" sz="2000" dirty="0">
                <a:latin typeface="Times New Roman" panose="02020603050405020304" pitchFamily="18" charset="0"/>
              </a:rPr>
              <a:t>=</a:t>
            </a:r>
            <a:r>
              <a:rPr lang="en-US" altLang="zh-CN" sz="2000" i="1" dirty="0" err="1">
                <a:latin typeface="Times New Roman" panose="02020603050405020304" pitchFamily="18" charset="0"/>
              </a:rPr>
              <a:t>q</a:t>
            </a:r>
            <a:r>
              <a:rPr lang="en-US" altLang="zh-CN" sz="2000" i="1" baseline="-25000" dirty="0" err="1">
                <a:latin typeface="Times New Roman" panose="02020603050405020304" pitchFamily="18" charset="0"/>
              </a:rPr>
              <a:t>i</a:t>
            </a:r>
            <a:r>
              <a:rPr lang="zh-CN" altLang="en-US" sz="2000" dirty="0">
                <a:latin typeface="Times New Roman" panose="02020603050405020304" pitchFamily="18" charset="0"/>
              </a:rPr>
              <a:t>，则得到</a:t>
            </a:r>
            <a:r>
              <a:rPr lang="zh-CN" altLang="en-US" sz="2000" dirty="0"/>
              <a:t>所有出现在</a:t>
            </a:r>
            <a:r>
              <a:rPr lang="en-US" altLang="zh-CN" sz="2000" i="1" dirty="0">
                <a:latin typeface="Times New Roman" panose="02020603050405020304" pitchFamily="18" charset="0"/>
              </a:rPr>
              <a:t>Q</a:t>
            </a:r>
            <a:r>
              <a:rPr lang="en-US" altLang="zh-CN" sz="2000" dirty="0">
                <a:latin typeface="Times New Roman" panose="02020603050405020304" pitchFamily="18" charset="0"/>
              </a:rPr>
              <a:t>∩D</a:t>
            </a:r>
            <a:r>
              <a:rPr lang="zh-CN" altLang="en-US" sz="2000" dirty="0">
                <a:latin typeface="Times New Roman" panose="02020603050405020304" pitchFamily="18" charset="0"/>
              </a:rPr>
              <a:t>中的词项的属性值之和</a:t>
            </a:r>
          </a:p>
        </p:txBody>
      </p:sp>
      <p:sp>
        <p:nvSpPr>
          <p:cNvPr id="167961" name="Text Box 25"/>
          <p:cNvSpPr txBox="1">
            <a:spLocks noChangeArrowheads="1"/>
          </p:cNvSpPr>
          <p:nvPr/>
        </p:nvSpPr>
        <p:spPr bwMode="auto">
          <a:xfrm>
            <a:off x="0" y="3933056"/>
            <a:ext cx="1733515" cy="307777"/>
          </a:xfrm>
          <a:prstGeom prst="rect">
            <a:avLst/>
          </a:prstGeom>
          <a:noFill/>
          <a:ln w="9525">
            <a:noFill/>
            <a:miter lim="800000"/>
          </a:ln>
          <a:effectLst/>
        </p:spPr>
        <p:txBody>
          <a:bodyPr wrap="square">
            <a:spAutoFit/>
          </a:bodyPr>
          <a:lstStyle/>
          <a:p>
            <a:pPr>
              <a:spcBef>
                <a:spcPct val="50000"/>
              </a:spcBef>
            </a:pPr>
            <a:r>
              <a:rPr lang="en-US" altLang="zh-CN" sz="1400" i="1" dirty="0" err="1">
                <a:solidFill>
                  <a:schemeClr val="tx1"/>
                </a:solidFill>
                <a:latin typeface="Times New Roman" panose="02020603050405020304" pitchFamily="18" charset="0"/>
                <a:ea typeface="黑体" panose="02010609060101010101" pitchFamily="49" charset="-122"/>
              </a:rPr>
              <a:t>t</a:t>
            </a:r>
            <a:r>
              <a:rPr lang="en-US" altLang="zh-CN" sz="1400" i="1" baseline="-25000" dirty="0" err="1">
                <a:solidFill>
                  <a:schemeClr val="tx1"/>
                </a:solidFill>
                <a:latin typeface="Times New Roman" panose="02020603050405020304" pitchFamily="18" charset="0"/>
                <a:ea typeface="黑体" panose="02010609060101010101" pitchFamily="49" charset="-122"/>
              </a:rPr>
              <a:t>i</a:t>
            </a:r>
            <a:r>
              <a:rPr lang="zh-CN" altLang="en-US" sz="1400" dirty="0">
                <a:solidFill>
                  <a:schemeClr val="tx1"/>
                </a:solidFill>
                <a:latin typeface="Times New Roman" panose="02020603050405020304" pitchFamily="18" charset="0"/>
                <a:ea typeface="黑体" panose="02010609060101010101" pitchFamily="49" charset="-122"/>
              </a:rPr>
              <a:t>在</a:t>
            </a:r>
            <a:r>
              <a:rPr lang="en-US" altLang="zh-CN" sz="1400" dirty="0">
                <a:solidFill>
                  <a:schemeClr val="tx1"/>
                </a:solidFill>
                <a:latin typeface="Times New Roman" panose="02020603050405020304" pitchFamily="18" charset="0"/>
                <a:ea typeface="黑体" panose="02010609060101010101" pitchFamily="49" charset="-122"/>
              </a:rPr>
              <a:t>D</a:t>
            </a:r>
            <a:r>
              <a:rPr lang="zh-CN" altLang="en-US" sz="1400" dirty="0">
                <a:solidFill>
                  <a:schemeClr val="tx1"/>
                </a:solidFill>
                <a:latin typeface="Times New Roman" panose="02020603050405020304" pitchFamily="18" charset="0"/>
                <a:ea typeface="黑体" panose="02010609060101010101" pitchFamily="49" charset="-122"/>
              </a:rPr>
              <a:t>中权重</a:t>
            </a:r>
            <a:r>
              <a:rPr lang="en-US" altLang="zh-CN" sz="1400" dirty="0">
                <a:solidFill>
                  <a:schemeClr val="tx1"/>
                </a:solidFill>
                <a:latin typeface="Times New Roman" panose="02020603050405020304" pitchFamily="18" charset="0"/>
                <a:ea typeface="黑体" panose="02010609060101010101" pitchFamily="49" charset="-122"/>
              </a:rPr>
              <a:t>0</a:t>
            </a:r>
            <a:r>
              <a:rPr lang="zh-CN" altLang="en-US" sz="1400" dirty="0">
                <a:solidFill>
                  <a:schemeClr val="tx1"/>
                </a:solidFill>
                <a:latin typeface="Times New Roman" panose="02020603050405020304" pitchFamily="18" charset="0"/>
                <a:ea typeface="黑体" panose="02010609060101010101" pitchFamily="49" charset="-122"/>
              </a:rPr>
              <a:t>或</a:t>
            </a:r>
            <a:r>
              <a:rPr lang="en-US" altLang="zh-CN" sz="1400" dirty="0">
                <a:solidFill>
                  <a:schemeClr val="tx1"/>
                </a:solidFill>
                <a:latin typeface="Times New Roman" panose="02020603050405020304" pitchFamily="18" charset="0"/>
                <a:ea typeface="黑体" panose="02010609060101010101" pitchFamily="49" charset="-122"/>
              </a:rPr>
              <a:t>1</a:t>
            </a:r>
          </a:p>
        </p:txBody>
      </p:sp>
      <p:sp>
        <p:nvSpPr>
          <p:cNvPr id="167962" name="Text Box 26"/>
          <p:cNvSpPr txBox="1">
            <a:spLocks noChangeArrowheads="1"/>
          </p:cNvSpPr>
          <p:nvPr/>
        </p:nvSpPr>
        <p:spPr bwMode="auto">
          <a:xfrm>
            <a:off x="3744912" y="5306748"/>
            <a:ext cx="2195240" cy="307777"/>
          </a:xfrm>
          <a:prstGeom prst="rect">
            <a:avLst/>
          </a:prstGeom>
          <a:noFill/>
          <a:ln w="9525">
            <a:noFill/>
            <a:miter lim="800000"/>
          </a:ln>
          <a:effectLst/>
        </p:spPr>
        <p:txBody>
          <a:bodyPr wrap="square">
            <a:spAutoFit/>
          </a:bodyPr>
          <a:lstStyle/>
          <a:p>
            <a:pPr>
              <a:spcBef>
                <a:spcPct val="50000"/>
              </a:spcBef>
            </a:pPr>
            <a:r>
              <a:rPr lang="en-US" altLang="zh-CN" sz="1400" i="1" dirty="0" err="1">
                <a:solidFill>
                  <a:schemeClr val="tx1"/>
                </a:solidFill>
                <a:latin typeface="Times New Roman" panose="02020603050405020304" pitchFamily="18" charset="0"/>
                <a:ea typeface="黑体" panose="02010609060101010101" pitchFamily="49" charset="-122"/>
              </a:rPr>
              <a:t>t</a:t>
            </a:r>
            <a:r>
              <a:rPr lang="en-US" altLang="zh-CN" sz="1400" i="1" baseline="-25000" dirty="0" err="1">
                <a:solidFill>
                  <a:schemeClr val="tx1"/>
                </a:solidFill>
                <a:latin typeface="Times New Roman" panose="02020603050405020304" pitchFamily="18" charset="0"/>
                <a:ea typeface="黑体" panose="02010609060101010101" pitchFamily="49" charset="-122"/>
              </a:rPr>
              <a:t>i</a:t>
            </a:r>
            <a:r>
              <a:rPr lang="zh-CN" altLang="en-US" sz="1400" dirty="0">
                <a:solidFill>
                  <a:schemeClr val="tx1"/>
                </a:solidFill>
                <a:latin typeface="Times New Roman" panose="02020603050405020304" pitchFamily="18" charset="0"/>
                <a:ea typeface="黑体" panose="02010609060101010101" pitchFamily="49" charset="-122"/>
              </a:rPr>
              <a:t>在</a:t>
            </a:r>
            <a:r>
              <a:rPr lang="en-US" altLang="zh-CN" sz="1400" dirty="0">
                <a:solidFill>
                  <a:schemeClr val="tx1"/>
                </a:solidFill>
                <a:latin typeface="Times New Roman" panose="02020603050405020304" pitchFamily="18" charset="0"/>
                <a:ea typeface="黑体" panose="02010609060101010101" pitchFamily="49" charset="-122"/>
              </a:rPr>
              <a:t>Q</a:t>
            </a:r>
            <a:r>
              <a:rPr lang="zh-CN" altLang="en-US" sz="1400" dirty="0">
                <a:solidFill>
                  <a:schemeClr val="tx1"/>
                </a:solidFill>
                <a:latin typeface="Times New Roman" panose="02020603050405020304" pitchFamily="18" charset="0"/>
                <a:ea typeface="黑体" panose="02010609060101010101" pitchFamily="49" charset="-122"/>
              </a:rPr>
              <a:t>中权重，只与</a:t>
            </a:r>
            <a:r>
              <a:rPr lang="en-US" altLang="zh-CN" sz="1400" dirty="0">
                <a:solidFill>
                  <a:schemeClr val="tx1"/>
                </a:solidFill>
                <a:latin typeface="Times New Roman" panose="02020603050405020304" pitchFamily="18" charset="0"/>
                <a:ea typeface="黑体" panose="02010609060101010101" pitchFamily="49" charset="-122"/>
              </a:rPr>
              <a:t>Q</a:t>
            </a:r>
            <a:r>
              <a:rPr lang="zh-CN" altLang="en-US" sz="1400" dirty="0">
                <a:solidFill>
                  <a:schemeClr val="tx1"/>
                </a:solidFill>
                <a:latin typeface="Times New Roman" panose="02020603050405020304" pitchFamily="18" charset="0"/>
                <a:ea typeface="黑体" panose="02010609060101010101" pitchFamily="49" charset="-122"/>
              </a:rPr>
              <a:t>相关</a:t>
            </a:r>
          </a:p>
        </p:txBody>
      </p:sp>
      <p:sp>
        <p:nvSpPr>
          <p:cNvPr id="167963" name="Line 27"/>
          <p:cNvSpPr>
            <a:spLocks noChangeShapeType="1"/>
          </p:cNvSpPr>
          <p:nvPr/>
        </p:nvSpPr>
        <p:spPr bwMode="auto">
          <a:xfrm>
            <a:off x="3529012" y="5194988"/>
            <a:ext cx="383717" cy="237760"/>
          </a:xfrm>
          <a:prstGeom prst="line">
            <a:avLst/>
          </a:prstGeom>
          <a:noFill/>
          <a:ln w="9525">
            <a:solidFill>
              <a:schemeClr val="tx1"/>
            </a:solidFill>
            <a:miter lim="800000"/>
            <a:tailEnd type="triangle" w="med" len="med"/>
          </a:ln>
          <a:effectLst/>
        </p:spPr>
        <p:txBody>
          <a:bodyPr wrap="none"/>
          <a:lstStyle/>
          <a:p>
            <a:endParaRPr lang="zh-CN" altLang="en-US" dirty="0">
              <a:latin typeface="Times New Roman" panose="02020603050405020304" pitchFamily="18" charset="0"/>
              <a:ea typeface="黑体" panose="02010609060101010101" pitchFamily="49" charset="-122"/>
            </a:endParaRPr>
          </a:p>
        </p:txBody>
      </p:sp>
      <p:sp>
        <p:nvSpPr>
          <p:cNvPr id="167964" name="Line 28"/>
          <p:cNvSpPr>
            <a:spLocks noChangeShapeType="1"/>
          </p:cNvSpPr>
          <p:nvPr/>
        </p:nvSpPr>
        <p:spPr bwMode="auto">
          <a:xfrm flipH="1" flipV="1">
            <a:off x="1619671" y="4149079"/>
            <a:ext cx="698820" cy="157340"/>
          </a:xfrm>
          <a:prstGeom prst="line">
            <a:avLst/>
          </a:prstGeom>
          <a:noFill/>
          <a:ln w="9525">
            <a:solidFill>
              <a:schemeClr val="tx1"/>
            </a:solidFill>
            <a:miter lim="800000"/>
            <a:tailEnd type="triangle" w="med" len="med"/>
          </a:ln>
          <a:effectLst/>
        </p:spPr>
        <p:txBody>
          <a:bodyPr wrap="none"/>
          <a:lstStyle/>
          <a:p>
            <a:endParaRPr lang="zh-CN" altLang="en-US" dirty="0">
              <a:latin typeface="Times New Roman" panose="02020603050405020304" pitchFamily="18" charset="0"/>
              <a:ea typeface="黑体" panose="02010609060101010101" pitchFamily="49" charset="-122"/>
            </a:endParaRPr>
          </a:p>
        </p:txBody>
      </p:sp>
      <p:sp>
        <p:nvSpPr>
          <p:cNvPr id="167965" name="Rectangle 29"/>
          <p:cNvSpPr>
            <a:spLocks noChangeArrowheads="1"/>
          </p:cNvSpPr>
          <p:nvPr/>
        </p:nvSpPr>
        <p:spPr bwMode="auto">
          <a:xfrm>
            <a:off x="6516216" y="4221088"/>
            <a:ext cx="1474862" cy="439347"/>
          </a:xfrm>
          <a:prstGeom prst="rect">
            <a:avLst/>
          </a:prstGeom>
          <a:noFill/>
          <a:ln w="9525">
            <a:solidFill>
              <a:schemeClr val="hlink"/>
            </a:solidFill>
            <a:miter lim="800000"/>
          </a:ln>
          <a:effectLst/>
        </p:spPr>
        <p:txBody>
          <a:bodyPr wrap="none" anchor="ctr"/>
          <a:lstStyle/>
          <a:p>
            <a:endParaRPr lang="zh-CN" altLang="en-US" dirty="0">
              <a:solidFill>
                <a:srgbClr val="FF0000"/>
              </a:solidFill>
              <a:latin typeface="Times New Roman" panose="02020603050405020304" pitchFamily="18" charset="0"/>
              <a:ea typeface="黑体" panose="02010609060101010101" pitchFamily="49" charset="-122"/>
            </a:endParaRPr>
          </a:p>
        </p:txBody>
      </p:sp>
      <p:sp>
        <p:nvSpPr>
          <p:cNvPr id="167966" name="Text Box 30"/>
          <p:cNvSpPr txBox="1">
            <a:spLocks noChangeArrowheads="1"/>
          </p:cNvSpPr>
          <p:nvPr/>
        </p:nvSpPr>
        <p:spPr bwMode="auto">
          <a:xfrm>
            <a:off x="2016125" y="5974935"/>
            <a:ext cx="6392446" cy="338554"/>
          </a:xfrm>
          <a:prstGeom prst="rect">
            <a:avLst/>
          </a:prstGeom>
          <a:noFill/>
          <a:ln w="9525">
            <a:noFill/>
            <a:miter lim="800000"/>
          </a:ln>
          <a:effectLst/>
        </p:spPr>
        <p:txBody>
          <a:bodyPr wrap="square">
            <a:spAutoFit/>
          </a:bodyPr>
          <a:lstStyle/>
          <a:p>
            <a:pPr>
              <a:spcBef>
                <a:spcPct val="50000"/>
              </a:spcBef>
            </a:pPr>
            <a:r>
              <a:rPr lang="zh-CN" altLang="en-US" sz="1600" dirty="0">
                <a:solidFill>
                  <a:schemeClr val="hlink"/>
                </a:solidFill>
                <a:latin typeface="Times New Roman" panose="02020603050405020304" pitchFamily="18" charset="0"/>
                <a:ea typeface="黑体" panose="02010609060101010101" pitchFamily="49" charset="-122"/>
              </a:rPr>
              <a:t>最原始的</a:t>
            </a:r>
            <a:r>
              <a:rPr lang="en-US" altLang="zh-CN" sz="1600" dirty="0">
                <a:solidFill>
                  <a:schemeClr val="hlink"/>
                </a:solidFill>
                <a:latin typeface="Times New Roman" panose="02020603050405020304" pitchFamily="18" charset="0"/>
                <a:ea typeface="黑体" panose="02010609060101010101" pitchFamily="49" charset="-122"/>
              </a:rPr>
              <a:t>BIM</a:t>
            </a:r>
            <a:r>
              <a:rPr lang="zh-CN" altLang="en-US" sz="1600" dirty="0">
                <a:solidFill>
                  <a:schemeClr val="hlink"/>
                </a:solidFill>
                <a:latin typeface="Times New Roman" panose="02020603050405020304" pitchFamily="18" charset="0"/>
                <a:ea typeface="黑体" panose="02010609060101010101" pitchFamily="49" charset="-122"/>
              </a:rPr>
              <a:t>模型的计算公式，其中最关键是</a:t>
            </a:r>
            <a:r>
              <a:rPr lang="en-US" altLang="zh-CN" sz="1600" i="1" dirty="0">
                <a:solidFill>
                  <a:schemeClr val="hlink"/>
                </a:solidFill>
                <a:latin typeface="Times New Roman" panose="02020603050405020304" pitchFamily="18" charset="0"/>
                <a:ea typeface="黑体" panose="02010609060101010101" pitchFamily="49" charset="-122"/>
              </a:rPr>
              <a:t>p</a:t>
            </a:r>
            <a:r>
              <a:rPr lang="en-US" altLang="zh-CN" sz="1600" i="1" baseline="-25000" dirty="0">
                <a:solidFill>
                  <a:schemeClr val="hlink"/>
                </a:solidFill>
                <a:latin typeface="Times New Roman" panose="02020603050405020304" pitchFamily="18" charset="0"/>
                <a:ea typeface="黑体" panose="02010609060101010101" pitchFamily="49" charset="-122"/>
              </a:rPr>
              <a:t>i</a:t>
            </a:r>
            <a:r>
              <a:rPr lang="zh-CN" altLang="en-US" sz="1600" dirty="0">
                <a:solidFill>
                  <a:schemeClr val="hlink"/>
                </a:solidFill>
                <a:latin typeface="Times New Roman" panose="02020603050405020304" pitchFamily="18" charset="0"/>
                <a:ea typeface="黑体" panose="02010609060101010101" pitchFamily="49" charset="-122"/>
              </a:rPr>
              <a:t>、</a:t>
            </a:r>
            <a:r>
              <a:rPr lang="en-US" altLang="zh-CN" sz="1600" i="1" dirty="0" err="1">
                <a:solidFill>
                  <a:schemeClr val="hlink"/>
                </a:solidFill>
                <a:latin typeface="Times New Roman" panose="02020603050405020304" pitchFamily="18" charset="0"/>
                <a:ea typeface="黑体" panose="02010609060101010101" pitchFamily="49" charset="-122"/>
              </a:rPr>
              <a:t>q</a:t>
            </a:r>
            <a:r>
              <a:rPr lang="en-US" altLang="zh-CN" sz="1600" i="1" baseline="-25000" dirty="0" err="1">
                <a:solidFill>
                  <a:schemeClr val="hlink"/>
                </a:solidFill>
                <a:latin typeface="Times New Roman" panose="02020603050405020304" pitchFamily="18" charset="0"/>
                <a:ea typeface="黑体" panose="02010609060101010101" pitchFamily="49" charset="-122"/>
              </a:rPr>
              <a:t>i</a:t>
            </a:r>
            <a:r>
              <a:rPr lang="zh-CN" altLang="en-US" sz="1600" dirty="0">
                <a:solidFill>
                  <a:schemeClr val="hlink"/>
                </a:solidFill>
                <a:latin typeface="Times New Roman" panose="02020603050405020304" pitchFamily="18" charset="0"/>
                <a:ea typeface="黑体" panose="02010609060101010101" pitchFamily="49" charset="-122"/>
              </a:rPr>
              <a:t>的计算！</a:t>
            </a:r>
          </a:p>
        </p:txBody>
      </p:sp>
      <p:sp>
        <p:nvSpPr>
          <p:cNvPr id="167968" name="Text Box 32"/>
          <p:cNvSpPr txBox="1">
            <a:spLocks noChangeArrowheads="1"/>
          </p:cNvSpPr>
          <p:nvPr/>
        </p:nvSpPr>
        <p:spPr bwMode="auto">
          <a:xfrm>
            <a:off x="0" y="5301208"/>
            <a:ext cx="1962727" cy="307777"/>
          </a:xfrm>
          <a:prstGeom prst="rect">
            <a:avLst/>
          </a:prstGeom>
          <a:noFill/>
          <a:ln w="9525">
            <a:noFill/>
            <a:miter lim="800000"/>
          </a:ln>
          <a:effectLst/>
        </p:spPr>
        <p:txBody>
          <a:bodyPr wrap="square">
            <a:spAutoFit/>
          </a:bodyPr>
          <a:lstStyle/>
          <a:p>
            <a:pPr>
              <a:spcBef>
                <a:spcPct val="50000"/>
              </a:spcBef>
            </a:pPr>
            <a:r>
              <a:rPr lang="zh-CN" altLang="en-US" sz="1400" dirty="0">
                <a:solidFill>
                  <a:schemeClr val="tx1"/>
                </a:solidFill>
                <a:latin typeface="Times New Roman" panose="02020603050405020304" pitchFamily="18" charset="0"/>
                <a:ea typeface="黑体" panose="02010609060101010101" pitchFamily="49" charset="-122"/>
              </a:rPr>
              <a:t>类似于向量内积计算</a:t>
            </a:r>
          </a:p>
        </p:txBody>
      </p:sp>
      <p:sp>
        <p:nvSpPr>
          <p:cNvPr id="167969" name="Rectangle 33"/>
          <p:cNvSpPr>
            <a:spLocks noChangeArrowheads="1"/>
          </p:cNvSpPr>
          <p:nvPr/>
        </p:nvSpPr>
        <p:spPr bwMode="auto">
          <a:xfrm>
            <a:off x="2555776" y="4221088"/>
            <a:ext cx="936104" cy="504056"/>
          </a:xfrm>
          <a:prstGeom prst="rect">
            <a:avLst/>
          </a:prstGeom>
          <a:noFill/>
          <a:ln w="9525">
            <a:solidFill>
              <a:schemeClr val="hlink"/>
            </a:solidFill>
            <a:miter lim="800000"/>
          </a:ln>
          <a:effectLst/>
        </p:spPr>
        <p:txBody>
          <a:bodyPr wrap="none" anchor="ctr"/>
          <a:lstStyle/>
          <a:p>
            <a:endParaRPr lang="zh-CN" altLang="en-US" dirty="0">
              <a:latin typeface="Times New Roman" panose="02020603050405020304" pitchFamily="18" charset="0"/>
              <a:ea typeface="黑体" panose="02010609060101010101" pitchFamily="49" charset="-122"/>
            </a:endParaRPr>
          </a:p>
        </p:txBody>
      </p:sp>
      <p:sp>
        <p:nvSpPr>
          <p:cNvPr id="167970" name="Rectangle 34"/>
          <p:cNvSpPr>
            <a:spLocks noChangeArrowheads="1"/>
          </p:cNvSpPr>
          <p:nvPr/>
        </p:nvSpPr>
        <p:spPr bwMode="auto">
          <a:xfrm>
            <a:off x="2411760" y="4293096"/>
            <a:ext cx="152807" cy="318178"/>
          </a:xfrm>
          <a:prstGeom prst="rect">
            <a:avLst/>
          </a:prstGeom>
          <a:noFill/>
          <a:ln w="9525">
            <a:solidFill>
              <a:schemeClr val="hlink"/>
            </a:solidFill>
            <a:miter lim="800000"/>
          </a:ln>
          <a:effectLst/>
        </p:spPr>
        <p:txBody>
          <a:bodyPr wrap="none" anchor="ctr"/>
          <a:lstStyle/>
          <a:p>
            <a:endParaRPr lang="zh-CN" altLang="en-US" dirty="0">
              <a:latin typeface="Times New Roman" panose="02020603050405020304" pitchFamily="18" charset="0"/>
              <a:ea typeface="黑体" panose="02010609060101010101" pitchFamily="49" charset="-122"/>
            </a:endParaRPr>
          </a:p>
        </p:txBody>
      </p:sp>
      <p:sp>
        <p:nvSpPr>
          <p:cNvPr id="167972" name="Text Box 36"/>
          <p:cNvSpPr txBox="1">
            <a:spLocks noChangeArrowheads="1"/>
          </p:cNvSpPr>
          <p:nvPr/>
        </p:nvSpPr>
        <p:spPr bwMode="auto">
          <a:xfrm>
            <a:off x="7380312" y="3140968"/>
            <a:ext cx="1385454" cy="646331"/>
          </a:xfrm>
          <a:prstGeom prst="rect">
            <a:avLst/>
          </a:prstGeom>
          <a:noFill/>
          <a:ln w="9525">
            <a:noFill/>
            <a:miter lim="800000"/>
          </a:ln>
          <a:effectLst/>
        </p:spPr>
        <p:txBody>
          <a:bodyPr wrap="square">
            <a:spAutoFit/>
          </a:bodyPr>
          <a:lstStyle/>
          <a:p>
            <a:pPr>
              <a:spcBef>
                <a:spcPct val="50000"/>
              </a:spcBef>
            </a:pPr>
            <a:r>
              <a:rPr lang="zh-CN" altLang="en-US" sz="1200" dirty="0">
                <a:solidFill>
                  <a:schemeClr val="tx1"/>
                </a:solidFill>
                <a:latin typeface="Times New Roman" panose="02020603050405020304" pitchFamily="18" charset="0"/>
                <a:ea typeface="黑体" panose="02010609060101010101" pitchFamily="49" charset="-122"/>
              </a:rPr>
              <a:t>假设对不属于</a:t>
            </a:r>
            <a:r>
              <a:rPr lang="en-US" altLang="zh-CN" sz="1200" dirty="0">
                <a:solidFill>
                  <a:schemeClr val="tx1"/>
                </a:solidFill>
                <a:latin typeface="Times New Roman" panose="02020603050405020304" pitchFamily="18" charset="0"/>
                <a:ea typeface="黑体" panose="02010609060101010101" pitchFamily="49" charset="-122"/>
              </a:rPr>
              <a:t>Q</a:t>
            </a:r>
            <a:r>
              <a:rPr lang="zh-CN" altLang="en-US" sz="1200" dirty="0">
                <a:solidFill>
                  <a:schemeClr val="tx1"/>
                </a:solidFill>
                <a:latin typeface="Times New Roman" panose="02020603050405020304" pitchFamily="18" charset="0"/>
                <a:ea typeface="黑体" panose="02010609060101010101" pitchFamily="49" charset="-122"/>
              </a:rPr>
              <a:t>的</a:t>
            </a:r>
            <a:r>
              <a:rPr lang="en-US" altLang="zh-CN" sz="1200" dirty="0">
                <a:solidFill>
                  <a:schemeClr val="tx1"/>
                </a:solidFill>
                <a:latin typeface="Times New Roman" panose="02020603050405020304" pitchFamily="18" charset="0"/>
                <a:ea typeface="黑体" panose="02010609060101010101" pitchFamily="49" charset="-122"/>
              </a:rPr>
              <a:t>term, </a:t>
            </a:r>
            <a:r>
              <a:rPr lang="en-US" altLang="zh-CN" sz="1200" i="1" dirty="0">
                <a:solidFill>
                  <a:schemeClr val="tx1"/>
                </a:solidFill>
                <a:latin typeface="Times New Roman" panose="02020603050405020304" pitchFamily="18" charset="0"/>
                <a:ea typeface="黑体" panose="02010609060101010101" pitchFamily="49" charset="-122"/>
              </a:rPr>
              <a:t>p</a:t>
            </a:r>
            <a:r>
              <a:rPr lang="en-US" altLang="zh-CN" sz="1200" baseline="-25000" dirty="0">
                <a:solidFill>
                  <a:schemeClr val="tx1"/>
                </a:solidFill>
                <a:latin typeface="Times New Roman" panose="02020603050405020304" pitchFamily="18" charset="0"/>
                <a:ea typeface="黑体" panose="02010609060101010101" pitchFamily="49" charset="-122"/>
              </a:rPr>
              <a:t>i</a:t>
            </a:r>
            <a:r>
              <a:rPr lang="en-US" altLang="zh-CN" sz="1200" dirty="0">
                <a:solidFill>
                  <a:schemeClr val="tx1"/>
                </a:solidFill>
                <a:latin typeface="Times New Roman" panose="02020603050405020304" pitchFamily="18" charset="0"/>
                <a:ea typeface="黑体" panose="02010609060101010101" pitchFamily="49" charset="-122"/>
              </a:rPr>
              <a:t>=</a:t>
            </a:r>
            <a:r>
              <a:rPr lang="en-US" altLang="zh-CN" sz="1200" i="1" dirty="0" err="1">
                <a:solidFill>
                  <a:schemeClr val="tx1"/>
                </a:solidFill>
                <a:latin typeface="Times New Roman" panose="02020603050405020304" pitchFamily="18" charset="0"/>
                <a:ea typeface="黑体" panose="02010609060101010101" pitchFamily="49" charset="-122"/>
              </a:rPr>
              <a:t>q</a:t>
            </a:r>
            <a:r>
              <a:rPr lang="en-US" altLang="zh-CN" sz="1200" i="1" baseline="-25000" dirty="0" err="1">
                <a:solidFill>
                  <a:schemeClr val="tx1"/>
                </a:solidFill>
                <a:latin typeface="Times New Roman" panose="02020603050405020304" pitchFamily="18" charset="0"/>
                <a:ea typeface="黑体" panose="02010609060101010101" pitchFamily="49" charset="-122"/>
              </a:rPr>
              <a:t>i</a:t>
            </a:r>
            <a:r>
              <a:rPr lang="zh-CN" altLang="en-US" sz="1200" dirty="0">
                <a:solidFill>
                  <a:schemeClr val="tx1"/>
                </a:solidFill>
                <a:latin typeface="Times New Roman" panose="02020603050405020304" pitchFamily="18" charset="0"/>
                <a:ea typeface="黑体" panose="02010609060101010101" pitchFamily="49" charset="-122"/>
              </a:rPr>
              <a:t>， 则此项为零</a:t>
            </a:r>
          </a:p>
        </p:txBody>
      </p:sp>
      <p:sp>
        <p:nvSpPr>
          <p:cNvPr id="167976" name="Line 40"/>
          <p:cNvSpPr>
            <a:spLocks noChangeShapeType="1"/>
          </p:cNvSpPr>
          <p:nvPr/>
        </p:nvSpPr>
        <p:spPr bwMode="auto">
          <a:xfrm flipH="1">
            <a:off x="1043608" y="4509120"/>
            <a:ext cx="1001738" cy="713279"/>
          </a:xfrm>
          <a:prstGeom prst="line">
            <a:avLst/>
          </a:prstGeom>
          <a:noFill/>
          <a:ln w="9525">
            <a:solidFill>
              <a:schemeClr val="tx1"/>
            </a:solidFill>
            <a:miter lim="800000"/>
            <a:tailEnd type="triangle" w="med" len="med"/>
          </a:ln>
          <a:effectLst/>
        </p:spPr>
        <p:txBody>
          <a:bodyPr wrap="none"/>
          <a:lstStyle/>
          <a:p>
            <a:endParaRPr lang="zh-CN" altLang="en-US" dirty="0">
              <a:latin typeface="Times New Roman" panose="02020603050405020304" pitchFamily="18" charset="0"/>
              <a:ea typeface="黑体" panose="02010609060101010101" pitchFamily="49" charset="-122"/>
            </a:endParaRPr>
          </a:p>
        </p:txBody>
      </p:sp>
      <p:sp>
        <p:nvSpPr>
          <p:cNvPr id="167977" name="Line 41"/>
          <p:cNvSpPr>
            <a:spLocks noChangeShapeType="1"/>
          </p:cNvSpPr>
          <p:nvPr/>
        </p:nvSpPr>
        <p:spPr bwMode="auto">
          <a:xfrm flipV="1">
            <a:off x="7812360" y="3861048"/>
            <a:ext cx="0" cy="316431"/>
          </a:xfrm>
          <a:prstGeom prst="line">
            <a:avLst/>
          </a:prstGeom>
          <a:noFill/>
          <a:ln w="9525">
            <a:solidFill>
              <a:schemeClr val="tx1"/>
            </a:solidFill>
            <a:miter lim="800000"/>
            <a:tailEnd type="triangle" w="med" len="med"/>
          </a:ln>
          <a:effectLst/>
        </p:spPr>
        <p:txBody>
          <a:bodyPr wrap="none"/>
          <a:lstStyle/>
          <a:p>
            <a:endParaRPr lang="zh-CN" altLang="en-US" dirty="0">
              <a:latin typeface="Times New Roman" panose="02020603050405020304" pitchFamily="18" charset="0"/>
              <a:ea typeface="黑体" panose="02010609060101010101" pitchFamily="49" charset="-122"/>
            </a:endParaRPr>
          </a:p>
        </p:txBody>
      </p:sp>
      <p:sp>
        <p:nvSpPr>
          <p:cNvPr id="167978" name="Rectangle 42"/>
          <p:cNvSpPr>
            <a:spLocks noChangeArrowheads="1"/>
          </p:cNvSpPr>
          <p:nvPr/>
        </p:nvSpPr>
        <p:spPr bwMode="auto">
          <a:xfrm>
            <a:off x="6372200" y="3645024"/>
            <a:ext cx="835348" cy="587406"/>
          </a:xfrm>
          <a:prstGeom prst="rect">
            <a:avLst/>
          </a:prstGeom>
          <a:noFill/>
          <a:ln w="9525">
            <a:solidFill>
              <a:schemeClr val="hlink"/>
            </a:solidFill>
            <a:miter lim="800000"/>
          </a:ln>
          <a:effectLst/>
        </p:spPr>
        <p:txBody>
          <a:bodyPr wrap="none" anchor="ctr"/>
          <a:lstStyle/>
          <a:p>
            <a:endParaRPr lang="zh-CN" altLang="en-US" dirty="0">
              <a:latin typeface="Times New Roman" panose="02020603050405020304" pitchFamily="18" charset="0"/>
              <a:ea typeface="黑体" panose="02010609060101010101" pitchFamily="49" charset="-122"/>
            </a:endParaRPr>
          </a:p>
        </p:txBody>
      </p:sp>
      <p:sp>
        <p:nvSpPr>
          <p:cNvPr id="167979" name="Text Box 43"/>
          <p:cNvSpPr txBox="1">
            <a:spLocks noChangeArrowheads="1"/>
          </p:cNvSpPr>
          <p:nvPr/>
        </p:nvSpPr>
        <p:spPr bwMode="auto">
          <a:xfrm>
            <a:off x="6660232" y="2996952"/>
            <a:ext cx="614626" cy="307777"/>
          </a:xfrm>
          <a:prstGeom prst="rect">
            <a:avLst/>
          </a:prstGeom>
          <a:noFill/>
          <a:ln w="9525">
            <a:noFill/>
            <a:miter lim="800000"/>
          </a:ln>
          <a:effectLst/>
        </p:spPr>
        <p:txBody>
          <a:bodyPr wrap="square">
            <a:spAutoFit/>
          </a:bodyPr>
          <a:lstStyle/>
          <a:p>
            <a:pPr>
              <a:spcBef>
                <a:spcPct val="50000"/>
              </a:spcBef>
            </a:pPr>
            <a:r>
              <a:rPr lang="zh-CN" altLang="en-US" sz="1400" dirty="0">
                <a:solidFill>
                  <a:schemeClr val="tx1"/>
                </a:solidFill>
                <a:latin typeface="Times New Roman" panose="02020603050405020304" pitchFamily="18" charset="0"/>
                <a:ea typeface="黑体" panose="02010609060101010101" pitchFamily="49" charset="-122"/>
              </a:rPr>
              <a:t>常数</a:t>
            </a:r>
          </a:p>
        </p:txBody>
      </p:sp>
      <p:sp>
        <p:nvSpPr>
          <p:cNvPr id="167980" name="Line 44"/>
          <p:cNvSpPr>
            <a:spLocks noChangeShapeType="1"/>
          </p:cNvSpPr>
          <p:nvPr/>
        </p:nvSpPr>
        <p:spPr bwMode="auto">
          <a:xfrm flipV="1">
            <a:off x="6804248" y="3356992"/>
            <a:ext cx="0" cy="237760"/>
          </a:xfrm>
          <a:prstGeom prst="line">
            <a:avLst/>
          </a:prstGeom>
          <a:noFill/>
          <a:ln w="9525">
            <a:solidFill>
              <a:schemeClr val="tx1"/>
            </a:solidFill>
            <a:miter lim="800000"/>
            <a:tailEnd type="triangle" w="med" len="med"/>
          </a:ln>
          <a:effectLst/>
        </p:spPr>
        <p:txBody>
          <a:bodyPr wrap="none"/>
          <a:lstStyle/>
          <a:p>
            <a:endParaRPr lang="zh-CN" altLang="en-US" dirty="0">
              <a:latin typeface="Times New Roman" panose="02020603050405020304" pitchFamily="18" charset="0"/>
              <a:ea typeface="黑体" panose="02010609060101010101" pitchFamily="49" charset="-122"/>
            </a:endParaRPr>
          </a:p>
        </p:txBody>
      </p:sp>
      <p:graphicFrame>
        <p:nvGraphicFramePr>
          <p:cNvPr id="21" name="对象 20"/>
          <p:cNvGraphicFramePr>
            <a:graphicFrameLocks noChangeAspect="1"/>
          </p:cNvGraphicFramePr>
          <p:nvPr/>
        </p:nvGraphicFramePr>
        <p:xfrm>
          <a:off x="1907704" y="5373216"/>
          <a:ext cx="1080120" cy="540060"/>
        </p:xfrm>
        <a:graphic>
          <a:graphicData uri="http://schemas.openxmlformats.org/presentationml/2006/ole">
            <mc:AlternateContent xmlns:mc="http://schemas.openxmlformats.org/markup-compatibility/2006">
              <mc:Choice xmlns:v="urn:schemas-microsoft-com:vml" Requires="v">
                <p:oleObj spid="_x0000_s42105" name="公式" r:id="rId6" imgW="761365" imgH="381000" progId="Equation.3">
                  <p:embed/>
                </p:oleObj>
              </mc:Choice>
              <mc:Fallback>
                <p:oleObj name="公式" r:id="rId6" imgW="761365" imgH="381000" progId="Equation.3">
                  <p:embed/>
                  <p:pic>
                    <p:nvPicPr>
                      <p:cNvPr id="0" name="对象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7704" y="5373216"/>
                        <a:ext cx="1080120" cy="5400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7965"/>
                                        </p:tgtEl>
                                        <p:attrNameLst>
                                          <p:attrName>style.visibility</p:attrName>
                                        </p:attrNameLst>
                                      </p:cBhvr>
                                      <p:to>
                                        <p:strVal val="visible"/>
                                      </p:to>
                                    </p:set>
                                    <p:animEffect transition="in" filter="blinds(horizontal)">
                                      <p:cBhvr>
                                        <p:cTn id="7" dur="500"/>
                                        <p:tgtEl>
                                          <p:spTgt spid="1679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7966"/>
                                        </p:tgtEl>
                                        <p:attrNameLst>
                                          <p:attrName>style.visibility</p:attrName>
                                        </p:attrNameLst>
                                      </p:cBhvr>
                                      <p:to>
                                        <p:strVal val="visible"/>
                                      </p:to>
                                    </p:set>
                                    <p:animEffect transition="in" filter="blinds(horizontal)">
                                      <p:cBhvr>
                                        <p:cTn id="12" dur="500"/>
                                        <p:tgtEl>
                                          <p:spTgt spid="167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65" grpId="0" animBg="1"/>
      <p:bldP spid="16796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634082"/>
          </a:xfrm>
        </p:spPr>
        <p:txBody>
          <a:bodyPr>
            <a:normAutofit fontScale="90000"/>
          </a:bodyPr>
          <a:lstStyle/>
          <a:p>
            <a:r>
              <a:rPr lang="en-US" altLang="zh-CN" b="1" dirty="0"/>
              <a:t>BM25</a:t>
            </a:r>
            <a:r>
              <a:rPr lang="zh-CN" altLang="en-US" b="1" dirty="0"/>
              <a:t>公式的推导</a:t>
            </a:r>
          </a:p>
        </p:txBody>
      </p:sp>
      <p:sp>
        <p:nvSpPr>
          <p:cNvPr id="3" name="内容占位符 2"/>
          <p:cNvSpPr>
            <a:spLocks noGrp="1"/>
          </p:cNvSpPr>
          <p:nvPr>
            <p:ph idx="1"/>
          </p:nvPr>
        </p:nvSpPr>
        <p:spPr/>
        <p:txBody>
          <a:bodyPr>
            <a:normAutofit/>
          </a:bodyPr>
          <a:lstStyle/>
          <a:p>
            <a:r>
              <a:rPr lang="zh-CN" altLang="en-US" dirty="0"/>
              <a:t>参考</a:t>
            </a:r>
            <a:r>
              <a:rPr lang="en-US" altLang="zh-CN" dirty="0"/>
              <a:t>S.E Roberson and S. Walker,</a:t>
            </a:r>
            <a:r>
              <a:rPr lang="zh-CN" altLang="en-US" dirty="0"/>
              <a:t> </a:t>
            </a:r>
            <a:r>
              <a:rPr lang="en-US" altLang="zh-CN" dirty="0"/>
              <a:t>Some simple effective approximations to the 2-Poisson model for probabilistic weighted retrieval, SIGIR’94</a:t>
            </a:r>
          </a:p>
          <a:p>
            <a:endParaRPr lang="en-US" altLang="zh-CN" b="1" dirty="0"/>
          </a:p>
          <a:p>
            <a:r>
              <a:rPr lang="en-US" altLang="zh-CN" dirty="0"/>
              <a:t>S.E </a:t>
            </a:r>
            <a:r>
              <a:rPr lang="en-US" altLang="zh-CN" dirty="0" err="1"/>
              <a:t>Roberston</a:t>
            </a:r>
            <a:r>
              <a:rPr lang="en-US" altLang="zh-CN" dirty="0"/>
              <a:t>, S. Walker, S. Jones, Okapi at TREC-3, in Proceedings of TREC-3</a:t>
            </a:r>
          </a:p>
          <a:p>
            <a:endParaRPr lang="en-US" altLang="zh-CN" b="1" dirty="0"/>
          </a:p>
          <a:p>
            <a:endParaRPr lang="zh-CN" altLang="en-US" dirty="0"/>
          </a:p>
        </p:txBody>
      </p:sp>
      <p:sp>
        <p:nvSpPr>
          <p:cNvPr id="4" name="灯片编号占位符 3"/>
          <p:cNvSpPr>
            <a:spLocks noGrp="1"/>
          </p:cNvSpPr>
          <p:nvPr>
            <p:ph type="sldNum" sz="quarter" idx="12"/>
          </p:nvPr>
        </p:nvSpPr>
        <p:spPr/>
        <p:txBody>
          <a:bodyPr/>
          <a:lstStyle/>
          <a:p>
            <a:pPr>
              <a:defRPr/>
            </a:pPr>
            <a:fld id="{DB3EC566-48E6-4552-87D6-CB322A8F1925}" type="slidenum">
              <a:rPr lang="en-US" smtClean="0"/>
              <a:t>101</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6553200" y="6477000"/>
            <a:ext cx="2133600" cy="244475"/>
          </a:xfrm>
          <a:prstGeom prst="rect">
            <a:avLst/>
          </a:prstGeom>
          <a:noFill/>
          <a:ln w="9525">
            <a:noFill/>
            <a:round/>
          </a:ln>
        </p:spPr>
        <p:txBody>
          <a:bodyPr lIns="90000" tIns="46800" rIns="90000" bIns="46800" anchor="ctr"/>
          <a:lstStyle/>
          <a:p>
            <a:pPr algn="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fld id="{48895EFF-1DBE-4654-84B8-EE5B6E2FA3CA}" type="slidenum">
              <a:rPr lang="en-US" sz="1200">
                <a:solidFill>
                  <a:srgbClr val="898989"/>
                </a:solidFill>
                <a:latin typeface="Calibri" panose="020F0502020204030204" pitchFamily="34" charset="0"/>
                <a:ea typeface="黑体" panose="02010609060101010101" pitchFamily="49" charset="-122"/>
              </a:rPr>
              <a:t>102</a:t>
            </a:fld>
            <a:endParaRPr lang="en-US" sz="1200" dirty="0">
              <a:solidFill>
                <a:srgbClr val="898989"/>
              </a:solidFill>
              <a:latin typeface="Calibri" panose="020F0502020204030204" pitchFamily="34" charset="0"/>
              <a:ea typeface="黑体" panose="02010609060101010101" pitchFamily="49" charset="-122"/>
            </a:endParaRPr>
          </a:p>
        </p:txBody>
      </p:sp>
      <p:sp>
        <p:nvSpPr>
          <p:cNvPr id="84995" name="Text Box 2"/>
          <p:cNvSpPr txBox="1">
            <a:spLocks noChangeArrowheads="1"/>
          </p:cNvSpPr>
          <p:nvPr/>
        </p:nvSpPr>
        <p:spPr bwMode="auto">
          <a:xfrm>
            <a:off x="71406" y="12700"/>
            <a:ext cx="8929718" cy="987408"/>
          </a:xfrm>
          <a:prstGeom prst="rect">
            <a:avLst/>
          </a:prstGeom>
          <a:noFill/>
          <a:ln w="9525">
            <a:noFill/>
            <a:round/>
          </a:ln>
        </p:spPr>
        <p:txBody>
          <a:bodyPr anchor="b"/>
          <a:lstStyle/>
          <a:p>
            <a:pPr algn="ct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r>
              <a:rPr lang="zh-CN" altLang="en-US" sz="3400" dirty="0">
                <a:solidFill>
                  <a:srgbClr val="000000"/>
                </a:solidFill>
                <a:latin typeface="Calibri" panose="020F0502020204030204" pitchFamily="34" charset="0"/>
                <a:ea typeface="黑体" panose="02010609060101010101" pitchFamily="49" charset="-122"/>
                <a:cs typeface="Times New Roman" panose="02020603050405020304" pitchFamily="18" charset="0"/>
              </a:rPr>
              <a:t>朴素贝叶斯</a:t>
            </a:r>
            <a:r>
              <a:rPr lang="en-US" altLang="zh-CN" sz="3400" dirty="0">
                <a:solidFill>
                  <a:srgbClr val="000000"/>
                </a:solidFill>
                <a:latin typeface="Calibri" panose="020F0502020204030204" pitchFamily="34" charset="0"/>
                <a:ea typeface="黑体" panose="02010609060101010101" pitchFamily="49" charset="-122"/>
                <a:cs typeface="Times New Roman" panose="02020603050405020304" pitchFamily="18" charset="0"/>
              </a:rPr>
              <a:t>(Naïve </a:t>
            </a:r>
            <a:r>
              <a:rPr lang="en-US" altLang="zh-CN" sz="3400" dirty="0" err="1">
                <a:solidFill>
                  <a:srgbClr val="000000"/>
                </a:solidFill>
                <a:latin typeface="Calibri" panose="020F0502020204030204" pitchFamily="34" charset="0"/>
                <a:ea typeface="黑体" panose="02010609060101010101" pitchFamily="49" charset="-122"/>
                <a:cs typeface="Times New Roman" panose="02020603050405020304" pitchFamily="18" charset="0"/>
              </a:rPr>
              <a:t>Bayes</a:t>
            </a:r>
            <a:r>
              <a:rPr lang="en-US" altLang="zh-CN" sz="3400" dirty="0">
                <a:solidFill>
                  <a:srgbClr val="000000"/>
                </a:solidFill>
                <a:latin typeface="Calibri" panose="020F0502020204030204" pitchFamily="34" charset="0"/>
                <a:ea typeface="黑体" panose="02010609060101010101" pitchFamily="49" charset="-122"/>
                <a:cs typeface="Times New Roman" panose="02020603050405020304" pitchFamily="18" charset="0"/>
              </a:rPr>
              <a:t>)</a:t>
            </a:r>
            <a:r>
              <a:rPr lang="zh-CN" altLang="en-US" sz="3400" dirty="0">
                <a:solidFill>
                  <a:srgbClr val="000000"/>
                </a:solidFill>
                <a:latin typeface="Calibri" panose="020F0502020204030204" pitchFamily="34" charset="0"/>
                <a:ea typeface="黑体" panose="02010609060101010101" pitchFamily="49" charset="-122"/>
                <a:cs typeface="Times New Roman" panose="02020603050405020304" pitchFamily="18" charset="0"/>
              </a:rPr>
              <a:t>分类器</a:t>
            </a:r>
            <a:endParaRPr lang="en-US" sz="3400" dirty="0">
              <a:solidFill>
                <a:srgbClr val="000000"/>
              </a:solidFill>
              <a:latin typeface="Calibri" panose="020F0502020204030204" pitchFamily="34" charset="0"/>
              <a:ea typeface="黑体" panose="02010609060101010101" pitchFamily="49" charset="-122"/>
            </a:endParaRPr>
          </a:p>
        </p:txBody>
      </p:sp>
      <p:sp>
        <p:nvSpPr>
          <p:cNvPr id="84996" name="Text Box 3"/>
          <p:cNvSpPr txBox="1">
            <a:spLocks noChangeArrowheads="1"/>
          </p:cNvSpPr>
          <p:nvPr/>
        </p:nvSpPr>
        <p:spPr bwMode="auto">
          <a:xfrm>
            <a:off x="214282" y="1428736"/>
            <a:ext cx="8643998" cy="5429264"/>
          </a:xfrm>
          <a:prstGeom prst="rect">
            <a:avLst/>
          </a:prstGeom>
          <a:noFill/>
          <a:ln w="9525">
            <a:noFill/>
            <a:round/>
          </a:ln>
        </p:spPr>
        <p:txBody>
          <a:bodyPr/>
          <a:lstStyle/>
          <a:p>
            <a:pPr marL="336550" indent="-336550">
              <a:spcBef>
                <a:spcPts val="700"/>
              </a:spcBef>
              <a:buClr>
                <a:srgbClr val="437085"/>
              </a:buClr>
              <a:buSzPct val="100000"/>
              <a:tabLst>
                <a:tab pos="336550" algn="l"/>
                <a:tab pos="784225" algn="l"/>
                <a:tab pos="1233170" algn="l"/>
                <a:tab pos="1682750" algn="l"/>
                <a:tab pos="2131695" algn="l"/>
                <a:tab pos="2581275" algn="l"/>
                <a:tab pos="3030220" algn="l"/>
                <a:tab pos="3479800" algn="l"/>
                <a:tab pos="3928745" algn="l"/>
                <a:tab pos="4378325" algn="l"/>
                <a:tab pos="4827270" algn="l"/>
                <a:tab pos="5276850" algn="l"/>
                <a:tab pos="5725795" algn="l"/>
                <a:tab pos="6175375" algn="l"/>
                <a:tab pos="6624320" algn="l"/>
                <a:tab pos="7073900" algn="l"/>
                <a:tab pos="7522845" algn="l"/>
                <a:tab pos="7972425" algn="l"/>
                <a:tab pos="8421370" algn="l"/>
                <a:tab pos="8870950" algn="l"/>
                <a:tab pos="9319895" algn="l"/>
              </a:tabLst>
            </a:pPr>
            <a:endParaRPr lang="en-US" dirty="0">
              <a:solidFill>
                <a:srgbClr val="000000"/>
              </a:solidFill>
              <a:latin typeface="Calibri" panose="020F0502020204030204" pitchFamily="34" charset="0"/>
              <a:ea typeface="黑体" panose="02010609060101010101" pitchFamily="49" charset="-122"/>
              <a:cs typeface="Times New Roman" panose="02020603050405020304" pitchFamily="18" charset="0"/>
            </a:endParaRPr>
          </a:p>
        </p:txBody>
      </p:sp>
      <p:sp>
        <p:nvSpPr>
          <p:cNvPr id="84997" name="Text Box 4"/>
          <p:cNvSpPr txBox="1">
            <a:spLocks noChangeArrowheads="1"/>
          </p:cNvSpPr>
          <p:nvPr/>
        </p:nvSpPr>
        <p:spPr bwMode="auto">
          <a:xfrm>
            <a:off x="7640638" y="-33338"/>
            <a:ext cx="925512" cy="336551"/>
          </a:xfrm>
          <a:prstGeom prst="rect">
            <a:avLst/>
          </a:prstGeom>
          <a:noFill/>
          <a:ln w="9525">
            <a:noFill/>
            <a:round/>
          </a:ln>
        </p:spPr>
        <p:txBody>
          <a:bodyPr wrap="none" anchor="ctr"/>
          <a:lstStyle/>
          <a:p>
            <a:pPr>
              <a:buClr>
                <a:srgbClr val="000000"/>
              </a:buClr>
              <a:buSzPct val="100000"/>
              <a:buFont typeface="Times New Roman" panose="02020603050405020304" pitchFamily="18" charset="0"/>
              <a:buNone/>
            </a:pPr>
            <a:endParaRPr lang="de-DE" dirty="0">
              <a:latin typeface="Times New Roman" panose="02020603050405020304" pitchFamily="18" charset="0"/>
              <a:ea typeface="黑体" panose="02010609060101010101" pitchFamily="49" charset="-122"/>
            </a:endParaRPr>
          </a:p>
        </p:txBody>
      </p:sp>
      <p:sp>
        <p:nvSpPr>
          <p:cNvPr id="6" name="Slide Number Placeholder 5"/>
          <p:cNvSpPr>
            <a:spLocks noGrp="1"/>
          </p:cNvSpPr>
          <p:nvPr>
            <p:ph type="sldNum" sz="quarter" idx="12"/>
          </p:nvPr>
        </p:nvSpPr>
        <p:spPr/>
        <p:txBody>
          <a:bodyPr/>
          <a:lstStyle/>
          <a:p>
            <a:pPr>
              <a:defRPr/>
            </a:pPr>
            <a:fld id="{74BF2C0F-05D6-4882-A325-BE394602789D}" type="slidenum">
              <a:rPr lang="en-US" smtClean="0"/>
              <a:t>102</a:t>
            </a:fld>
            <a:endParaRPr lang="en-US"/>
          </a:p>
        </p:txBody>
      </p:sp>
      <p:sp>
        <p:nvSpPr>
          <p:cNvPr id="10" name="Rectangle 9"/>
          <p:cNvSpPr/>
          <p:nvPr/>
        </p:nvSpPr>
        <p:spPr>
          <a:xfrm>
            <a:off x="142876" y="1000108"/>
            <a:ext cx="8572528" cy="5024452"/>
          </a:xfrm>
          <a:prstGeom prst="rect">
            <a:avLst/>
          </a:prstGeom>
        </p:spPr>
        <p:txBody>
          <a:bodyPr wrap="square">
            <a:spAutoFit/>
          </a:bodyPr>
          <a:lstStyle/>
          <a:p>
            <a:pPr>
              <a:buClr>
                <a:srgbClr val="336699"/>
              </a:buClr>
            </a:pPr>
            <a:endParaRPr lang="en-US" dirty="0">
              <a:solidFill>
                <a:schemeClr val="tx1"/>
              </a:solidFill>
              <a:latin typeface="+mj-lt"/>
              <a:ea typeface="黑体" panose="02010609060101010101" pitchFamily="49" charset="-122"/>
            </a:endParaRPr>
          </a:p>
          <a:p>
            <a:pPr marL="400050" lvl="2" indent="0">
              <a:spcBef>
                <a:spcPts val="700"/>
              </a:spcBef>
              <a:buClr>
                <a:srgbClr val="336699"/>
              </a:buClr>
              <a:buFont typeface="Wingdings" panose="05000000000000000000" pitchFamily="2" charset="2"/>
              <a:buChar char="§"/>
            </a:pPr>
            <a:r>
              <a:rPr lang="en-US" dirty="0">
                <a:solidFill>
                  <a:schemeClr val="tx1"/>
                </a:solidFill>
                <a:latin typeface="+mj-lt"/>
                <a:ea typeface="黑体" panose="02010609060101010101" pitchFamily="49" charset="-122"/>
              </a:rPr>
              <a:t>  </a:t>
            </a:r>
            <a:r>
              <a:rPr lang="zh-CN" altLang="en-US" sz="2200" dirty="0">
                <a:solidFill>
                  <a:schemeClr val="tx1"/>
                </a:solidFill>
                <a:latin typeface="+mj-lt"/>
                <a:ea typeface="黑体" panose="02010609060101010101" pitchFamily="49" charset="-122"/>
              </a:rPr>
              <a:t>朴素贝叶斯是一个概率分类器</a:t>
            </a:r>
            <a:endParaRPr lang="en-US" sz="2200" dirty="0">
              <a:solidFill>
                <a:schemeClr val="tx1"/>
              </a:solidFill>
              <a:latin typeface="+mj-lt"/>
              <a:ea typeface="黑体" panose="02010609060101010101" pitchFamily="49" charset="-122"/>
            </a:endParaRPr>
          </a:p>
          <a:p>
            <a:pPr marL="400050" lvl="2" indent="0">
              <a:spcBef>
                <a:spcPts val="700"/>
              </a:spcBef>
              <a:buClr>
                <a:srgbClr val="336699"/>
              </a:buClr>
              <a:buFont typeface="Wingdings" panose="05000000000000000000" pitchFamily="2" charset="2"/>
              <a:buChar char="§"/>
            </a:pPr>
            <a:r>
              <a:rPr lang="en-US" sz="2200" dirty="0">
                <a:solidFill>
                  <a:schemeClr val="tx1"/>
                </a:solidFill>
                <a:latin typeface="+mj-lt"/>
                <a:ea typeface="黑体" panose="02010609060101010101" pitchFamily="49" charset="-122"/>
              </a:rPr>
              <a:t>  </a:t>
            </a:r>
            <a:r>
              <a:rPr lang="zh-CN" altLang="en-US" sz="2200" dirty="0">
                <a:solidFill>
                  <a:schemeClr val="tx1"/>
                </a:solidFill>
                <a:latin typeface="+mj-lt"/>
                <a:ea typeface="黑体" panose="02010609060101010101" pitchFamily="49" charset="-122"/>
              </a:rPr>
              <a:t>文档</a:t>
            </a:r>
            <a:r>
              <a:rPr lang="en-US" sz="2200" dirty="0">
                <a:solidFill>
                  <a:schemeClr val="tx1"/>
                </a:solidFill>
                <a:latin typeface="+mj-lt"/>
                <a:ea typeface="黑体" panose="02010609060101010101" pitchFamily="49" charset="-122"/>
              </a:rPr>
              <a:t> </a:t>
            </a:r>
            <a:r>
              <a:rPr lang="en-US" sz="2200" i="1" dirty="0">
                <a:solidFill>
                  <a:schemeClr val="tx1"/>
                </a:solidFill>
                <a:latin typeface="+mj-lt"/>
                <a:ea typeface="黑体" panose="02010609060101010101" pitchFamily="49" charset="-122"/>
              </a:rPr>
              <a:t>d</a:t>
            </a:r>
            <a:r>
              <a:rPr lang="en-US" sz="2200" dirty="0">
                <a:solidFill>
                  <a:schemeClr val="tx1"/>
                </a:solidFill>
                <a:latin typeface="+mj-lt"/>
                <a:ea typeface="黑体" panose="02010609060101010101" pitchFamily="49" charset="-122"/>
              </a:rPr>
              <a:t> </a:t>
            </a:r>
            <a:r>
              <a:rPr lang="zh-CN" altLang="en-US" sz="2200" dirty="0">
                <a:solidFill>
                  <a:schemeClr val="tx1"/>
                </a:solidFill>
                <a:latin typeface="+mj-lt"/>
                <a:ea typeface="黑体" panose="02010609060101010101" pitchFamily="49" charset="-122"/>
              </a:rPr>
              <a:t>属于类别</a:t>
            </a:r>
            <a:r>
              <a:rPr lang="en-US" sz="2200" dirty="0">
                <a:solidFill>
                  <a:schemeClr val="tx1"/>
                </a:solidFill>
                <a:latin typeface="+mj-lt"/>
                <a:ea typeface="黑体" panose="02010609060101010101" pitchFamily="49" charset="-122"/>
              </a:rPr>
              <a:t> </a:t>
            </a:r>
            <a:r>
              <a:rPr lang="de-DE" sz="2200" i="1" dirty="0">
                <a:solidFill>
                  <a:schemeClr val="tx1"/>
                </a:solidFill>
                <a:latin typeface="+mj-lt"/>
                <a:ea typeface="黑体" panose="02010609060101010101" pitchFamily="49" charset="-122"/>
              </a:rPr>
              <a:t>c</a:t>
            </a:r>
            <a:r>
              <a:rPr lang="de-DE" sz="2200" dirty="0">
                <a:solidFill>
                  <a:schemeClr val="tx1"/>
                </a:solidFill>
                <a:latin typeface="+mj-lt"/>
                <a:ea typeface="黑体" panose="02010609060101010101" pitchFamily="49" charset="-122"/>
              </a:rPr>
              <a:t> </a:t>
            </a:r>
            <a:r>
              <a:rPr lang="zh-CN" altLang="en-US" sz="2200" dirty="0">
                <a:solidFill>
                  <a:schemeClr val="tx1"/>
                </a:solidFill>
                <a:latin typeface="+mj-lt"/>
                <a:ea typeface="黑体" panose="02010609060101010101" pitchFamily="49" charset="-122"/>
              </a:rPr>
              <a:t>的概率计算如下（多项式模型）：</a:t>
            </a:r>
            <a:r>
              <a:rPr lang="de-DE" sz="2200" dirty="0">
                <a:solidFill>
                  <a:schemeClr val="tx1"/>
                </a:solidFill>
                <a:latin typeface="+mj-lt"/>
                <a:ea typeface="黑体" panose="02010609060101010101" pitchFamily="49" charset="-122"/>
              </a:rPr>
              <a:t>    </a:t>
            </a:r>
          </a:p>
          <a:p>
            <a:pPr marL="400050" lvl="2" indent="0">
              <a:spcBef>
                <a:spcPts val="700"/>
              </a:spcBef>
              <a:buClr>
                <a:srgbClr val="336699"/>
              </a:buClr>
            </a:pPr>
            <a:r>
              <a:rPr lang="de-DE" sz="2200" dirty="0">
                <a:solidFill>
                  <a:schemeClr val="tx1"/>
                </a:solidFill>
                <a:latin typeface="+mj-lt"/>
                <a:ea typeface="黑体" panose="02010609060101010101" pitchFamily="49" charset="-122"/>
              </a:rPr>
              <a:t>    </a:t>
            </a:r>
          </a:p>
          <a:p>
            <a:pPr lvl="1">
              <a:spcBef>
                <a:spcPts val="700"/>
              </a:spcBef>
              <a:buClr>
                <a:srgbClr val="336699"/>
              </a:buClr>
            </a:pPr>
            <a:endParaRPr lang="en-US" sz="2200" dirty="0">
              <a:solidFill>
                <a:schemeClr val="tx1"/>
              </a:solidFill>
              <a:latin typeface="+mj-lt"/>
              <a:ea typeface="黑体" panose="02010609060101010101" pitchFamily="49" charset="-122"/>
            </a:endParaRPr>
          </a:p>
          <a:p>
            <a:pPr lvl="2">
              <a:spcBef>
                <a:spcPts val="700"/>
              </a:spcBef>
              <a:buClr>
                <a:srgbClr val="336699"/>
              </a:buClr>
              <a:buFont typeface="Wingdings" panose="05000000000000000000" pitchFamily="2" charset="2"/>
              <a:buChar char="§"/>
            </a:pPr>
            <a:r>
              <a:rPr lang="en-US" sz="2200" i="1" dirty="0" err="1">
                <a:solidFill>
                  <a:schemeClr val="tx1"/>
                </a:solidFill>
                <a:latin typeface="+mj-lt"/>
                <a:ea typeface="黑体" panose="02010609060101010101" pitchFamily="49" charset="-122"/>
              </a:rPr>
              <a:t>n</a:t>
            </a:r>
            <a:r>
              <a:rPr lang="en-US" sz="2200" i="1" baseline="-25000" dirty="0" err="1">
                <a:solidFill>
                  <a:schemeClr val="tx1"/>
                </a:solidFill>
                <a:latin typeface="+mj-lt"/>
                <a:ea typeface="黑体" panose="02010609060101010101" pitchFamily="49" charset="-122"/>
              </a:rPr>
              <a:t>d</a:t>
            </a:r>
            <a:r>
              <a:rPr lang="en-US" sz="2200" dirty="0">
                <a:solidFill>
                  <a:schemeClr val="tx1"/>
                </a:solidFill>
                <a:latin typeface="+mj-lt"/>
                <a:ea typeface="黑体" panose="02010609060101010101" pitchFamily="49" charset="-122"/>
              </a:rPr>
              <a:t> </a:t>
            </a:r>
            <a:r>
              <a:rPr lang="zh-CN" altLang="en-US" sz="2200" dirty="0">
                <a:solidFill>
                  <a:schemeClr val="tx1"/>
                </a:solidFill>
                <a:latin typeface="+mj-lt"/>
                <a:ea typeface="黑体" panose="02010609060101010101" pitchFamily="49" charset="-122"/>
              </a:rPr>
              <a:t>是文档的长度</a:t>
            </a:r>
            <a:r>
              <a:rPr lang="en-US" altLang="zh-CN" sz="2200" dirty="0">
                <a:solidFill>
                  <a:schemeClr val="tx1"/>
                </a:solidFill>
                <a:latin typeface="+mj-lt"/>
                <a:ea typeface="黑体" panose="02010609060101010101" pitchFamily="49" charset="-122"/>
              </a:rPr>
              <a:t>(</a:t>
            </a:r>
            <a:r>
              <a:rPr lang="zh-CN" altLang="en-US" sz="2200" dirty="0">
                <a:solidFill>
                  <a:schemeClr val="tx1"/>
                </a:solidFill>
                <a:latin typeface="+mj-lt"/>
                <a:ea typeface="黑体" panose="02010609060101010101" pitchFamily="49" charset="-122"/>
              </a:rPr>
              <a:t>词条的个数</a:t>
            </a:r>
            <a:r>
              <a:rPr lang="en-US" altLang="zh-CN" sz="2200" dirty="0">
                <a:solidFill>
                  <a:schemeClr val="tx1"/>
                </a:solidFill>
                <a:latin typeface="+mj-lt"/>
                <a:ea typeface="黑体" panose="02010609060101010101" pitchFamily="49" charset="-122"/>
              </a:rPr>
              <a:t>)</a:t>
            </a:r>
            <a:endParaRPr lang="en-US" sz="2200" dirty="0">
              <a:solidFill>
                <a:schemeClr val="tx1"/>
              </a:solidFill>
              <a:latin typeface="+mj-lt"/>
              <a:ea typeface="黑体" panose="02010609060101010101" pitchFamily="49" charset="-122"/>
            </a:endParaRPr>
          </a:p>
          <a:p>
            <a:pPr lvl="2">
              <a:spcBef>
                <a:spcPts val="700"/>
              </a:spcBef>
              <a:buClr>
                <a:srgbClr val="336699"/>
              </a:buClr>
              <a:buFont typeface="Wingdings" panose="05000000000000000000" pitchFamily="2" charset="2"/>
              <a:buChar char="§"/>
            </a:pPr>
            <a:r>
              <a:rPr lang="en-US" sz="2200" i="1" dirty="0">
                <a:solidFill>
                  <a:schemeClr val="tx1"/>
                </a:solidFill>
                <a:latin typeface="+mj-lt"/>
                <a:ea typeface="黑体" panose="02010609060101010101" pitchFamily="49" charset="-122"/>
              </a:rPr>
              <a:t>P</a:t>
            </a:r>
            <a:r>
              <a:rPr lang="en-US" sz="2200" dirty="0">
                <a:solidFill>
                  <a:schemeClr val="tx1"/>
                </a:solidFill>
                <a:latin typeface="+mj-lt"/>
                <a:ea typeface="黑体" panose="02010609060101010101" pitchFamily="49" charset="-122"/>
              </a:rPr>
              <a:t>(</a:t>
            </a:r>
            <a:r>
              <a:rPr lang="en-US" sz="2200" i="1" dirty="0" err="1">
                <a:solidFill>
                  <a:schemeClr val="tx1"/>
                </a:solidFill>
                <a:latin typeface="+mj-lt"/>
                <a:ea typeface="黑体" panose="02010609060101010101" pitchFamily="49" charset="-122"/>
              </a:rPr>
              <a:t>t</a:t>
            </a:r>
            <a:r>
              <a:rPr lang="en-US" sz="2200" i="1" baseline="-25000" dirty="0" err="1">
                <a:solidFill>
                  <a:schemeClr val="tx1"/>
                </a:solidFill>
                <a:latin typeface="+mj-lt"/>
                <a:ea typeface="黑体" panose="02010609060101010101" pitchFamily="49" charset="-122"/>
              </a:rPr>
              <a:t>k</a:t>
            </a:r>
            <a:r>
              <a:rPr lang="en-US" sz="2200" dirty="0">
                <a:solidFill>
                  <a:schemeClr val="tx1"/>
                </a:solidFill>
                <a:latin typeface="+mj-lt"/>
                <a:ea typeface="黑体" panose="02010609060101010101" pitchFamily="49" charset="-122"/>
              </a:rPr>
              <a:t> |</a:t>
            </a:r>
            <a:r>
              <a:rPr lang="en-US" sz="2200" i="1" dirty="0">
                <a:solidFill>
                  <a:schemeClr val="tx1"/>
                </a:solidFill>
                <a:latin typeface="+mj-lt"/>
                <a:ea typeface="黑体" panose="02010609060101010101" pitchFamily="49" charset="-122"/>
              </a:rPr>
              <a:t>c</a:t>
            </a:r>
            <a:r>
              <a:rPr lang="en-US" sz="2200" dirty="0">
                <a:solidFill>
                  <a:schemeClr val="tx1"/>
                </a:solidFill>
                <a:latin typeface="+mj-lt"/>
                <a:ea typeface="黑体" panose="02010609060101010101" pitchFamily="49" charset="-122"/>
              </a:rPr>
              <a:t>) </a:t>
            </a:r>
            <a:r>
              <a:rPr lang="zh-CN" altLang="en-US" sz="2200" dirty="0">
                <a:solidFill>
                  <a:schemeClr val="tx1"/>
                </a:solidFill>
                <a:latin typeface="+mj-lt"/>
                <a:ea typeface="黑体" panose="02010609060101010101" pitchFamily="49" charset="-122"/>
              </a:rPr>
              <a:t>是在类别</a:t>
            </a:r>
            <a:r>
              <a:rPr lang="de-DE" sz="2200" i="1" dirty="0">
                <a:solidFill>
                  <a:schemeClr val="tx1"/>
                </a:solidFill>
                <a:latin typeface="+mj-lt"/>
                <a:ea typeface="黑体" panose="02010609060101010101" pitchFamily="49" charset="-122"/>
              </a:rPr>
              <a:t>c</a:t>
            </a:r>
            <a:r>
              <a:rPr lang="zh-CN" altLang="en-US" sz="2200" dirty="0">
                <a:solidFill>
                  <a:schemeClr val="tx1"/>
                </a:solidFill>
                <a:latin typeface="+mj-lt"/>
                <a:ea typeface="黑体" panose="02010609060101010101" pitchFamily="49" charset="-122"/>
              </a:rPr>
              <a:t>中文档抽样得到</a:t>
            </a:r>
            <a:r>
              <a:rPr lang="zh-CN" altLang="en-US" sz="2200" dirty="0">
                <a:solidFill>
                  <a:schemeClr val="tx1"/>
                </a:solidFill>
                <a:ea typeface="黑体" panose="02010609060101010101" pitchFamily="49" charset="-122"/>
              </a:rPr>
              <a:t>词项</a:t>
            </a:r>
            <a:r>
              <a:rPr lang="en-US" altLang="zh-CN" sz="2200" i="1" dirty="0" err="1">
                <a:solidFill>
                  <a:schemeClr val="tx1"/>
                </a:solidFill>
                <a:ea typeface="黑体" panose="02010609060101010101" pitchFamily="49" charset="-122"/>
              </a:rPr>
              <a:t>t</a:t>
            </a:r>
            <a:r>
              <a:rPr lang="en-US" altLang="zh-CN" sz="2200" i="1" baseline="-25000" dirty="0" err="1">
                <a:solidFill>
                  <a:schemeClr val="tx1"/>
                </a:solidFill>
                <a:ea typeface="黑体" panose="02010609060101010101" pitchFamily="49" charset="-122"/>
              </a:rPr>
              <a:t>k</a:t>
            </a:r>
            <a:r>
              <a:rPr lang="zh-CN" altLang="en-US" sz="2200" dirty="0">
                <a:solidFill>
                  <a:schemeClr val="tx1"/>
                </a:solidFill>
                <a:latin typeface="+mj-lt"/>
                <a:ea typeface="黑体" panose="02010609060101010101" pitchFamily="49" charset="-122"/>
              </a:rPr>
              <a:t>的概率，即类别</a:t>
            </a:r>
            <a:r>
              <a:rPr lang="en-US" altLang="zh-CN" sz="2200" dirty="0">
                <a:solidFill>
                  <a:schemeClr val="tx1"/>
                </a:solidFill>
                <a:latin typeface="+mj-lt"/>
                <a:ea typeface="黑体" panose="02010609060101010101" pitchFamily="49" charset="-122"/>
              </a:rPr>
              <a:t>c</a:t>
            </a:r>
            <a:r>
              <a:rPr lang="zh-CN" altLang="en-US" sz="2200" dirty="0">
                <a:solidFill>
                  <a:schemeClr val="tx1"/>
                </a:solidFill>
                <a:latin typeface="+mj-lt"/>
                <a:ea typeface="黑体" panose="02010609060101010101" pitchFamily="49" charset="-122"/>
              </a:rPr>
              <a:t>文档的一元语言模型！</a:t>
            </a:r>
            <a:endParaRPr lang="de-DE" sz="2200" dirty="0">
              <a:solidFill>
                <a:schemeClr val="tx1"/>
              </a:solidFill>
              <a:latin typeface="+mj-lt"/>
              <a:ea typeface="黑体" panose="02010609060101010101" pitchFamily="49" charset="-122"/>
            </a:endParaRPr>
          </a:p>
          <a:p>
            <a:pPr lvl="2">
              <a:spcBef>
                <a:spcPts val="700"/>
              </a:spcBef>
              <a:buClr>
                <a:srgbClr val="336699"/>
              </a:buClr>
              <a:buFont typeface="Wingdings" panose="05000000000000000000" pitchFamily="2" charset="2"/>
              <a:buChar char="§"/>
            </a:pPr>
            <a:r>
              <a:rPr lang="en-US" sz="2200" i="1" dirty="0">
                <a:solidFill>
                  <a:schemeClr val="tx1"/>
                </a:solidFill>
                <a:latin typeface="+mj-lt"/>
                <a:ea typeface="黑体" panose="02010609060101010101" pitchFamily="49" charset="-122"/>
              </a:rPr>
              <a:t>P</a:t>
            </a:r>
            <a:r>
              <a:rPr lang="en-US" sz="2200" dirty="0">
                <a:solidFill>
                  <a:schemeClr val="tx1"/>
                </a:solidFill>
                <a:latin typeface="+mj-lt"/>
                <a:ea typeface="黑体" panose="02010609060101010101" pitchFamily="49" charset="-122"/>
              </a:rPr>
              <a:t>(</a:t>
            </a:r>
            <a:r>
              <a:rPr lang="en-US" sz="2200" i="1" dirty="0" err="1">
                <a:solidFill>
                  <a:schemeClr val="tx1"/>
                </a:solidFill>
                <a:latin typeface="+mj-lt"/>
                <a:ea typeface="黑体" panose="02010609060101010101" pitchFamily="49" charset="-122"/>
              </a:rPr>
              <a:t>t</a:t>
            </a:r>
            <a:r>
              <a:rPr lang="en-US" sz="2200" i="1" baseline="-25000" dirty="0" err="1">
                <a:solidFill>
                  <a:schemeClr val="tx1"/>
                </a:solidFill>
                <a:latin typeface="+mj-lt"/>
                <a:ea typeface="黑体" panose="02010609060101010101" pitchFamily="49" charset="-122"/>
              </a:rPr>
              <a:t>k</a:t>
            </a:r>
            <a:r>
              <a:rPr lang="en-US" sz="2200" dirty="0">
                <a:solidFill>
                  <a:schemeClr val="tx1"/>
                </a:solidFill>
                <a:latin typeface="+mj-lt"/>
                <a:ea typeface="黑体" panose="02010609060101010101" pitchFamily="49" charset="-122"/>
              </a:rPr>
              <a:t> |</a:t>
            </a:r>
            <a:r>
              <a:rPr lang="en-US" sz="2200" i="1" dirty="0">
                <a:solidFill>
                  <a:schemeClr val="tx1"/>
                </a:solidFill>
                <a:latin typeface="+mj-lt"/>
                <a:ea typeface="黑体" panose="02010609060101010101" pitchFamily="49" charset="-122"/>
              </a:rPr>
              <a:t>c</a:t>
            </a:r>
            <a:r>
              <a:rPr lang="en-US" sz="2200" dirty="0">
                <a:solidFill>
                  <a:schemeClr val="tx1"/>
                </a:solidFill>
                <a:latin typeface="+mj-lt"/>
                <a:ea typeface="黑体" panose="02010609060101010101" pitchFamily="49" charset="-122"/>
              </a:rPr>
              <a:t>) </a:t>
            </a:r>
            <a:r>
              <a:rPr lang="zh-CN" altLang="en-US" sz="2200" dirty="0">
                <a:solidFill>
                  <a:schemeClr val="tx1"/>
                </a:solidFill>
                <a:latin typeface="+mj-lt"/>
                <a:ea typeface="黑体" panose="02010609060101010101" pitchFamily="49" charset="-122"/>
              </a:rPr>
              <a:t>度量的是当</a:t>
            </a:r>
            <a:r>
              <a:rPr lang="en-US" altLang="zh-CN" sz="2200" i="1" dirty="0">
                <a:solidFill>
                  <a:schemeClr val="tx1"/>
                </a:solidFill>
                <a:latin typeface="+mj-lt"/>
                <a:ea typeface="黑体" panose="02010609060101010101" pitchFamily="49" charset="-122"/>
              </a:rPr>
              <a:t>c</a:t>
            </a:r>
            <a:r>
              <a:rPr lang="zh-CN" altLang="en-US" sz="2200" dirty="0">
                <a:solidFill>
                  <a:schemeClr val="tx1"/>
                </a:solidFill>
                <a:latin typeface="+mj-lt"/>
                <a:ea typeface="黑体" panose="02010609060101010101" pitchFamily="49" charset="-122"/>
              </a:rPr>
              <a:t>是正确类别时</a:t>
            </a:r>
            <a:r>
              <a:rPr lang="en-US" sz="2200" i="1" dirty="0" err="1">
                <a:solidFill>
                  <a:schemeClr val="tx1"/>
                </a:solidFill>
                <a:latin typeface="+mj-lt"/>
                <a:ea typeface="黑体" panose="02010609060101010101" pitchFamily="49" charset="-122"/>
              </a:rPr>
              <a:t>t</a:t>
            </a:r>
            <a:r>
              <a:rPr lang="en-US" sz="2200" i="1" baseline="-25000" dirty="0" err="1">
                <a:solidFill>
                  <a:schemeClr val="tx1"/>
                </a:solidFill>
                <a:latin typeface="+mj-lt"/>
                <a:ea typeface="黑体" panose="02010609060101010101" pitchFamily="49" charset="-122"/>
              </a:rPr>
              <a:t>k</a:t>
            </a:r>
            <a:r>
              <a:rPr lang="en-US" sz="2200" dirty="0">
                <a:solidFill>
                  <a:schemeClr val="tx1"/>
                </a:solidFill>
                <a:latin typeface="+mj-lt"/>
                <a:ea typeface="黑体" panose="02010609060101010101" pitchFamily="49" charset="-122"/>
              </a:rPr>
              <a:t> </a:t>
            </a:r>
            <a:r>
              <a:rPr lang="zh-CN" altLang="en-US" sz="2200" dirty="0">
                <a:solidFill>
                  <a:schemeClr val="tx1"/>
                </a:solidFill>
                <a:latin typeface="+mj-lt"/>
                <a:ea typeface="黑体" panose="02010609060101010101" pitchFamily="49" charset="-122"/>
              </a:rPr>
              <a:t>的贡献</a:t>
            </a:r>
            <a:endParaRPr lang="en-US" altLang="zh-CN" sz="2200" dirty="0">
              <a:solidFill>
                <a:schemeClr val="tx1"/>
              </a:solidFill>
              <a:latin typeface="+mj-lt"/>
              <a:ea typeface="黑体" panose="02010609060101010101" pitchFamily="49" charset="-122"/>
            </a:endParaRPr>
          </a:p>
          <a:p>
            <a:pPr lvl="2">
              <a:spcBef>
                <a:spcPts val="700"/>
              </a:spcBef>
              <a:buClr>
                <a:srgbClr val="336699"/>
              </a:buClr>
              <a:buFont typeface="Wingdings" panose="05000000000000000000" pitchFamily="2" charset="2"/>
              <a:buChar char="§"/>
            </a:pPr>
            <a:r>
              <a:rPr lang="en-US" sz="2200" i="1" dirty="0">
                <a:solidFill>
                  <a:schemeClr val="tx1"/>
                </a:solidFill>
                <a:latin typeface="+mj-lt"/>
                <a:ea typeface="黑体" panose="02010609060101010101" pitchFamily="49" charset="-122"/>
              </a:rPr>
              <a:t>P</a:t>
            </a:r>
            <a:r>
              <a:rPr lang="en-US" sz="2200" dirty="0">
                <a:solidFill>
                  <a:schemeClr val="tx1"/>
                </a:solidFill>
                <a:latin typeface="+mj-lt"/>
                <a:ea typeface="黑体" panose="02010609060101010101" pitchFamily="49" charset="-122"/>
              </a:rPr>
              <a:t>(</a:t>
            </a:r>
            <a:r>
              <a:rPr lang="en-US" sz="2200" i="1" dirty="0">
                <a:solidFill>
                  <a:schemeClr val="tx1"/>
                </a:solidFill>
                <a:latin typeface="+mj-lt"/>
                <a:ea typeface="黑体" panose="02010609060101010101" pitchFamily="49" charset="-122"/>
              </a:rPr>
              <a:t>c</a:t>
            </a:r>
            <a:r>
              <a:rPr lang="en-US" sz="2200" dirty="0">
                <a:solidFill>
                  <a:schemeClr val="tx1"/>
                </a:solidFill>
                <a:latin typeface="+mj-lt"/>
                <a:ea typeface="黑体" panose="02010609060101010101" pitchFamily="49" charset="-122"/>
              </a:rPr>
              <a:t>) </a:t>
            </a:r>
            <a:r>
              <a:rPr lang="zh-CN" altLang="en-US" sz="2200" dirty="0">
                <a:solidFill>
                  <a:schemeClr val="tx1"/>
                </a:solidFill>
                <a:latin typeface="+mj-lt"/>
                <a:ea typeface="黑体" panose="02010609060101010101" pitchFamily="49" charset="-122"/>
              </a:rPr>
              <a:t>是类别</a:t>
            </a:r>
            <a:r>
              <a:rPr lang="en-US" sz="2200" i="1" dirty="0">
                <a:solidFill>
                  <a:schemeClr val="tx1"/>
                </a:solidFill>
                <a:latin typeface="+mj-lt"/>
                <a:ea typeface="黑体" panose="02010609060101010101" pitchFamily="49" charset="-122"/>
              </a:rPr>
              <a:t>c</a:t>
            </a:r>
            <a:r>
              <a:rPr lang="zh-CN" altLang="en-US" sz="2200" dirty="0">
                <a:solidFill>
                  <a:schemeClr val="tx1"/>
                </a:solidFill>
                <a:latin typeface="+mj-lt"/>
                <a:ea typeface="黑体" panose="02010609060101010101" pitchFamily="49" charset="-122"/>
              </a:rPr>
              <a:t>的先验概率</a:t>
            </a:r>
            <a:endParaRPr lang="en-US" sz="2200" dirty="0">
              <a:solidFill>
                <a:schemeClr val="tx1"/>
              </a:solidFill>
              <a:latin typeface="+mj-lt"/>
              <a:ea typeface="黑体" panose="02010609060101010101" pitchFamily="49" charset="-122"/>
            </a:endParaRPr>
          </a:p>
          <a:p>
            <a:pPr lvl="2">
              <a:spcBef>
                <a:spcPts val="700"/>
              </a:spcBef>
              <a:buClr>
                <a:srgbClr val="336699"/>
              </a:buClr>
              <a:buFont typeface="Wingdings" panose="05000000000000000000" pitchFamily="2" charset="2"/>
              <a:buChar char="§"/>
            </a:pPr>
            <a:r>
              <a:rPr lang="zh-CN" altLang="en-US" sz="2200" dirty="0">
                <a:solidFill>
                  <a:schemeClr val="tx1"/>
                </a:solidFill>
                <a:latin typeface="+mj-lt"/>
                <a:ea typeface="黑体" panose="02010609060101010101" pitchFamily="49" charset="-122"/>
              </a:rPr>
              <a:t>如果文档的词项无法提供属于哪个类别的信息，那么我们直接选择</a:t>
            </a:r>
            <a:r>
              <a:rPr lang="en-US" sz="2200" i="1" dirty="0">
                <a:solidFill>
                  <a:schemeClr val="tx1"/>
                </a:solidFill>
                <a:latin typeface="+mj-lt"/>
                <a:ea typeface="黑体" panose="02010609060101010101" pitchFamily="49" charset="-122"/>
              </a:rPr>
              <a:t>P</a:t>
            </a:r>
            <a:r>
              <a:rPr lang="en-US" sz="2200" dirty="0">
                <a:solidFill>
                  <a:schemeClr val="tx1"/>
                </a:solidFill>
                <a:latin typeface="+mj-lt"/>
                <a:ea typeface="黑体" panose="02010609060101010101" pitchFamily="49" charset="-122"/>
              </a:rPr>
              <a:t>(</a:t>
            </a:r>
            <a:r>
              <a:rPr lang="en-US" sz="2200" i="1" dirty="0">
                <a:solidFill>
                  <a:schemeClr val="tx1"/>
                </a:solidFill>
                <a:latin typeface="+mj-lt"/>
                <a:ea typeface="黑体" panose="02010609060101010101" pitchFamily="49" charset="-122"/>
              </a:rPr>
              <a:t>c</a:t>
            </a:r>
            <a:r>
              <a:rPr lang="en-US" sz="2200" dirty="0">
                <a:solidFill>
                  <a:schemeClr val="tx1"/>
                </a:solidFill>
                <a:latin typeface="+mj-lt"/>
                <a:ea typeface="黑体" panose="02010609060101010101" pitchFamily="49" charset="-122"/>
              </a:rPr>
              <a:t>)</a:t>
            </a:r>
            <a:r>
              <a:rPr lang="zh-CN" altLang="en-US" sz="2200" dirty="0">
                <a:solidFill>
                  <a:schemeClr val="tx1"/>
                </a:solidFill>
                <a:latin typeface="+mj-lt"/>
                <a:ea typeface="黑体" panose="02010609060101010101" pitchFamily="49" charset="-122"/>
              </a:rPr>
              <a:t>最高的那个类别</a:t>
            </a:r>
            <a:endParaRPr lang="de-DE" sz="2200" i="1" dirty="0">
              <a:solidFill>
                <a:schemeClr val="tx1"/>
              </a:solidFill>
              <a:latin typeface="+mj-lt"/>
              <a:ea typeface="黑体" panose="02010609060101010101" pitchFamily="49" charset="-122"/>
            </a:endParaRPr>
          </a:p>
        </p:txBody>
      </p:sp>
      <p:graphicFrame>
        <p:nvGraphicFramePr>
          <p:cNvPr id="2" name="对象 1"/>
          <p:cNvGraphicFramePr>
            <a:graphicFrameLocks noChangeAspect="1"/>
          </p:cNvGraphicFramePr>
          <p:nvPr/>
        </p:nvGraphicFramePr>
        <p:xfrm>
          <a:off x="1043608" y="2564904"/>
          <a:ext cx="6860624" cy="648072"/>
        </p:xfrm>
        <a:graphic>
          <a:graphicData uri="http://schemas.openxmlformats.org/presentationml/2006/ole">
            <mc:AlternateContent xmlns:mc="http://schemas.openxmlformats.org/markup-compatibility/2006">
              <mc:Choice xmlns:v="urn:schemas-microsoft-com:vml" Requires="v">
                <p:oleObj spid="_x0000_s32838" name="Equation" r:id="rId4" imgW="93573600" imgH="8839200" progId="Equation.DSMT4">
                  <p:embed/>
                </p:oleObj>
              </mc:Choice>
              <mc:Fallback>
                <p:oleObj name="Equation" r:id="rId4" imgW="93573600" imgH="8839200" progId="Equation.DSMT4">
                  <p:embed/>
                  <p:pic>
                    <p:nvPicPr>
                      <p:cNvPr id="0" name="对象 1"/>
                      <p:cNvPicPr/>
                      <p:nvPr/>
                    </p:nvPicPr>
                    <p:blipFill>
                      <a:blip r:embed="rId5"/>
                      <a:stretch>
                        <a:fillRect/>
                      </a:stretch>
                    </p:blipFill>
                    <p:spPr>
                      <a:xfrm>
                        <a:off x="1043608" y="2564904"/>
                        <a:ext cx="6860624" cy="648072"/>
                      </a:xfrm>
                      <a:prstGeom prst="rect">
                        <a:avLst/>
                      </a:prstGeom>
                    </p:spPr>
                  </p:pic>
                </p:oleObj>
              </mc:Fallback>
            </mc:AlternateContent>
          </a:graphicData>
        </a:graphic>
      </p:graphicFrame>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6553200" y="6477000"/>
            <a:ext cx="2133600" cy="244475"/>
          </a:xfrm>
          <a:prstGeom prst="rect">
            <a:avLst/>
          </a:prstGeom>
          <a:noFill/>
          <a:ln w="9525">
            <a:noFill/>
            <a:round/>
          </a:ln>
        </p:spPr>
        <p:txBody>
          <a:bodyPr lIns="90000" tIns="46800" rIns="90000" bIns="46800" anchor="ctr"/>
          <a:lstStyle/>
          <a:p>
            <a:pPr algn="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fld id="{48895EFF-1DBE-4654-84B8-EE5B6E2FA3CA}" type="slidenum">
              <a:rPr lang="en-US" sz="1200">
                <a:solidFill>
                  <a:srgbClr val="898989"/>
                </a:solidFill>
                <a:latin typeface="Calibri" panose="020F0502020204030204" pitchFamily="34" charset="0"/>
                <a:ea typeface="黑体" panose="02010609060101010101" pitchFamily="49" charset="-122"/>
              </a:rPr>
              <a:t>103</a:t>
            </a:fld>
            <a:endParaRPr lang="en-US" sz="1200" dirty="0">
              <a:solidFill>
                <a:srgbClr val="898989"/>
              </a:solidFill>
              <a:latin typeface="Calibri" panose="020F0502020204030204" pitchFamily="34" charset="0"/>
              <a:ea typeface="黑体" panose="02010609060101010101" pitchFamily="49" charset="-122"/>
            </a:endParaRPr>
          </a:p>
        </p:txBody>
      </p:sp>
      <p:sp>
        <p:nvSpPr>
          <p:cNvPr id="84995" name="Text Box 2"/>
          <p:cNvSpPr txBox="1">
            <a:spLocks noChangeArrowheads="1"/>
          </p:cNvSpPr>
          <p:nvPr/>
        </p:nvSpPr>
        <p:spPr bwMode="auto">
          <a:xfrm>
            <a:off x="71406" y="12700"/>
            <a:ext cx="8929718" cy="945448"/>
          </a:xfrm>
          <a:prstGeom prst="rect">
            <a:avLst/>
          </a:prstGeom>
          <a:noFill/>
          <a:ln w="9525">
            <a:noFill/>
            <a:round/>
          </a:ln>
        </p:spPr>
        <p:txBody>
          <a:bodyPr anchor="b"/>
          <a:lstStyle/>
          <a:p>
            <a:pPr algn="ct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r>
              <a:rPr lang="zh-CN" altLang="en-US" sz="3400" dirty="0">
                <a:solidFill>
                  <a:srgbClr val="000000"/>
                </a:solidFill>
                <a:latin typeface="Calibri" panose="020F0502020204030204" pitchFamily="34" charset="0"/>
                <a:ea typeface="黑体" panose="02010609060101010101" pitchFamily="49" charset="-122"/>
                <a:cs typeface="Times New Roman" panose="02020603050405020304" pitchFamily="18" charset="0"/>
              </a:rPr>
              <a:t>具有最大后验概率的类别</a:t>
            </a:r>
            <a:endParaRPr lang="en-US" sz="3400" dirty="0">
              <a:solidFill>
                <a:srgbClr val="000000"/>
              </a:solidFill>
              <a:latin typeface="Calibri" panose="020F0502020204030204" pitchFamily="34" charset="0"/>
              <a:ea typeface="黑体" panose="02010609060101010101" pitchFamily="49" charset="-122"/>
            </a:endParaRPr>
          </a:p>
        </p:txBody>
      </p:sp>
      <p:sp>
        <p:nvSpPr>
          <p:cNvPr id="84996" name="Text Box 3"/>
          <p:cNvSpPr txBox="1">
            <a:spLocks noChangeArrowheads="1"/>
          </p:cNvSpPr>
          <p:nvPr/>
        </p:nvSpPr>
        <p:spPr bwMode="auto">
          <a:xfrm>
            <a:off x="214282" y="1428736"/>
            <a:ext cx="8643998" cy="5429264"/>
          </a:xfrm>
          <a:prstGeom prst="rect">
            <a:avLst/>
          </a:prstGeom>
          <a:noFill/>
          <a:ln w="9525">
            <a:noFill/>
            <a:round/>
          </a:ln>
        </p:spPr>
        <p:txBody>
          <a:bodyPr/>
          <a:lstStyle/>
          <a:p>
            <a:pPr marL="336550" indent="-336550">
              <a:spcBef>
                <a:spcPts val="700"/>
              </a:spcBef>
              <a:buClr>
                <a:srgbClr val="437085"/>
              </a:buClr>
              <a:buSzPct val="100000"/>
              <a:tabLst>
                <a:tab pos="336550" algn="l"/>
                <a:tab pos="784225" algn="l"/>
                <a:tab pos="1233170" algn="l"/>
                <a:tab pos="1682750" algn="l"/>
                <a:tab pos="2131695" algn="l"/>
                <a:tab pos="2581275" algn="l"/>
                <a:tab pos="3030220" algn="l"/>
                <a:tab pos="3479800" algn="l"/>
                <a:tab pos="3928745" algn="l"/>
                <a:tab pos="4378325" algn="l"/>
                <a:tab pos="4827270" algn="l"/>
                <a:tab pos="5276850" algn="l"/>
                <a:tab pos="5725795" algn="l"/>
                <a:tab pos="6175375" algn="l"/>
                <a:tab pos="6624320" algn="l"/>
                <a:tab pos="7073900" algn="l"/>
                <a:tab pos="7522845" algn="l"/>
                <a:tab pos="7972425" algn="l"/>
                <a:tab pos="8421370" algn="l"/>
                <a:tab pos="8870950" algn="l"/>
                <a:tab pos="9319895" algn="l"/>
              </a:tabLst>
            </a:pPr>
            <a:endParaRPr lang="en-US" dirty="0">
              <a:solidFill>
                <a:srgbClr val="000000"/>
              </a:solidFill>
              <a:latin typeface="Calibri" panose="020F0502020204030204" pitchFamily="34" charset="0"/>
              <a:ea typeface="黑体" panose="02010609060101010101" pitchFamily="49" charset="-122"/>
              <a:cs typeface="Times New Roman" panose="02020603050405020304" pitchFamily="18" charset="0"/>
            </a:endParaRPr>
          </a:p>
        </p:txBody>
      </p:sp>
      <p:sp>
        <p:nvSpPr>
          <p:cNvPr id="84997" name="Text Box 4"/>
          <p:cNvSpPr txBox="1">
            <a:spLocks noChangeArrowheads="1"/>
          </p:cNvSpPr>
          <p:nvPr/>
        </p:nvSpPr>
        <p:spPr bwMode="auto">
          <a:xfrm>
            <a:off x="7640638" y="-33338"/>
            <a:ext cx="925512" cy="336551"/>
          </a:xfrm>
          <a:prstGeom prst="rect">
            <a:avLst/>
          </a:prstGeom>
          <a:noFill/>
          <a:ln w="9525">
            <a:noFill/>
            <a:round/>
          </a:ln>
        </p:spPr>
        <p:txBody>
          <a:bodyPr wrap="none" anchor="ctr"/>
          <a:lstStyle/>
          <a:p>
            <a:pPr>
              <a:buClr>
                <a:srgbClr val="000000"/>
              </a:buClr>
              <a:buSzPct val="100000"/>
              <a:buFont typeface="Times New Roman" panose="02020603050405020304" pitchFamily="18" charset="0"/>
              <a:buNone/>
            </a:pPr>
            <a:endParaRPr lang="de-DE" dirty="0">
              <a:latin typeface="Times New Roman" panose="02020603050405020304" pitchFamily="18" charset="0"/>
              <a:ea typeface="黑体" panose="02010609060101010101" pitchFamily="49" charset="-122"/>
            </a:endParaRPr>
          </a:p>
        </p:txBody>
      </p:sp>
      <p:sp>
        <p:nvSpPr>
          <p:cNvPr id="6" name="Slide Number Placeholder 5"/>
          <p:cNvSpPr>
            <a:spLocks noGrp="1"/>
          </p:cNvSpPr>
          <p:nvPr>
            <p:ph type="sldNum" sz="quarter" idx="12"/>
          </p:nvPr>
        </p:nvSpPr>
        <p:spPr/>
        <p:txBody>
          <a:bodyPr/>
          <a:lstStyle/>
          <a:p>
            <a:pPr>
              <a:defRPr/>
            </a:pPr>
            <a:fld id="{74BF2C0F-05D6-4882-A325-BE394602789D}" type="slidenum">
              <a:rPr lang="en-US" smtClean="0"/>
              <a:t>103</a:t>
            </a:fld>
            <a:endParaRPr lang="en-US"/>
          </a:p>
        </p:txBody>
      </p:sp>
      <p:sp>
        <p:nvSpPr>
          <p:cNvPr id="10" name="Rectangle 9"/>
          <p:cNvSpPr/>
          <p:nvPr/>
        </p:nvSpPr>
        <p:spPr>
          <a:xfrm>
            <a:off x="182794" y="1268748"/>
            <a:ext cx="8572528" cy="1749197"/>
          </a:xfrm>
          <a:prstGeom prst="rect">
            <a:avLst/>
          </a:prstGeom>
        </p:spPr>
        <p:txBody>
          <a:bodyPr wrap="square">
            <a:spAutoFit/>
          </a:bodyPr>
          <a:lstStyle/>
          <a:p>
            <a:pPr>
              <a:spcBef>
                <a:spcPts val="700"/>
              </a:spcBef>
              <a:buClr>
                <a:srgbClr val="336699"/>
              </a:buClr>
            </a:pPr>
            <a:endParaRPr lang="en-US" sz="2400"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r>
              <a:rPr lang="zh-CN" altLang="en-US" sz="2400" dirty="0">
                <a:solidFill>
                  <a:schemeClr val="tx1"/>
                </a:solidFill>
                <a:latin typeface="+mj-lt"/>
                <a:ea typeface="黑体" panose="02010609060101010101" pitchFamily="49" charset="-122"/>
              </a:rPr>
              <a:t>朴素贝叶斯分类的目标是寻找“最佳”的类别</a:t>
            </a:r>
            <a:endParaRPr lang="de-DE" sz="2400"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r>
              <a:rPr lang="zh-CN" altLang="en-US" sz="2400" dirty="0">
                <a:solidFill>
                  <a:schemeClr val="tx1"/>
                </a:solidFill>
                <a:latin typeface="+mj-lt"/>
                <a:ea typeface="黑体" panose="02010609060101010101" pitchFamily="49" charset="-122"/>
              </a:rPr>
              <a:t>最佳类别是指具有最大后验概率</a:t>
            </a:r>
            <a:r>
              <a:rPr lang="en-US" altLang="zh-CN" sz="2400" dirty="0">
                <a:solidFill>
                  <a:schemeClr val="tx1"/>
                </a:solidFill>
                <a:latin typeface="+mj-lt"/>
                <a:ea typeface="黑体" panose="02010609060101010101" pitchFamily="49" charset="-122"/>
              </a:rPr>
              <a:t>(</a:t>
            </a:r>
            <a:r>
              <a:rPr lang="en-US" altLang="zh-CN" sz="2400" b="1" dirty="0">
                <a:solidFill>
                  <a:schemeClr val="tx1"/>
                </a:solidFill>
                <a:latin typeface="Times New Roman" panose="02020603050405020304" pitchFamily="18" charset="0"/>
                <a:ea typeface="黑体" panose="02010609060101010101" pitchFamily="49" charset="-122"/>
              </a:rPr>
              <a:t>maximum a posteriori </a:t>
            </a:r>
            <a:r>
              <a:rPr lang="de-DE" altLang="zh-CN" sz="2400" b="1" dirty="0">
                <a:solidFill>
                  <a:schemeClr val="tx1"/>
                </a:solidFill>
                <a:latin typeface="Times New Roman" panose="02020603050405020304" pitchFamily="18" charset="0"/>
                <a:ea typeface="黑体" panose="02010609060101010101" pitchFamily="49" charset="-122"/>
              </a:rPr>
              <a:t>-MAP</a:t>
            </a:r>
            <a:r>
              <a:rPr lang="en-US" altLang="zh-CN" sz="2400" dirty="0">
                <a:solidFill>
                  <a:schemeClr val="tx1"/>
                </a:solidFill>
                <a:latin typeface="+mj-lt"/>
                <a:ea typeface="黑体" panose="02010609060101010101" pitchFamily="49" charset="-122"/>
              </a:rPr>
              <a:t>)</a:t>
            </a:r>
            <a:r>
              <a:rPr lang="zh-CN" altLang="en-US" sz="2400" dirty="0">
                <a:solidFill>
                  <a:schemeClr val="tx1"/>
                </a:solidFill>
                <a:latin typeface="+mj-lt"/>
                <a:ea typeface="黑体" panose="02010609060101010101" pitchFamily="49" charset="-122"/>
              </a:rPr>
              <a:t>的类别</a:t>
            </a:r>
            <a:r>
              <a:rPr lang="de-DE" sz="2400" dirty="0">
                <a:solidFill>
                  <a:srgbClr val="0070C0"/>
                </a:solidFill>
                <a:latin typeface="+mj-lt"/>
                <a:ea typeface="黑体" panose="02010609060101010101" pitchFamily="49" charset="-122"/>
              </a:rPr>
              <a:t> </a:t>
            </a:r>
            <a:r>
              <a:rPr lang="de-DE" sz="2400" i="1" dirty="0">
                <a:solidFill>
                  <a:schemeClr val="tx1"/>
                </a:solidFill>
                <a:latin typeface="+mj-lt"/>
                <a:ea typeface="黑体" panose="02010609060101010101" pitchFamily="49" charset="-122"/>
              </a:rPr>
              <a:t>c</a:t>
            </a:r>
            <a:r>
              <a:rPr lang="de-DE" dirty="0">
                <a:solidFill>
                  <a:schemeClr val="tx1"/>
                </a:solidFill>
                <a:latin typeface="+mj-lt"/>
                <a:ea typeface="黑体" panose="02010609060101010101" pitchFamily="49" charset="-122"/>
              </a:rPr>
              <a:t>map</a:t>
            </a:r>
            <a:r>
              <a:rPr lang="de-DE" sz="2400" dirty="0">
                <a:solidFill>
                  <a:schemeClr val="tx1"/>
                </a:solidFill>
                <a:latin typeface="+mj-lt"/>
                <a:ea typeface="黑体" panose="02010609060101010101" pitchFamily="49" charset="-122"/>
              </a:rPr>
              <a:t>:</a:t>
            </a:r>
            <a:endParaRPr lang="de-DE" sz="6000" i="1" dirty="0">
              <a:solidFill>
                <a:schemeClr val="tx1"/>
              </a:solidFill>
              <a:latin typeface="+mj-lt"/>
              <a:ea typeface="黑体" panose="02010609060101010101" pitchFamily="49" charset="-122"/>
            </a:endParaRPr>
          </a:p>
        </p:txBody>
      </p:sp>
      <p:pic>
        <p:nvPicPr>
          <p:cNvPr id="9" name="Picture 8" descr="1325.png"/>
          <p:cNvPicPr>
            <a:picLocks noChangeAspect="1"/>
          </p:cNvPicPr>
          <p:nvPr/>
        </p:nvPicPr>
        <p:blipFill>
          <a:blip r:embed="rId3" cstate="print"/>
          <a:stretch>
            <a:fillRect/>
          </a:stretch>
        </p:blipFill>
        <p:spPr>
          <a:xfrm>
            <a:off x="1214414" y="3958884"/>
            <a:ext cx="6509289" cy="756000"/>
          </a:xfrm>
          <a:prstGeom prst="rect">
            <a:avLst/>
          </a:prstGeom>
        </p:spPr>
      </p:pic>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6553200" y="6477000"/>
            <a:ext cx="2133600" cy="244475"/>
          </a:xfrm>
          <a:prstGeom prst="rect">
            <a:avLst/>
          </a:prstGeom>
          <a:noFill/>
          <a:ln w="9525">
            <a:noFill/>
            <a:round/>
          </a:ln>
        </p:spPr>
        <p:txBody>
          <a:bodyPr lIns="90000" tIns="46800" rIns="90000" bIns="46800" anchor="ctr"/>
          <a:lstStyle/>
          <a:p>
            <a:pPr algn="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fld id="{48895EFF-1DBE-4654-84B8-EE5B6E2FA3CA}" type="slidenum">
              <a:rPr lang="en-US" sz="1200">
                <a:solidFill>
                  <a:srgbClr val="898989"/>
                </a:solidFill>
                <a:latin typeface="Calibri" panose="020F0502020204030204" pitchFamily="34" charset="0"/>
                <a:ea typeface="黑体" panose="02010609060101010101" pitchFamily="49" charset="-122"/>
              </a:rPr>
              <a:t>104</a:t>
            </a:fld>
            <a:endParaRPr lang="en-US" sz="1200" dirty="0">
              <a:solidFill>
                <a:srgbClr val="898989"/>
              </a:solidFill>
              <a:latin typeface="Calibri" panose="020F0502020204030204" pitchFamily="34" charset="0"/>
              <a:ea typeface="黑体" panose="02010609060101010101" pitchFamily="49" charset="-122"/>
            </a:endParaRPr>
          </a:p>
        </p:txBody>
      </p:sp>
      <p:sp>
        <p:nvSpPr>
          <p:cNvPr id="84995" name="Text Box 2"/>
          <p:cNvSpPr txBox="1">
            <a:spLocks noChangeArrowheads="1"/>
          </p:cNvSpPr>
          <p:nvPr/>
        </p:nvSpPr>
        <p:spPr bwMode="auto">
          <a:xfrm>
            <a:off x="107504" y="-416604"/>
            <a:ext cx="9363508" cy="1403350"/>
          </a:xfrm>
          <a:prstGeom prst="rect">
            <a:avLst/>
          </a:prstGeom>
          <a:noFill/>
          <a:ln w="9525">
            <a:noFill/>
            <a:round/>
          </a:ln>
        </p:spPr>
        <p:txBody>
          <a:bodyPr anchor="b"/>
          <a:lstStyle/>
          <a:p>
            <a:pPr algn="ct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r>
              <a:rPr lang="zh-CN" altLang="en-US" sz="3600" dirty="0">
                <a:solidFill>
                  <a:srgbClr val="000000"/>
                </a:solidFill>
                <a:latin typeface="Calibri" panose="020F0502020204030204" pitchFamily="34" charset="0"/>
                <a:ea typeface="黑体" panose="02010609060101010101" pitchFamily="49" charset="-122"/>
              </a:rPr>
              <a:t>应用：主题自动分类</a:t>
            </a:r>
            <a:endParaRPr lang="en-US" sz="3600" dirty="0">
              <a:solidFill>
                <a:srgbClr val="000000"/>
              </a:solidFill>
              <a:latin typeface="Calibri" panose="020F0502020204030204" pitchFamily="34" charset="0"/>
              <a:ea typeface="黑体" panose="02010609060101010101" pitchFamily="49" charset="-122"/>
            </a:endParaRPr>
          </a:p>
        </p:txBody>
      </p:sp>
      <p:sp>
        <p:nvSpPr>
          <p:cNvPr id="84996" name="Text Box 3"/>
          <p:cNvSpPr txBox="1">
            <a:spLocks noChangeArrowheads="1"/>
          </p:cNvSpPr>
          <p:nvPr/>
        </p:nvSpPr>
        <p:spPr bwMode="auto">
          <a:xfrm>
            <a:off x="214282" y="1428736"/>
            <a:ext cx="8643998" cy="5429264"/>
          </a:xfrm>
          <a:prstGeom prst="rect">
            <a:avLst/>
          </a:prstGeom>
          <a:noFill/>
          <a:ln w="9525">
            <a:noFill/>
            <a:round/>
          </a:ln>
        </p:spPr>
        <p:txBody>
          <a:bodyPr/>
          <a:lstStyle/>
          <a:p>
            <a:pPr marL="336550" indent="-336550">
              <a:spcBef>
                <a:spcPts val="700"/>
              </a:spcBef>
              <a:buClr>
                <a:srgbClr val="437085"/>
              </a:buClr>
              <a:buSzPct val="100000"/>
              <a:tabLst>
                <a:tab pos="336550" algn="l"/>
                <a:tab pos="784225" algn="l"/>
                <a:tab pos="1233170" algn="l"/>
                <a:tab pos="1682750" algn="l"/>
                <a:tab pos="2131695" algn="l"/>
                <a:tab pos="2581275" algn="l"/>
                <a:tab pos="3030220" algn="l"/>
                <a:tab pos="3479800" algn="l"/>
                <a:tab pos="3928745" algn="l"/>
                <a:tab pos="4378325" algn="l"/>
                <a:tab pos="4827270" algn="l"/>
                <a:tab pos="5276850" algn="l"/>
                <a:tab pos="5725795" algn="l"/>
                <a:tab pos="6175375" algn="l"/>
                <a:tab pos="6624320" algn="l"/>
                <a:tab pos="7073900" algn="l"/>
                <a:tab pos="7522845" algn="l"/>
                <a:tab pos="7972425" algn="l"/>
                <a:tab pos="8421370" algn="l"/>
                <a:tab pos="8870950" algn="l"/>
                <a:tab pos="9319895" algn="l"/>
              </a:tabLst>
            </a:pPr>
            <a:endParaRPr lang="en-US" dirty="0">
              <a:solidFill>
                <a:srgbClr val="000000"/>
              </a:solidFill>
              <a:latin typeface="Calibri" panose="020F0502020204030204" pitchFamily="34" charset="0"/>
              <a:ea typeface="黑体" panose="02010609060101010101" pitchFamily="49" charset="-122"/>
              <a:cs typeface="Times New Roman" panose="02020603050405020304" pitchFamily="18" charset="0"/>
            </a:endParaRPr>
          </a:p>
        </p:txBody>
      </p:sp>
      <p:sp>
        <p:nvSpPr>
          <p:cNvPr id="84997" name="Text Box 4"/>
          <p:cNvSpPr txBox="1">
            <a:spLocks noChangeArrowheads="1"/>
          </p:cNvSpPr>
          <p:nvPr/>
        </p:nvSpPr>
        <p:spPr bwMode="auto">
          <a:xfrm>
            <a:off x="7640638" y="-33338"/>
            <a:ext cx="925512" cy="336551"/>
          </a:xfrm>
          <a:prstGeom prst="rect">
            <a:avLst/>
          </a:prstGeom>
          <a:noFill/>
          <a:ln w="9525">
            <a:noFill/>
            <a:round/>
          </a:ln>
        </p:spPr>
        <p:txBody>
          <a:bodyPr wrap="none" anchor="ctr"/>
          <a:lstStyle/>
          <a:p>
            <a:pPr>
              <a:buClr>
                <a:srgbClr val="000000"/>
              </a:buClr>
              <a:buSzPct val="100000"/>
              <a:buFont typeface="Times New Roman" panose="02020603050405020304" pitchFamily="18" charset="0"/>
              <a:buNone/>
            </a:pPr>
            <a:endParaRPr lang="de-DE" dirty="0">
              <a:latin typeface="Times New Roman" panose="02020603050405020304" pitchFamily="18" charset="0"/>
              <a:ea typeface="黑体" panose="02010609060101010101" pitchFamily="49" charset="-122"/>
            </a:endParaRPr>
          </a:p>
        </p:txBody>
      </p:sp>
      <p:sp>
        <p:nvSpPr>
          <p:cNvPr id="6" name="Slide Number Placeholder 5"/>
          <p:cNvSpPr>
            <a:spLocks noGrp="1"/>
          </p:cNvSpPr>
          <p:nvPr>
            <p:ph type="sldNum" sz="quarter" idx="12"/>
          </p:nvPr>
        </p:nvSpPr>
        <p:spPr/>
        <p:txBody>
          <a:bodyPr/>
          <a:lstStyle/>
          <a:p>
            <a:pPr>
              <a:defRPr/>
            </a:pPr>
            <a:fld id="{74BF2C0F-05D6-4882-A325-BE394602789D}" type="slidenum">
              <a:rPr lang="en-US" smtClean="0"/>
              <a:t>104</a:t>
            </a:fld>
            <a:endParaRPr lang="en-US"/>
          </a:p>
        </p:txBody>
      </p:sp>
      <p:pic>
        <p:nvPicPr>
          <p:cNvPr id="4098" name="Picture 2"/>
          <p:cNvPicPr>
            <a:picLocks noChangeAspect="1" noChangeArrowheads="1"/>
          </p:cNvPicPr>
          <p:nvPr/>
        </p:nvPicPr>
        <p:blipFill>
          <a:blip r:embed="rId3" cstate="print"/>
          <a:srcRect/>
          <a:stretch>
            <a:fillRect/>
          </a:stretch>
        </p:blipFill>
        <p:spPr bwMode="auto">
          <a:xfrm>
            <a:off x="935881" y="1772816"/>
            <a:ext cx="7200800" cy="4043448"/>
          </a:xfrm>
          <a:prstGeom prst="rect">
            <a:avLst/>
          </a:prstGeom>
          <a:noFill/>
          <a:ln w="9525">
            <a:noFill/>
            <a:miter lim="800000"/>
            <a:headEnd/>
            <a:tailEnd/>
          </a:ln>
        </p:spPr>
      </p:pic>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6553200" y="6477000"/>
            <a:ext cx="2133600" cy="244475"/>
          </a:xfrm>
          <a:prstGeom prst="rect">
            <a:avLst/>
          </a:prstGeom>
          <a:noFill/>
          <a:ln w="9525">
            <a:noFill/>
            <a:round/>
          </a:ln>
        </p:spPr>
        <p:txBody>
          <a:bodyPr lIns="90000" tIns="46800" rIns="90000" bIns="46800" anchor="ctr"/>
          <a:lstStyle/>
          <a:p>
            <a:pPr algn="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fld id="{48895EFF-1DBE-4654-84B8-EE5B6E2FA3CA}" type="slidenum">
              <a:rPr lang="en-US" sz="1200">
                <a:solidFill>
                  <a:srgbClr val="898989"/>
                </a:solidFill>
                <a:latin typeface="Calibri" panose="020F0502020204030204" pitchFamily="34" charset="0"/>
                <a:ea typeface="黑体" panose="02010609060101010101" pitchFamily="49" charset="-122"/>
              </a:rPr>
              <a:t>105</a:t>
            </a:fld>
            <a:endParaRPr lang="en-US" sz="1200" dirty="0">
              <a:solidFill>
                <a:srgbClr val="898989"/>
              </a:solidFill>
              <a:latin typeface="Calibri" panose="020F0502020204030204" pitchFamily="34" charset="0"/>
              <a:ea typeface="黑体" panose="02010609060101010101" pitchFamily="49" charset="-122"/>
            </a:endParaRPr>
          </a:p>
        </p:txBody>
      </p:sp>
      <p:sp>
        <p:nvSpPr>
          <p:cNvPr id="84995" name="Text Box 2"/>
          <p:cNvSpPr txBox="1">
            <a:spLocks noChangeArrowheads="1"/>
          </p:cNvSpPr>
          <p:nvPr/>
        </p:nvSpPr>
        <p:spPr bwMode="auto">
          <a:xfrm>
            <a:off x="71406" y="12700"/>
            <a:ext cx="8929718" cy="968028"/>
          </a:xfrm>
          <a:prstGeom prst="rect">
            <a:avLst/>
          </a:prstGeom>
          <a:noFill/>
          <a:ln w="9525">
            <a:noFill/>
            <a:round/>
          </a:ln>
        </p:spPr>
        <p:txBody>
          <a:bodyPr anchor="b"/>
          <a:lstStyle/>
          <a:p>
            <a:pPr algn="ct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r>
              <a:rPr lang="zh-CN" altLang="en-US" sz="3400" dirty="0">
                <a:solidFill>
                  <a:srgbClr val="000000"/>
                </a:solidFill>
                <a:latin typeface="Calibri" panose="020F0502020204030204" pitchFamily="34" charset="0"/>
                <a:ea typeface="黑体" panose="02010609060101010101" pitchFamily="49" charset="-122"/>
                <a:cs typeface="Times New Roman" panose="02020603050405020304" pitchFamily="18" charset="0"/>
              </a:rPr>
              <a:t>搜索引擎中的文本分类应用</a:t>
            </a:r>
            <a:endParaRPr lang="en-US" sz="3400" dirty="0">
              <a:solidFill>
                <a:srgbClr val="000000"/>
              </a:solidFill>
              <a:latin typeface="Calibri" panose="020F0502020204030204" pitchFamily="34" charset="0"/>
              <a:ea typeface="黑体" panose="02010609060101010101" pitchFamily="49" charset="-122"/>
            </a:endParaRPr>
          </a:p>
        </p:txBody>
      </p:sp>
      <p:sp>
        <p:nvSpPr>
          <p:cNvPr id="84996" name="Text Box 3"/>
          <p:cNvSpPr txBox="1">
            <a:spLocks noChangeArrowheads="1"/>
          </p:cNvSpPr>
          <p:nvPr/>
        </p:nvSpPr>
        <p:spPr bwMode="auto">
          <a:xfrm>
            <a:off x="214282" y="1428736"/>
            <a:ext cx="8643998" cy="5429264"/>
          </a:xfrm>
          <a:prstGeom prst="rect">
            <a:avLst/>
          </a:prstGeom>
          <a:noFill/>
          <a:ln w="9525">
            <a:noFill/>
            <a:round/>
          </a:ln>
        </p:spPr>
        <p:txBody>
          <a:bodyPr/>
          <a:lstStyle/>
          <a:p>
            <a:pPr marL="336550" indent="-336550">
              <a:spcBef>
                <a:spcPts val="700"/>
              </a:spcBef>
              <a:buClr>
                <a:srgbClr val="437085"/>
              </a:buClr>
              <a:buSzPct val="100000"/>
              <a:tabLst>
                <a:tab pos="336550" algn="l"/>
                <a:tab pos="784225" algn="l"/>
                <a:tab pos="1233170" algn="l"/>
                <a:tab pos="1682750" algn="l"/>
                <a:tab pos="2131695" algn="l"/>
                <a:tab pos="2581275" algn="l"/>
                <a:tab pos="3030220" algn="l"/>
                <a:tab pos="3479800" algn="l"/>
                <a:tab pos="3928745" algn="l"/>
                <a:tab pos="4378325" algn="l"/>
                <a:tab pos="4827270" algn="l"/>
                <a:tab pos="5276850" algn="l"/>
                <a:tab pos="5725795" algn="l"/>
                <a:tab pos="6175375" algn="l"/>
                <a:tab pos="6624320" algn="l"/>
                <a:tab pos="7073900" algn="l"/>
                <a:tab pos="7522845" algn="l"/>
                <a:tab pos="7972425" algn="l"/>
                <a:tab pos="8421370" algn="l"/>
                <a:tab pos="8870950" algn="l"/>
                <a:tab pos="9319895" algn="l"/>
              </a:tabLst>
            </a:pPr>
            <a:endParaRPr lang="en-US" sz="2400" dirty="0">
              <a:solidFill>
                <a:srgbClr val="000000"/>
              </a:solidFill>
              <a:latin typeface="Calibri" panose="020F0502020204030204" pitchFamily="34" charset="0"/>
              <a:ea typeface="黑体" panose="02010609060101010101" pitchFamily="49" charset="-122"/>
              <a:cs typeface="Times New Roman" panose="02020603050405020304" pitchFamily="18" charset="0"/>
            </a:endParaRPr>
          </a:p>
        </p:txBody>
      </p:sp>
      <p:sp>
        <p:nvSpPr>
          <p:cNvPr id="84997" name="Text Box 4"/>
          <p:cNvSpPr txBox="1">
            <a:spLocks noChangeArrowheads="1"/>
          </p:cNvSpPr>
          <p:nvPr/>
        </p:nvSpPr>
        <p:spPr bwMode="auto">
          <a:xfrm>
            <a:off x="7640638" y="-33338"/>
            <a:ext cx="925512" cy="336551"/>
          </a:xfrm>
          <a:prstGeom prst="rect">
            <a:avLst/>
          </a:prstGeom>
          <a:noFill/>
          <a:ln w="9525">
            <a:noFill/>
            <a:round/>
          </a:ln>
        </p:spPr>
        <p:txBody>
          <a:bodyPr wrap="none" anchor="ctr"/>
          <a:lstStyle/>
          <a:p>
            <a:pPr>
              <a:buClr>
                <a:srgbClr val="000000"/>
              </a:buClr>
              <a:buSzPct val="100000"/>
              <a:buFont typeface="Times New Roman" panose="02020603050405020304" pitchFamily="18" charset="0"/>
              <a:buNone/>
            </a:pPr>
            <a:endParaRPr lang="de-DE" dirty="0">
              <a:latin typeface="Times New Roman" panose="02020603050405020304" pitchFamily="18" charset="0"/>
              <a:ea typeface="黑体" panose="02010609060101010101" pitchFamily="49" charset="-122"/>
            </a:endParaRPr>
          </a:p>
        </p:txBody>
      </p:sp>
      <p:sp>
        <p:nvSpPr>
          <p:cNvPr id="6" name="Slide Number Placeholder 5"/>
          <p:cNvSpPr>
            <a:spLocks noGrp="1"/>
          </p:cNvSpPr>
          <p:nvPr>
            <p:ph type="sldNum" sz="quarter" idx="12"/>
          </p:nvPr>
        </p:nvSpPr>
        <p:spPr/>
        <p:txBody>
          <a:bodyPr/>
          <a:lstStyle/>
          <a:p>
            <a:pPr>
              <a:defRPr/>
            </a:pPr>
            <a:fld id="{74BF2C0F-05D6-4882-A325-BE394602789D}" type="slidenum">
              <a:rPr lang="en-US" smtClean="0"/>
              <a:t>105</a:t>
            </a:fld>
            <a:endParaRPr lang="en-US"/>
          </a:p>
        </p:txBody>
      </p:sp>
      <p:sp>
        <p:nvSpPr>
          <p:cNvPr id="10" name="Rectangle 9"/>
          <p:cNvSpPr/>
          <p:nvPr/>
        </p:nvSpPr>
        <p:spPr>
          <a:xfrm>
            <a:off x="258596" y="1033538"/>
            <a:ext cx="8572528" cy="4999702"/>
          </a:xfrm>
          <a:prstGeom prst="rect">
            <a:avLst/>
          </a:prstGeom>
        </p:spPr>
        <p:txBody>
          <a:bodyPr wrap="square">
            <a:spAutoFit/>
          </a:bodyPr>
          <a:lstStyle/>
          <a:p>
            <a:pPr>
              <a:lnSpc>
                <a:spcPct val="150000"/>
              </a:lnSpc>
              <a:buClr>
                <a:srgbClr val="336699"/>
              </a:buClr>
            </a:pPr>
            <a:r>
              <a:rPr lang="de-DE" sz="2400" dirty="0">
                <a:solidFill>
                  <a:schemeClr val="tx1"/>
                </a:solidFill>
                <a:latin typeface="+mj-lt"/>
                <a:ea typeface="黑体" panose="02010609060101010101" pitchFamily="49" charset="-122"/>
              </a:rPr>
              <a:t>	</a:t>
            </a:r>
          </a:p>
          <a:p>
            <a:pPr lvl="1">
              <a:lnSpc>
                <a:spcPct val="150000"/>
              </a:lnSpc>
              <a:spcBef>
                <a:spcPts val="700"/>
              </a:spcBef>
              <a:buClr>
                <a:srgbClr val="336699"/>
              </a:buClr>
              <a:buFont typeface="Wingdings" panose="05000000000000000000" pitchFamily="2" charset="2"/>
              <a:buChar char="§"/>
            </a:pPr>
            <a:r>
              <a:rPr lang="zh-CN" altLang="en-US" sz="2400" dirty="0">
                <a:solidFill>
                  <a:schemeClr val="tx1"/>
                </a:solidFill>
                <a:latin typeface="+mj-lt"/>
                <a:ea typeface="黑体" panose="02010609060101010101" pitchFamily="49" charset="-122"/>
              </a:rPr>
              <a:t>语言识别</a:t>
            </a:r>
            <a:r>
              <a:rPr lang="de-DE" sz="2400" dirty="0">
                <a:solidFill>
                  <a:schemeClr val="tx1"/>
                </a:solidFill>
                <a:latin typeface="+mj-lt"/>
                <a:ea typeface="黑体" panose="02010609060101010101" pitchFamily="49" charset="-122"/>
              </a:rPr>
              <a:t> (</a:t>
            </a:r>
            <a:r>
              <a:rPr lang="zh-CN" altLang="en-US" sz="2400" dirty="0">
                <a:solidFill>
                  <a:schemeClr val="tx1"/>
                </a:solidFill>
                <a:latin typeface="+mj-lt"/>
                <a:ea typeface="黑体" panose="02010609060101010101" pitchFamily="49" charset="-122"/>
              </a:rPr>
              <a:t>类别</a:t>
            </a:r>
            <a:r>
              <a:rPr lang="de-DE" sz="2400" dirty="0">
                <a:solidFill>
                  <a:schemeClr val="tx1"/>
                </a:solidFill>
                <a:latin typeface="+mj-lt"/>
                <a:ea typeface="黑体" panose="02010609060101010101" pitchFamily="49" charset="-122"/>
              </a:rPr>
              <a:t>: English vs. French</a:t>
            </a:r>
            <a:r>
              <a:rPr lang="zh-CN" altLang="en-US" sz="2400" dirty="0">
                <a:solidFill>
                  <a:schemeClr val="tx1"/>
                </a:solidFill>
                <a:latin typeface="+mj-lt"/>
                <a:ea typeface="黑体" panose="02010609060101010101" pitchFamily="49" charset="-122"/>
              </a:rPr>
              <a:t>等</a:t>
            </a:r>
            <a:r>
              <a:rPr lang="de-DE" sz="2400" dirty="0">
                <a:solidFill>
                  <a:schemeClr val="tx1"/>
                </a:solidFill>
                <a:latin typeface="+mj-lt"/>
                <a:ea typeface="黑体" panose="02010609060101010101" pitchFamily="49" charset="-122"/>
              </a:rPr>
              <a:t>)</a:t>
            </a:r>
          </a:p>
          <a:p>
            <a:pPr lvl="1">
              <a:lnSpc>
                <a:spcPct val="150000"/>
              </a:lnSpc>
              <a:spcBef>
                <a:spcPts val="700"/>
              </a:spcBef>
              <a:buClr>
                <a:srgbClr val="336699"/>
              </a:buClr>
              <a:buFont typeface="Wingdings" panose="05000000000000000000" pitchFamily="2" charset="2"/>
              <a:buChar char="§"/>
            </a:pPr>
            <a:r>
              <a:rPr lang="zh-CN" altLang="en-US" sz="2400" dirty="0">
                <a:solidFill>
                  <a:schemeClr val="tx1"/>
                </a:solidFill>
                <a:latin typeface="+mj-lt"/>
                <a:ea typeface="黑体" panose="02010609060101010101" pitchFamily="49" charset="-122"/>
              </a:rPr>
              <a:t>垃圾网页的识别</a:t>
            </a:r>
            <a:r>
              <a:rPr lang="en-US" sz="2400" dirty="0">
                <a:solidFill>
                  <a:schemeClr val="tx1"/>
                </a:solidFill>
                <a:latin typeface="+mj-lt"/>
                <a:ea typeface="黑体" panose="02010609060101010101" pitchFamily="49" charset="-122"/>
              </a:rPr>
              <a:t> (</a:t>
            </a:r>
            <a:r>
              <a:rPr lang="zh-CN" altLang="en-US" sz="2400" dirty="0">
                <a:solidFill>
                  <a:schemeClr val="tx1"/>
                </a:solidFill>
                <a:latin typeface="+mj-lt"/>
                <a:ea typeface="黑体" panose="02010609060101010101" pitchFamily="49" charset="-122"/>
              </a:rPr>
              <a:t>垃圾网页 </a:t>
            </a:r>
            <a:r>
              <a:rPr lang="en-US" sz="2400" dirty="0">
                <a:solidFill>
                  <a:schemeClr val="tx1"/>
                </a:solidFill>
                <a:latin typeface="+mj-lt"/>
                <a:ea typeface="黑体" panose="02010609060101010101" pitchFamily="49" charset="-122"/>
              </a:rPr>
              <a:t>vs. </a:t>
            </a:r>
            <a:r>
              <a:rPr lang="zh-CN" altLang="en-US" sz="2400" dirty="0">
                <a:solidFill>
                  <a:schemeClr val="tx1"/>
                </a:solidFill>
                <a:latin typeface="+mj-lt"/>
                <a:ea typeface="黑体" panose="02010609060101010101" pitchFamily="49" charset="-122"/>
              </a:rPr>
              <a:t>正常网页</a:t>
            </a:r>
            <a:r>
              <a:rPr lang="en-US" sz="2400" dirty="0">
                <a:solidFill>
                  <a:schemeClr val="tx1"/>
                </a:solidFill>
                <a:latin typeface="+mj-lt"/>
                <a:ea typeface="黑体" panose="02010609060101010101" pitchFamily="49" charset="-122"/>
              </a:rPr>
              <a:t>)</a:t>
            </a:r>
          </a:p>
          <a:p>
            <a:pPr lvl="1">
              <a:lnSpc>
                <a:spcPct val="150000"/>
              </a:lnSpc>
              <a:spcBef>
                <a:spcPts val="700"/>
              </a:spcBef>
              <a:buClr>
                <a:srgbClr val="336699"/>
              </a:buClr>
              <a:buFont typeface="Wingdings" panose="05000000000000000000" pitchFamily="2" charset="2"/>
              <a:buChar char="§"/>
            </a:pPr>
            <a:r>
              <a:rPr lang="zh-CN" altLang="en-US" sz="2400" dirty="0">
                <a:solidFill>
                  <a:schemeClr val="tx1"/>
                </a:solidFill>
                <a:latin typeface="+mj-lt"/>
                <a:ea typeface="黑体" panose="02010609060101010101" pitchFamily="49" charset="-122"/>
              </a:rPr>
              <a:t>是否包含淫秽内容</a:t>
            </a:r>
            <a:r>
              <a:rPr lang="en-US" sz="2400" dirty="0">
                <a:solidFill>
                  <a:schemeClr val="tx1"/>
                </a:solidFill>
                <a:latin typeface="+mj-lt"/>
                <a:ea typeface="黑体" panose="02010609060101010101" pitchFamily="49" charset="-122"/>
              </a:rPr>
              <a:t> (</a:t>
            </a:r>
            <a:r>
              <a:rPr lang="zh-CN" altLang="en-US" sz="2400" dirty="0">
                <a:solidFill>
                  <a:schemeClr val="tx1"/>
                </a:solidFill>
                <a:latin typeface="+mj-lt"/>
                <a:ea typeface="黑体" panose="02010609060101010101" pitchFamily="49" charset="-122"/>
              </a:rPr>
              <a:t>色情 </a:t>
            </a:r>
            <a:r>
              <a:rPr lang="de-DE" sz="2400" dirty="0">
                <a:solidFill>
                  <a:schemeClr val="tx1"/>
                </a:solidFill>
                <a:latin typeface="+mj-lt"/>
                <a:ea typeface="黑体" panose="02010609060101010101" pitchFamily="49" charset="-122"/>
              </a:rPr>
              <a:t>vs. </a:t>
            </a:r>
            <a:r>
              <a:rPr lang="zh-CN" altLang="en-US" sz="2400" dirty="0">
                <a:solidFill>
                  <a:schemeClr val="tx1"/>
                </a:solidFill>
                <a:latin typeface="+mj-lt"/>
                <a:ea typeface="黑体" panose="02010609060101010101" pitchFamily="49" charset="-122"/>
              </a:rPr>
              <a:t>非色情</a:t>
            </a:r>
            <a:r>
              <a:rPr lang="de-DE" sz="2400" dirty="0">
                <a:solidFill>
                  <a:schemeClr val="tx1"/>
                </a:solidFill>
                <a:latin typeface="+mj-lt"/>
                <a:ea typeface="黑体" panose="02010609060101010101" pitchFamily="49" charset="-122"/>
              </a:rPr>
              <a:t>)</a:t>
            </a:r>
          </a:p>
          <a:p>
            <a:pPr lvl="1">
              <a:lnSpc>
                <a:spcPct val="150000"/>
              </a:lnSpc>
              <a:spcBef>
                <a:spcPts val="700"/>
              </a:spcBef>
              <a:buClr>
                <a:srgbClr val="336699"/>
              </a:buClr>
              <a:buFont typeface="Wingdings" panose="05000000000000000000" pitchFamily="2" charset="2"/>
              <a:buChar char="§"/>
            </a:pPr>
            <a:r>
              <a:rPr lang="zh-CN" altLang="en-US" sz="2400" dirty="0">
                <a:solidFill>
                  <a:schemeClr val="tx1"/>
                </a:solidFill>
                <a:latin typeface="+mj-lt"/>
                <a:ea typeface="黑体" panose="02010609060101010101" pitchFamily="49" charset="-122"/>
              </a:rPr>
              <a:t>领域搜索或垂直搜索</a:t>
            </a:r>
            <a:r>
              <a:rPr lang="en-US" sz="2400" dirty="0">
                <a:solidFill>
                  <a:schemeClr val="tx1"/>
                </a:solidFill>
                <a:latin typeface="+mj-lt"/>
                <a:ea typeface="黑体" panose="02010609060101010101" pitchFamily="49" charset="-122"/>
              </a:rPr>
              <a:t> – </a:t>
            </a:r>
            <a:r>
              <a:rPr lang="zh-CN" altLang="en-US" sz="2400" dirty="0">
                <a:solidFill>
                  <a:schemeClr val="tx1"/>
                </a:solidFill>
                <a:latin typeface="+mj-lt"/>
                <a:ea typeface="黑体" panose="02010609060101010101" pitchFamily="49" charset="-122"/>
              </a:rPr>
              <a:t>搜索对象限制在某个垂直领域（如健康医疗）</a:t>
            </a:r>
            <a:r>
              <a:rPr lang="en-US" sz="2400" dirty="0">
                <a:solidFill>
                  <a:schemeClr val="tx1"/>
                </a:solidFill>
                <a:latin typeface="+mj-lt"/>
                <a:ea typeface="黑体" panose="02010609060101010101" pitchFamily="49" charset="-122"/>
              </a:rPr>
              <a:t> (</a:t>
            </a:r>
            <a:r>
              <a:rPr lang="zh-CN" altLang="en-US" sz="2400" dirty="0">
                <a:solidFill>
                  <a:schemeClr val="tx1"/>
                </a:solidFill>
                <a:latin typeface="+mj-lt"/>
                <a:ea typeface="黑体" panose="02010609060101010101" pitchFamily="49" charset="-122"/>
              </a:rPr>
              <a:t>属于该领域 </a:t>
            </a:r>
            <a:r>
              <a:rPr lang="en-US" altLang="zh-CN" sz="2400" dirty="0">
                <a:solidFill>
                  <a:schemeClr val="tx1"/>
                </a:solidFill>
                <a:latin typeface="+mj-lt"/>
                <a:ea typeface="黑体" panose="02010609060101010101" pitchFamily="49" charset="-122"/>
              </a:rPr>
              <a:t>vs. </a:t>
            </a:r>
            <a:r>
              <a:rPr lang="zh-CN" altLang="en-US" sz="2400" dirty="0">
                <a:solidFill>
                  <a:schemeClr val="tx1"/>
                </a:solidFill>
                <a:latin typeface="+mj-lt"/>
                <a:ea typeface="黑体" panose="02010609060101010101" pitchFamily="49" charset="-122"/>
              </a:rPr>
              <a:t>不属于该领域</a:t>
            </a:r>
            <a:r>
              <a:rPr lang="en-US" sz="2400" dirty="0">
                <a:solidFill>
                  <a:schemeClr val="tx1"/>
                </a:solidFill>
                <a:latin typeface="+mj-lt"/>
                <a:ea typeface="黑体" panose="02010609060101010101" pitchFamily="49" charset="-122"/>
              </a:rPr>
              <a:t>)</a:t>
            </a:r>
          </a:p>
          <a:p>
            <a:pPr lvl="1">
              <a:lnSpc>
                <a:spcPct val="150000"/>
              </a:lnSpc>
              <a:spcBef>
                <a:spcPts val="700"/>
              </a:spcBef>
              <a:buClr>
                <a:srgbClr val="336699"/>
              </a:buClr>
              <a:buFont typeface="Wingdings" panose="05000000000000000000" pitchFamily="2" charset="2"/>
              <a:buChar char="§"/>
            </a:pPr>
            <a:r>
              <a:rPr lang="zh-CN" altLang="en-US" sz="2400" dirty="0">
                <a:solidFill>
                  <a:schemeClr val="tx1"/>
                </a:solidFill>
                <a:latin typeface="+mj-lt"/>
                <a:ea typeface="黑体" panose="02010609060101010101" pitchFamily="49" charset="-122"/>
              </a:rPr>
              <a:t>静态查询</a:t>
            </a:r>
            <a:r>
              <a:rPr lang="de-DE" sz="2400" dirty="0">
                <a:solidFill>
                  <a:schemeClr val="tx1"/>
                </a:solidFill>
                <a:latin typeface="+mj-lt"/>
                <a:ea typeface="黑体" panose="02010609060101010101" pitchFamily="49" charset="-122"/>
              </a:rPr>
              <a:t> (</a:t>
            </a:r>
            <a:r>
              <a:rPr lang="zh-CN" altLang="en-US" sz="2400" dirty="0">
                <a:solidFill>
                  <a:schemeClr val="tx1"/>
                </a:solidFill>
                <a:latin typeface="+mj-lt"/>
                <a:ea typeface="黑体" panose="02010609060101010101" pitchFamily="49" charset="-122"/>
              </a:rPr>
              <a:t>如，</a:t>
            </a:r>
            <a:r>
              <a:rPr lang="de-DE" sz="2400" dirty="0">
                <a:solidFill>
                  <a:schemeClr val="tx1"/>
                </a:solidFill>
                <a:latin typeface="+mj-lt"/>
                <a:ea typeface="黑体" panose="02010609060101010101" pitchFamily="49" charset="-122"/>
              </a:rPr>
              <a:t>Google Alerts)</a:t>
            </a:r>
          </a:p>
          <a:p>
            <a:pPr lvl="1">
              <a:lnSpc>
                <a:spcPct val="150000"/>
              </a:lnSpc>
              <a:spcBef>
                <a:spcPts val="700"/>
              </a:spcBef>
              <a:buClr>
                <a:srgbClr val="336699"/>
              </a:buClr>
              <a:buFont typeface="Wingdings" panose="05000000000000000000" pitchFamily="2" charset="2"/>
              <a:buChar char="§"/>
            </a:pPr>
            <a:r>
              <a:rPr lang="zh-CN" altLang="en-US" sz="2400" dirty="0">
                <a:solidFill>
                  <a:schemeClr val="tx1"/>
                </a:solidFill>
                <a:latin typeface="+mj-lt"/>
                <a:ea typeface="黑体" panose="02010609060101010101" pitchFamily="49" charset="-122"/>
              </a:rPr>
              <a:t>情感识别</a:t>
            </a:r>
            <a:r>
              <a:rPr lang="en-US" sz="2400" dirty="0">
                <a:solidFill>
                  <a:schemeClr val="tx1"/>
                </a:solidFill>
                <a:latin typeface="+mj-lt"/>
                <a:ea typeface="黑体" panose="02010609060101010101" pitchFamily="49" charset="-122"/>
              </a:rPr>
              <a:t>: </a:t>
            </a:r>
            <a:r>
              <a:rPr lang="zh-CN" altLang="en-US" sz="2400" dirty="0">
                <a:solidFill>
                  <a:schemeClr val="tx1"/>
                </a:solidFill>
                <a:latin typeface="+mj-lt"/>
                <a:ea typeface="黑体" panose="02010609060101010101" pitchFamily="49" charset="-122"/>
              </a:rPr>
              <a:t>影评或产品评论是贬还是褒</a:t>
            </a:r>
            <a:r>
              <a:rPr lang="en-US" sz="2400" dirty="0">
                <a:solidFill>
                  <a:schemeClr val="tx1"/>
                </a:solidFill>
                <a:latin typeface="+mj-lt"/>
                <a:ea typeface="黑体" panose="02010609060101010101" pitchFamily="49" charset="-122"/>
              </a:rPr>
              <a:t> </a:t>
            </a:r>
            <a:r>
              <a:rPr lang="de-DE" sz="2400" dirty="0">
                <a:solidFill>
                  <a:schemeClr val="tx1"/>
                </a:solidFill>
                <a:latin typeface="+mj-lt"/>
                <a:ea typeface="黑体" panose="02010609060101010101" pitchFamily="49" charset="-122"/>
              </a:rPr>
              <a:t>(</a:t>
            </a:r>
            <a:r>
              <a:rPr lang="zh-CN" altLang="en-US" sz="2400" dirty="0">
                <a:solidFill>
                  <a:schemeClr val="tx1"/>
                </a:solidFill>
                <a:latin typeface="+mj-lt"/>
                <a:ea typeface="黑体" panose="02010609060101010101" pitchFamily="49" charset="-122"/>
              </a:rPr>
              <a:t>褒评</a:t>
            </a:r>
            <a:r>
              <a:rPr lang="de-DE" sz="2400" dirty="0">
                <a:solidFill>
                  <a:schemeClr val="tx1"/>
                </a:solidFill>
                <a:latin typeface="+mj-lt"/>
                <a:ea typeface="黑体" panose="02010609060101010101" pitchFamily="49" charset="-122"/>
              </a:rPr>
              <a:t> vs. </a:t>
            </a:r>
            <a:r>
              <a:rPr lang="zh-CN" altLang="en-US" sz="2400" dirty="0">
                <a:solidFill>
                  <a:schemeClr val="tx1"/>
                </a:solidFill>
                <a:latin typeface="+mj-lt"/>
                <a:ea typeface="黑体" panose="02010609060101010101" pitchFamily="49" charset="-122"/>
              </a:rPr>
              <a:t>贬评</a:t>
            </a:r>
            <a:r>
              <a:rPr lang="de-DE" sz="2400" dirty="0">
                <a:solidFill>
                  <a:schemeClr val="tx1"/>
                </a:solidFill>
                <a:latin typeface="+mj-lt"/>
                <a:ea typeface="黑体" panose="02010609060101010101" pitchFamily="49" charset="-122"/>
              </a:rPr>
              <a:t>)</a:t>
            </a:r>
            <a:endParaRPr lang="de-DE" sz="2400" i="1" dirty="0">
              <a:solidFill>
                <a:schemeClr val="tx1"/>
              </a:solidFill>
              <a:latin typeface="+mj-lt"/>
              <a:ea typeface="黑体" panose="02010609060101010101" pitchFamily="49" charset="-122"/>
            </a:endParaRP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DFE5BB3-BAC2-4074-9729-43B4A01B1D30}" type="datetime1">
              <a:rPr lang="zh-CN" altLang="en-US"/>
              <a:t>2021/12/31</a:t>
            </a:fld>
            <a:endParaRPr lang="en-US" altLang="zh-CN"/>
          </a:p>
        </p:txBody>
      </p:sp>
      <p:sp>
        <p:nvSpPr>
          <p:cNvPr id="6" name="灯片编号占位符 5"/>
          <p:cNvSpPr>
            <a:spLocks noGrp="1"/>
          </p:cNvSpPr>
          <p:nvPr>
            <p:ph type="sldNum" sz="quarter" idx="12"/>
          </p:nvPr>
        </p:nvSpPr>
        <p:spPr/>
        <p:txBody>
          <a:bodyPr/>
          <a:lstStyle/>
          <a:p>
            <a:fld id="{E3B16DBD-096C-4742-94FB-704B72F38BE9}" type="slidenum">
              <a:rPr lang="zh-CN" altLang="en-US"/>
              <a:t>106</a:t>
            </a:fld>
            <a:endParaRPr lang="en-US" altLang="zh-CN"/>
          </a:p>
        </p:txBody>
      </p:sp>
      <p:sp>
        <p:nvSpPr>
          <p:cNvPr id="584706" name="Rectangle 2"/>
          <p:cNvSpPr>
            <a:spLocks noGrp="1" noChangeArrowheads="1"/>
          </p:cNvSpPr>
          <p:nvPr>
            <p:ph type="title"/>
          </p:nvPr>
        </p:nvSpPr>
        <p:spPr>
          <a:xfrm>
            <a:off x="251520" y="116632"/>
            <a:ext cx="7002760" cy="984738"/>
          </a:xfrm>
        </p:spPr>
        <p:txBody>
          <a:bodyPr vert="horz" lIns="91440" tIns="45720" rIns="91440" bIns="45720" rtlCol="0" anchor="ctr">
            <a:normAutofit/>
          </a:body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5.3.4 </a:t>
            </a:r>
            <a:r>
              <a:rPr lang="zh-CN" altLang="en-US" sz="2800" dirty="0">
                <a:solidFill>
                  <a:srgbClr val="660066"/>
                </a:solidFill>
                <a:latin typeface="微软雅黑" panose="020B0503020204020204" pitchFamily="34" charset="-122"/>
                <a:ea typeface="微软雅黑" panose="020B0503020204020204" pitchFamily="34" charset="-122"/>
                <a:cs typeface="+mn-cs"/>
              </a:rPr>
              <a:t>其他检索模型</a:t>
            </a:r>
          </a:p>
        </p:txBody>
      </p:sp>
      <p:sp>
        <p:nvSpPr>
          <p:cNvPr id="584707" name="Rectangle 3"/>
          <p:cNvSpPr>
            <a:spLocks noGrp="1" noChangeArrowheads="1"/>
          </p:cNvSpPr>
          <p:nvPr>
            <p:ph type="body" idx="1"/>
          </p:nvPr>
        </p:nvSpPr>
        <p:spPr>
          <a:xfrm>
            <a:off x="457200" y="1101370"/>
            <a:ext cx="8229600" cy="5063934"/>
          </a:xfrm>
        </p:spPr>
        <p:txBody>
          <a:bodyPr>
            <a:normAutofit lnSpcReduction="10000"/>
          </a:bodyPr>
          <a:lstStyle/>
          <a:p>
            <a:pPr>
              <a:lnSpc>
                <a:spcPct val="150000"/>
              </a:lnSpc>
              <a:buFontTx/>
              <a:buNone/>
            </a:pPr>
            <a:r>
              <a:rPr lang="en-US" altLang="zh-CN" sz="2585" dirty="0">
                <a:solidFill>
                  <a:srgbClr val="CC0000"/>
                </a:solidFill>
                <a:latin typeface="黑体" panose="02010609060101010101" pitchFamily="49" charset="-122"/>
                <a:ea typeface="黑体" panose="02010609060101010101" pitchFamily="49" charset="-122"/>
              </a:rPr>
              <a:t>5.3.4.1 </a:t>
            </a:r>
            <a:r>
              <a:rPr lang="zh-CN" altLang="en-US" sz="2585" dirty="0">
                <a:solidFill>
                  <a:srgbClr val="CC0000"/>
                </a:solidFill>
                <a:latin typeface="黑体" panose="02010609060101010101" pitchFamily="49" charset="-122"/>
                <a:ea typeface="黑体" panose="02010609060101010101" pitchFamily="49" charset="-122"/>
              </a:rPr>
              <a:t>模糊集合检索模型</a:t>
            </a:r>
          </a:p>
          <a:p>
            <a:pPr lvl="1">
              <a:lnSpc>
                <a:spcPct val="150000"/>
              </a:lnSpc>
            </a:pPr>
            <a:r>
              <a:rPr lang="zh-CN" altLang="en-US" sz="2215" dirty="0">
                <a:solidFill>
                  <a:srgbClr val="000000"/>
                </a:solidFill>
              </a:rPr>
              <a:t>从信息检索的本质上讲，</a:t>
            </a:r>
            <a:r>
              <a:rPr lang="zh-CN" altLang="en-US" sz="2215" dirty="0">
                <a:solidFill>
                  <a:srgbClr val="0000FF"/>
                </a:solidFill>
              </a:rPr>
              <a:t>文档和提问之间的匹配处理是一个近似过程，</a:t>
            </a:r>
            <a:r>
              <a:rPr lang="zh-CN" altLang="en-US" sz="2215" dirty="0">
                <a:solidFill>
                  <a:srgbClr val="000000"/>
                </a:solidFill>
              </a:rPr>
              <a:t>系统中的每一个标引词都对应着一个模糊的命中文档集合，而每一篇文档对于这个命中集合来说，又都具有各自不同的隶属度值（通常是小于</a:t>
            </a:r>
            <a:r>
              <a:rPr lang="en-US" altLang="zh-CN" sz="2215" dirty="0">
                <a:solidFill>
                  <a:srgbClr val="000000"/>
                </a:solidFill>
              </a:rPr>
              <a:t>1</a:t>
            </a:r>
            <a:r>
              <a:rPr lang="zh-CN" altLang="en-US" sz="2215" dirty="0">
                <a:solidFill>
                  <a:srgbClr val="000000"/>
                </a:solidFill>
              </a:rPr>
              <a:t>的）。</a:t>
            </a:r>
            <a:endParaRPr lang="en-US" altLang="zh-CN" sz="2215" dirty="0">
              <a:solidFill>
                <a:srgbClr val="000000"/>
              </a:solidFill>
            </a:endParaRPr>
          </a:p>
          <a:p>
            <a:pPr lvl="1">
              <a:lnSpc>
                <a:spcPct val="150000"/>
              </a:lnSpc>
            </a:pPr>
            <a:r>
              <a:rPr lang="zh-CN" altLang="en-US" sz="2215" dirty="0">
                <a:solidFill>
                  <a:srgbClr val="000000"/>
                </a:solidFill>
              </a:rPr>
              <a:t>隶属度用词频加权法、反文献频率加权法、词频</a:t>
            </a:r>
            <a:r>
              <a:rPr lang="en-US" altLang="zh-CN" sz="2215" dirty="0">
                <a:solidFill>
                  <a:srgbClr val="000000"/>
                </a:solidFill>
              </a:rPr>
              <a:t>-</a:t>
            </a:r>
            <a:r>
              <a:rPr lang="zh-CN" altLang="en-US" sz="2215" dirty="0">
                <a:solidFill>
                  <a:srgbClr val="000000"/>
                </a:solidFill>
              </a:rPr>
              <a:t>反文献频率加权法等方法确定。将标引词和它在对应文献中的隶属度一起作为集合论标引的一个有序对。</a:t>
            </a:r>
            <a:r>
              <a:rPr lang="zh-CN" altLang="en-US" sz="2215" dirty="0">
                <a:solidFill>
                  <a:srgbClr val="CC0000"/>
                </a:solidFill>
              </a:rPr>
              <a:t>检索时通过匹配运算，得到检索提问词在每篇文献中的隶属度，根据隶属度的大小对文献排序。</a:t>
            </a:r>
            <a:r>
              <a:rPr lang="zh-CN" altLang="en-US" sz="2215" dirty="0">
                <a:solidFill>
                  <a:srgbClr val="000000"/>
                </a:solidFill>
              </a:rPr>
              <a:t>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日期占位符 3"/>
          <p:cNvSpPr>
            <a:spLocks noGrp="1"/>
          </p:cNvSpPr>
          <p:nvPr>
            <p:ph type="dt" sz="half" idx="10"/>
          </p:nvPr>
        </p:nvSpPr>
        <p:spPr/>
        <p:txBody>
          <a:bodyPr/>
          <a:lstStyle/>
          <a:p>
            <a:fld id="{CF89E19E-FEA1-439A-9B66-3C93D2EE4C29}" type="datetime1">
              <a:rPr lang="zh-CN" altLang="en-US"/>
              <a:t>2021/12/31</a:t>
            </a:fld>
            <a:endParaRPr lang="en-US" altLang="zh-CN"/>
          </a:p>
        </p:txBody>
      </p:sp>
      <p:sp>
        <p:nvSpPr>
          <p:cNvPr id="67" name="灯片编号占位符 5"/>
          <p:cNvSpPr>
            <a:spLocks noGrp="1"/>
          </p:cNvSpPr>
          <p:nvPr>
            <p:ph type="sldNum" sz="quarter" idx="12"/>
          </p:nvPr>
        </p:nvSpPr>
        <p:spPr/>
        <p:txBody>
          <a:bodyPr/>
          <a:lstStyle/>
          <a:p>
            <a:fld id="{4770C008-19AB-42ED-A020-E4F08F6BA607}" type="slidenum">
              <a:rPr lang="zh-CN" altLang="en-US"/>
              <a:t>107</a:t>
            </a:fld>
            <a:endParaRPr lang="en-US" altLang="zh-CN"/>
          </a:p>
        </p:txBody>
      </p:sp>
      <p:sp>
        <p:nvSpPr>
          <p:cNvPr id="622595" name="Rectangle 3"/>
          <p:cNvSpPr>
            <a:spLocks noGrp="1" noChangeArrowheads="1"/>
          </p:cNvSpPr>
          <p:nvPr>
            <p:ph type="body" idx="1"/>
          </p:nvPr>
        </p:nvSpPr>
        <p:spPr>
          <a:xfrm>
            <a:off x="279156" y="1196752"/>
            <a:ext cx="8242788" cy="3798277"/>
          </a:xfrm>
        </p:spPr>
        <p:txBody>
          <a:bodyPr/>
          <a:lstStyle/>
          <a:p>
            <a:pPr>
              <a:lnSpc>
                <a:spcPct val="150000"/>
              </a:lnSpc>
              <a:buFontTx/>
              <a:buNone/>
            </a:pPr>
            <a:r>
              <a:rPr lang="zh-TW" altLang="en-US" sz="1845" dirty="0">
                <a:solidFill>
                  <a:srgbClr val="000000"/>
                </a:solidFill>
                <a:ea typeface="MingLiU" pitchFamily="49" charset="-128"/>
              </a:rPr>
              <a:t>     </a:t>
            </a:r>
            <a:r>
              <a:rPr lang="zh-TW" altLang="zh-CN" sz="1845" dirty="0">
                <a:solidFill>
                  <a:srgbClr val="000000"/>
                </a:solidFill>
                <a:ea typeface="MingLiU" pitchFamily="49" charset="-128"/>
              </a:rPr>
              <a:t> </a:t>
            </a:r>
            <a:r>
              <a:rPr lang="zh-TW" altLang="en-US" sz="1845" dirty="0">
                <a:solidFill>
                  <a:srgbClr val="000000"/>
                </a:solidFill>
                <a:ea typeface="MingLiU" pitchFamily="49" charset="-128"/>
              </a:rPr>
              <a:t> </a:t>
            </a:r>
            <a:r>
              <a:rPr lang="zh-TW" altLang="zh-CN" sz="1845" dirty="0">
                <a:solidFill>
                  <a:srgbClr val="000000"/>
                </a:solidFill>
                <a:ea typeface="MingLiU" pitchFamily="49" charset="-128"/>
              </a:rPr>
              <a:t> </a:t>
            </a:r>
            <a:r>
              <a:rPr lang="zh-TW" altLang="en-US" sz="1845" dirty="0">
                <a:solidFill>
                  <a:srgbClr val="000000"/>
                </a:solidFill>
                <a:ea typeface="MingLiU" pitchFamily="49" charset="-128"/>
              </a:rPr>
              <a:t> </a:t>
            </a:r>
            <a:r>
              <a:rPr lang="zh-TW" altLang="zh-CN" sz="1845" dirty="0">
                <a:solidFill>
                  <a:srgbClr val="000000"/>
                </a:solidFill>
                <a:ea typeface="MingLiU" pitchFamily="49" charset="-128"/>
              </a:rPr>
              <a:t> </a:t>
            </a:r>
            <a:r>
              <a:rPr lang="zh-TW" altLang="en-US" sz="1845" dirty="0">
                <a:solidFill>
                  <a:srgbClr val="000000"/>
                </a:solidFill>
                <a:ea typeface="MingLiU" pitchFamily="49" charset="-128"/>
              </a:rPr>
              <a:t> </a:t>
            </a:r>
            <a:r>
              <a:rPr lang="zh-TW" altLang="zh-CN" sz="1845" dirty="0">
                <a:solidFill>
                  <a:srgbClr val="000000"/>
                </a:solidFill>
                <a:ea typeface="MingLiU" pitchFamily="49" charset="-128"/>
              </a:rPr>
              <a:t> </a:t>
            </a:r>
            <a:r>
              <a:rPr lang="zh-TW" altLang="en-US" sz="1845" dirty="0">
                <a:solidFill>
                  <a:srgbClr val="000000"/>
                </a:solidFill>
                <a:latin typeface="黑体" panose="02010609060101010101" pitchFamily="49" charset="-122"/>
              </a:rPr>
              <a:t>假</a:t>
            </a:r>
            <a:r>
              <a:rPr lang="zh-CN" altLang="en-US" sz="1845" dirty="0">
                <a:solidFill>
                  <a:srgbClr val="000000"/>
                </a:solidFill>
                <a:latin typeface="黑体" panose="02010609060101010101" pitchFamily="49" charset="-122"/>
              </a:rPr>
              <a:t>设</a:t>
            </a:r>
            <a:r>
              <a:rPr lang="en-US" altLang="zh-TW" sz="1845" dirty="0">
                <a:solidFill>
                  <a:srgbClr val="000000"/>
                </a:solidFill>
                <a:latin typeface="黑体" panose="02010609060101010101" pitchFamily="49" charset="-122"/>
              </a:rPr>
              <a:t>U ={0,1,2,...,9} </a:t>
            </a:r>
            <a:r>
              <a:rPr lang="zh-CN" altLang="en-US" sz="1845" dirty="0">
                <a:solidFill>
                  <a:srgbClr val="000000"/>
                </a:solidFill>
                <a:latin typeface="黑体" panose="02010609060101010101" pitchFamily="49" charset="-122"/>
              </a:rPr>
              <a:t>为</a:t>
            </a:r>
            <a:r>
              <a:rPr lang="zh-TW" altLang="en-US" sz="1845" dirty="0">
                <a:solidFill>
                  <a:srgbClr val="000000"/>
                </a:solidFill>
                <a:latin typeface="黑体" panose="02010609060101010101" pitchFamily="49" charset="-122"/>
              </a:rPr>
              <a:t>代表一</a:t>
            </a:r>
            <a:r>
              <a:rPr lang="zh-CN" altLang="en-US" sz="1845" dirty="0">
                <a:solidFill>
                  <a:srgbClr val="000000"/>
                </a:solidFill>
                <a:latin typeface="黑体" panose="02010609060101010101" pitchFamily="49" charset="-122"/>
              </a:rPr>
              <a:t>个</a:t>
            </a:r>
            <a:r>
              <a:rPr lang="zh-TW" altLang="en-US" sz="1845" dirty="0">
                <a:solidFill>
                  <a:srgbClr val="000000"/>
                </a:solidFill>
                <a:latin typeface="黑体" panose="02010609060101010101" pitchFamily="49" charset="-122"/>
              </a:rPr>
              <a:t>家庭中，所可能</a:t>
            </a:r>
            <a:r>
              <a:rPr lang="zh-CN" altLang="en-US" sz="1845" dirty="0">
                <a:solidFill>
                  <a:srgbClr val="000000"/>
                </a:solidFill>
                <a:latin typeface="黑体" panose="02010609060101010101" pitchFamily="49" charset="-122"/>
              </a:rPr>
              <a:t>拥</a:t>
            </a:r>
            <a:r>
              <a:rPr lang="zh-TW" altLang="en-US" sz="1845" dirty="0">
                <a:solidFill>
                  <a:srgbClr val="000000"/>
                </a:solidFill>
                <a:latin typeface="黑体" panose="02010609060101010101" pitchFamily="49" charset="-122"/>
              </a:rPr>
              <a:t>有子女</a:t>
            </a:r>
            <a:r>
              <a:rPr lang="zh-CN" altLang="en-US" sz="1845" dirty="0">
                <a:solidFill>
                  <a:srgbClr val="000000"/>
                </a:solidFill>
                <a:latin typeface="黑体" panose="02010609060101010101" pitchFamily="49" charset="-122"/>
              </a:rPr>
              <a:t>个数</a:t>
            </a:r>
            <a:r>
              <a:rPr lang="zh-TW" altLang="en-US" sz="1845" dirty="0">
                <a:solidFill>
                  <a:srgbClr val="000000"/>
                </a:solidFill>
                <a:latin typeface="黑体" panose="02010609060101010101" pitchFamily="49" charset="-122"/>
              </a:rPr>
              <a:t>的集合，令三</a:t>
            </a:r>
            <a:r>
              <a:rPr lang="zh-CN" altLang="en-US" sz="1845" dirty="0">
                <a:solidFill>
                  <a:srgbClr val="000000"/>
                </a:solidFill>
                <a:latin typeface="黑体" panose="02010609060101010101" pitchFamily="49" charset="-122"/>
              </a:rPr>
              <a:t>个</a:t>
            </a:r>
            <a:r>
              <a:rPr lang="zh-TW" altLang="en-US" sz="1845" dirty="0">
                <a:solidFill>
                  <a:srgbClr val="000000"/>
                </a:solidFill>
                <a:latin typeface="黑体" panose="02010609060101010101" pitchFamily="49" charset="-122"/>
              </a:rPr>
              <a:t>模糊集合</a:t>
            </a:r>
            <a:r>
              <a:rPr lang="zh-CN" altLang="en-US" sz="1845" dirty="0">
                <a:solidFill>
                  <a:srgbClr val="000000"/>
                </a:solidFill>
                <a:latin typeface="黑体" panose="02010609060101010101" pitchFamily="49" charset="-122"/>
              </a:rPr>
              <a:t>定义为</a:t>
            </a:r>
            <a:r>
              <a:rPr lang="en-US" altLang="zh-TW" sz="1845" dirty="0">
                <a:solidFill>
                  <a:srgbClr val="000000"/>
                </a:solidFill>
                <a:latin typeface="黑体" panose="02010609060101010101" pitchFamily="49" charset="-122"/>
              </a:rPr>
              <a:t>A</a:t>
            </a:r>
            <a:r>
              <a:rPr lang="zh-TW" altLang="en-US" sz="1845" dirty="0">
                <a:solidFill>
                  <a:srgbClr val="000000"/>
                </a:solidFill>
                <a:latin typeface="黑体" panose="02010609060101010101" pitchFamily="49" charset="-122"/>
              </a:rPr>
              <a:t>：子女</a:t>
            </a:r>
            <a:r>
              <a:rPr lang="zh-CN" altLang="en-US" sz="1845" dirty="0">
                <a:solidFill>
                  <a:srgbClr val="000000"/>
                </a:solidFill>
                <a:latin typeface="黑体" panose="02010609060101010101" pitchFamily="49" charset="-122"/>
              </a:rPr>
              <a:t>数众</a:t>
            </a:r>
            <a:r>
              <a:rPr lang="zh-TW" altLang="en-US" sz="1845" dirty="0">
                <a:solidFill>
                  <a:srgbClr val="000000"/>
                </a:solidFill>
                <a:latin typeface="黑体" panose="02010609060101010101" pitchFamily="49" charset="-122"/>
              </a:rPr>
              <a:t>多，</a:t>
            </a:r>
            <a:r>
              <a:rPr lang="en-US" altLang="zh-TW" sz="1845" dirty="0">
                <a:solidFill>
                  <a:srgbClr val="000000"/>
                </a:solidFill>
                <a:latin typeface="黑体" panose="02010609060101010101" pitchFamily="49" charset="-122"/>
              </a:rPr>
              <a:t>B</a:t>
            </a:r>
            <a:r>
              <a:rPr lang="zh-TW" altLang="en-US" sz="1845" dirty="0">
                <a:solidFill>
                  <a:srgbClr val="000000"/>
                </a:solidFill>
                <a:latin typeface="黑体" panose="02010609060101010101" pitchFamily="49" charset="-122"/>
              </a:rPr>
              <a:t>：子女</a:t>
            </a:r>
            <a:r>
              <a:rPr lang="zh-CN" altLang="en-US" sz="1845" dirty="0">
                <a:solidFill>
                  <a:srgbClr val="000000"/>
                </a:solidFill>
                <a:latin typeface="黑体" panose="02010609060101010101" pitchFamily="49" charset="-122"/>
              </a:rPr>
              <a:t>数适</a:t>
            </a:r>
            <a:r>
              <a:rPr lang="zh-TW" altLang="en-US" sz="1845" dirty="0">
                <a:solidFill>
                  <a:srgbClr val="000000"/>
                </a:solidFill>
                <a:latin typeface="黑体" panose="02010609060101010101" pitchFamily="49" charset="-122"/>
              </a:rPr>
              <a:t>中，</a:t>
            </a:r>
            <a:r>
              <a:rPr lang="en-US" altLang="zh-TW" sz="1845" dirty="0">
                <a:solidFill>
                  <a:srgbClr val="000000"/>
                </a:solidFill>
                <a:latin typeface="黑体" panose="02010609060101010101" pitchFamily="49" charset="-122"/>
              </a:rPr>
              <a:t>C</a:t>
            </a:r>
            <a:r>
              <a:rPr lang="zh-TW" altLang="en-US" sz="1845" dirty="0">
                <a:solidFill>
                  <a:srgbClr val="000000"/>
                </a:solidFill>
                <a:latin typeface="黑体" panose="02010609060101010101" pitchFamily="49" charset="-122"/>
              </a:rPr>
              <a:t>：子女</a:t>
            </a:r>
            <a:r>
              <a:rPr lang="zh-CN" altLang="en-US" sz="1845" dirty="0">
                <a:solidFill>
                  <a:srgbClr val="000000"/>
                </a:solidFill>
                <a:latin typeface="黑体" panose="02010609060101010101" pitchFamily="49" charset="-122"/>
              </a:rPr>
              <a:t>数</a:t>
            </a:r>
            <a:r>
              <a:rPr lang="zh-TW" altLang="en-US" sz="1845" dirty="0">
                <a:solidFill>
                  <a:srgbClr val="000000"/>
                </a:solidFill>
                <a:latin typeface="黑体" panose="02010609060101010101" pitchFamily="49" charset="-122"/>
              </a:rPr>
              <a:t>很少，其</a:t>
            </a:r>
            <a:r>
              <a:rPr lang="zh-CN" altLang="en-US" sz="1845" dirty="0">
                <a:solidFill>
                  <a:srgbClr val="000000"/>
                </a:solidFill>
                <a:latin typeface="黑体" panose="02010609060101010101" pitchFamily="49" charset="-122"/>
              </a:rPr>
              <a:t>归属函数</a:t>
            </a:r>
            <a:r>
              <a:rPr lang="zh-TW" altLang="en-US" sz="1845" dirty="0">
                <a:solidFill>
                  <a:srgbClr val="000000"/>
                </a:solidFill>
                <a:latin typeface="黑体" panose="02010609060101010101" pitchFamily="49" charset="-122"/>
              </a:rPr>
              <a:t>的定</a:t>
            </a:r>
            <a:r>
              <a:rPr lang="zh-CN" altLang="en-US" sz="1845" dirty="0">
                <a:solidFill>
                  <a:srgbClr val="000000"/>
                </a:solidFill>
                <a:latin typeface="黑体" panose="02010609060101010101" pitchFamily="49" charset="-122"/>
              </a:rPr>
              <a:t>义</a:t>
            </a:r>
            <a:r>
              <a:rPr lang="zh-TW" altLang="en-US" sz="1845" dirty="0">
                <a:solidFill>
                  <a:srgbClr val="000000"/>
                </a:solidFill>
                <a:latin typeface="黑体" panose="02010609060101010101" pitchFamily="49" charset="-122"/>
              </a:rPr>
              <a:t>如表所示。</a:t>
            </a:r>
            <a:r>
              <a:rPr lang="zh-TW" altLang="en-US" sz="1845" dirty="0"/>
              <a:t> </a:t>
            </a:r>
          </a:p>
        </p:txBody>
      </p:sp>
      <p:graphicFrame>
        <p:nvGraphicFramePr>
          <p:cNvPr id="622663" name="Group 71"/>
          <p:cNvGraphicFramePr>
            <a:graphicFrameLocks noGrp="1"/>
          </p:cNvGraphicFramePr>
          <p:nvPr/>
        </p:nvGraphicFramePr>
        <p:xfrm>
          <a:off x="1314450" y="2763715"/>
          <a:ext cx="6172200" cy="3443066"/>
        </p:xfrm>
        <a:graphic>
          <a:graphicData uri="http://schemas.openxmlformats.org/drawingml/2006/table">
            <a:tbl>
              <a:tblPr/>
              <a:tblGrid>
                <a:gridCol w="1543050">
                  <a:extLst>
                    <a:ext uri="{9D8B030D-6E8A-4147-A177-3AD203B41FA5}">
                      <a16:colId xmlns:a16="http://schemas.microsoft.com/office/drawing/2014/main" val="20000"/>
                    </a:ext>
                  </a:extLst>
                </a:gridCol>
                <a:gridCol w="1544515">
                  <a:extLst>
                    <a:ext uri="{9D8B030D-6E8A-4147-A177-3AD203B41FA5}">
                      <a16:colId xmlns:a16="http://schemas.microsoft.com/office/drawing/2014/main" val="20001"/>
                    </a:ext>
                  </a:extLst>
                </a:gridCol>
                <a:gridCol w="1541585">
                  <a:extLst>
                    <a:ext uri="{9D8B030D-6E8A-4147-A177-3AD203B41FA5}">
                      <a16:colId xmlns:a16="http://schemas.microsoft.com/office/drawing/2014/main" val="20002"/>
                    </a:ext>
                  </a:extLst>
                </a:gridCol>
                <a:gridCol w="1543050">
                  <a:extLst>
                    <a:ext uri="{9D8B030D-6E8A-4147-A177-3AD203B41FA5}">
                      <a16:colId xmlns:a16="http://schemas.microsoft.com/office/drawing/2014/main" val="20003"/>
                    </a:ext>
                  </a:extLst>
                </a:gridCol>
              </a:tblGrid>
              <a:tr h="309489">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TW" altLang="en-US"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子女</a:t>
                      </a:r>
                      <a:r>
                        <a:rPr kumimoji="0" lang="zh-CN" altLang="en-US"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数</a:t>
                      </a:r>
                      <a:endParaRPr kumimoji="0" lang="zh-TW" altLang="en-US" sz="1500" b="0"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84406" marR="8440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TW" altLang="en-US"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子女</a:t>
                      </a:r>
                      <a:r>
                        <a:rPr kumimoji="0" lang="zh-CN" altLang="en-US"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众</a:t>
                      </a:r>
                      <a:r>
                        <a:rPr kumimoji="0" lang="zh-TW" altLang="en-US"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多</a:t>
                      </a:r>
                      <a:r>
                        <a:rPr kumimoji="0" lang="zh-CN" altLang="en-US"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a:t>
                      </a: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A</a:t>
                      </a:r>
                      <a:r>
                        <a:rPr kumimoji="0" lang="zh-CN" altLang="en-US"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a:t>
                      </a:r>
                      <a:endParaRPr kumimoji="0" lang="zh-TW" altLang="en-US" sz="1500" b="0"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TW" altLang="en-US"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子女</a:t>
                      </a:r>
                      <a:r>
                        <a:rPr kumimoji="0" lang="zh-CN" altLang="en-US"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适</a:t>
                      </a:r>
                      <a:r>
                        <a:rPr kumimoji="0" lang="zh-TW" altLang="en-US"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中</a:t>
                      </a:r>
                      <a:r>
                        <a:rPr kumimoji="0" lang="zh-CN" altLang="en-US"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a:t>
                      </a: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B</a:t>
                      </a:r>
                      <a:r>
                        <a:rPr kumimoji="0" lang="zh-CN" altLang="en-US"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a:t>
                      </a:r>
                      <a:endParaRPr kumimoji="0" lang="zh-TW" altLang="en-US" sz="1500" b="0"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TW" altLang="en-US"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子女很少</a:t>
                      </a:r>
                      <a:r>
                        <a:rPr kumimoji="0" lang="zh-CN" altLang="en-US"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a:t>
                      </a:r>
                      <a:r>
                        <a:rPr kumimoji="0" lang="en-US" altLang="zh-CN"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C</a:t>
                      </a:r>
                      <a:r>
                        <a:rPr kumimoji="0" lang="zh-CN" altLang="en-US"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a:t>
                      </a:r>
                    </a:p>
                  </a:txBody>
                  <a:tcPr marL="84406" marR="8440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9489">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a:t>
                      </a:r>
                    </a:p>
                  </a:txBody>
                  <a:tcPr marL="84406" marR="8440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84406" marR="8440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9489">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84406" marR="8440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84406" marR="8440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9489">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2</a:t>
                      </a:r>
                    </a:p>
                  </a:txBody>
                  <a:tcPr marL="84406" marR="8440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0.2</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0.8</a:t>
                      </a:r>
                    </a:p>
                  </a:txBody>
                  <a:tcPr marL="84406" marR="8440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9489">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3</a:t>
                      </a:r>
                    </a:p>
                  </a:txBody>
                  <a:tcPr marL="84406" marR="8440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0.7</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0.2</a:t>
                      </a:r>
                    </a:p>
                  </a:txBody>
                  <a:tcPr marL="84406" marR="8440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9489">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4</a:t>
                      </a:r>
                    </a:p>
                  </a:txBody>
                  <a:tcPr marL="84406" marR="8440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0.1</a:t>
                      </a:r>
                    </a:p>
                  </a:txBody>
                  <a:tcPr marL="84406" marR="8440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9489">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5</a:t>
                      </a:r>
                    </a:p>
                  </a:txBody>
                  <a:tcPr marL="84406" marR="8440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0.1</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0.7</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a:t>
                      </a:r>
                    </a:p>
                  </a:txBody>
                  <a:tcPr marL="84406" marR="8440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9489">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6</a:t>
                      </a:r>
                    </a:p>
                  </a:txBody>
                  <a:tcPr marL="84406" marR="8440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0.3</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0.2</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a:t>
                      </a:r>
                    </a:p>
                  </a:txBody>
                  <a:tcPr marL="84406" marR="8440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9489">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7</a:t>
                      </a:r>
                    </a:p>
                  </a:txBody>
                  <a:tcPr marL="84406" marR="8440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0.8</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a:t>
                      </a:r>
                    </a:p>
                  </a:txBody>
                  <a:tcPr marL="84406" marR="8440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9489">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8</a:t>
                      </a:r>
                    </a:p>
                  </a:txBody>
                  <a:tcPr marL="84406" marR="8440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a:t>
                      </a:r>
                    </a:p>
                  </a:txBody>
                  <a:tcPr marL="84406" marR="8440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09489">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9</a:t>
                      </a:r>
                    </a:p>
                  </a:txBody>
                  <a:tcPr marL="84406" marR="8440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TW" sz="15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0</a:t>
                      </a:r>
                    </a:p>
                  </a:txBody>
                  <a:tcPr marL="84406" marR="8440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2" name="矩形 1"/>
          <p:cNvSpPr/>
          <p:nvPr/>
        </p:nvSpPr>
        <p:spPr>
          <a:xfrm>
            <a:off x="279156" y="314836"/>
            <a:ext cx="4262705" cy="523220"/>
          </a:xfrm>
          <a:prstGeom prst="rect">
            <a:avLst/>
          </a:prstGeom>
        </p:spPr>
        <p:txBody>
          <a:bodyPr vert="horz" lIns="91440" tIns="45720" rIns="91440" bIns="45720" rtlCol="0" anchor="ctr">
            <a:normAutofit/>
          </a:bodyPr>
          <a:lstStyle/>
          <a:p>
            <a:pPr>
              <a:spcBef>
                <a:spcPct val="0"/>
              </a:spcBef>
            </a:pPr>
            <a:r>
              <a:rPr lang="en-US" altLang="zh-CN" sz="2800" dirty="0">
                <a:solidFill>
                  <a:srgbClr val="660066"/>
                </a:solidFill>
                <a:latin typeface="微软雅黑" panose="020B0503020204020204" pitchFamily="34" charset="-122"/>
                <a:ea typeface="微软雅黑" panose="020B0503020204020204" pitchFamily="34" charset="-122"/>
              </a:rPr>
              <a:t>5.3.4.1 </a:t>
            </a:r>
            <a:r>
              <a:rPr lang="zh-CN" altLang="en-US" sz="2800" dirty="0">
                <a:solidFill>
                  <a:srgbClr val="660066"/>
                </a:solidFill>
                <a:latin typeface="微软雅黑" panose="020B0503020204020204" pitchFamily="34" charset="-122"/>
                <a:ea typeface="微软雅黑" panose="020B0503020204020204" pitchFamily="34" charset="-122"/>
              </a:rPr>
              <a:t>模糊集合检索模型</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44B23D8-E7EC-4EB1-BBB7-BA96D39161BC}" type="datetime1">
              <a:rPr lang="zh-CN" altLang="en-US"/>
              <a:t>2021/12/31</a:t>
            </a:fld>
            <a:endParaRPr lang="en-US" altLang="zh-CN"/>
          </a:p>
        </p:txBody>
      </p:sp>
      <p:sp>
        <p:nvSpPr>
          <p:cNvPr id="6" name="灯片编号占位符 5"/>
          <p:cNvSpPr>
            <a:spLocks noGrp="1"/>
          </p:cNvSpPr>
          <p:nvPr>
            <p:ph type="sldNum" sz="quarter" idx="12"/>
          </p:nvPr>
        </p:nvSpPr>
        <p:spPr/>
        <p:txBody>
          <a:bodyPr/>
          <a:lstStyle/>
          <a:p>
            <a:fld id="{ADD37D18-3EC0-400E-B8BF-5D6579C20E61}" type="slidenum">
              <a:rPr lang="zh-CN" altLang="en-US"/>
              <a:t>108</a:t>
            </a:fld>
            <a:endParaRPr lang="en-US" altLang="zh-CN"/>
          </a:p>
        </p:txBody>
      </p:sp>
      <p:sp>
        <p:nvSpPr>
          <p:cNvPr id="587779" name="Rectangle 3"/>
          <p:cNvSpPr>
            <a:spLocks noGrp="1" noChangeArrowheads="1"/>
          </p:cNvSpPr>
          <p:nvPr>
            <p:ph type="body" idx="1"/>
          </p:nvPr>
        </p:nvSpPr>
        <p:spPr/>
        <p:txBody>
          <a:bodyPr/>
          <a:lstStyle/>
          <a:p>
            <a:pPr>
              <a:lnSpc>
                <a:spcPct val="120000"/>
              </a:lnSpc>
            </a:pPr>
            <a:r>
              <a:rPr lang="zh-CN" altLang="en-US" sz="2215" dirty="0">
                <a:solidFill>
                  <a:srgbClr val="000000"/>
                </a:solidFill>
              </a:rPr>
              <a:t>奥加娃（</a:t>
            </a:r>
            <a:r>
              <a:rPr lang="en-US" altLang="zh-CN" sz="2215" dirty="0" err="1">
                <a:solidFill>
                  <a:srgbClr val="000000"/>
                </a:solidFill>
              </a:rPr>
              <a:t>Y.Ogawa</a:t>
            </a:r>
            <a:r>
              <a:rPr lang="zh-CN" altLang="en-US" sz="2215" dirty="0">
                <a:solidFill>
                  <a:srgbClr val="000000"/>
                </a:solidFill>
              </a:rPr>
              <a:t>）等人提出的模糊检索模型，对其基本原理进行介绍。</a:t>
            </a:r>
          </a:p>
          <a:p>
            <a:pPr>
              <a:lnSpc>
                <a:spcPct val="120000"/>
              </a:lnSpc>
              <a:buFontTx/>
              <a:buNone/>
            </a:pPr>
            <a:r>
              <a:rPr lang="zh-CN" altLang="en-US" sz="2215" dirty="0">
                <a:solidFill>
                  <a:srgbClr val="000000"/>
                </a:solidFill>
              </a:rPr>
              <a:t>   （</a:t>
            </a:r>
            <a:r>
              <a:rPr lang="en-US" altLang="zh-CN" sz="2215" dirty="0">
                <a:solidFill>
                  <a:srgbClr val="000000"/>
                </a:solidFill>
              </a:rPr>
              <a:t>1</a:t>
            </a:r>
            <a:r>
              <a:rPr lang="zh-CN" altLang="en-US" sz="2215" dirty="0">
                <a:solidFill>
                  <a:srgbClr val="000000"/>
                </a:solidFill>
              </a:rPr>
              <a:t>）标引词关联矩阵</a:t>
            </a:r>
          </a:p>
          <a:p>
            <a:pPr>
              <a:lnSpc>
                <a:spcPct val="120000"/>
              </a:lnSpc>
              <a:buFontTx/>
              <a:buNone/>
            </a:pPr>
            <a:r>
              <a:rPr lang="zh-CN" altLang="en-US" sz="2215" dirty="0">
                <a:solidFill>
                  <a:srgbClr val="000000"/>
                </a:solidFill>
              </a:rPr>
              <a:t>   （</a:t>
            </a:r>
            <a:r>
              <a:rPr lang="en-US" altLang="zh-CN" sz="2215" dirty="0">
                <a:solidFill>
                  <a:srgbClr val="000000"/>
                </a:solidFill>
              </a:rPr>
              <a:t>2</a:t>
            </a:r>
            <a:r>
              <a:rPr lang="zh-CN" altLang="en-US" sz="2215" dirty="0">
                <a:solidFill>
                  <a:srgbClr val="000000"/>
                </a:solidFill>
              </a:rPr>
              <a:t>）文档的隶属度</a:t>
            </a:r>
          </a:p>
          <a:p>
            <a:pPr>
              <a:lnSpc>
                <a:spcPct val="120000"/>
              </a:lnSpc>
              <a:buFontTx/>
              <a:buNone/>
            </a:pPr>
            <a:r>
              <a:rPr lang="zh-CN" altLang="en-US" sz="2215" dirty="0">
                <a:solidFill>
                  <a:srgbClr val="000000"/>
                </a:solidFill>
              </a:rPr>
              <a:t>   （</a:t>
            </a:r>
            <a:r>
              <a:rPr lang="en-US" altLang="zh-CN" sz="2215" dirty="0">
                <a:solidFill>
                  <a:srgbClr val="000000"/>
                </a:solidFill>
              </a:rPr>
              <a:t>3</a:t>
            </a:r>
            <a:r>
              <a:rPr lang="zh-CN" altLang="en-US" sz="2215" dirty="0">
                <a:solidFill>
                  <a:srgbClr val="000000"/>
                </a:solidFill>
              </a:rPr>
              <a:t>）用户提问及表示</a:t>
            </a:r>
          </a:p>
          <a:p>
            <a:pPr>
              <a:lnSpc>
                <a:spcPct val="120000"/>
              </a:lnSpc>
            </a:pPr>
            <a:endParaRPr lang="zh-CN" altLang="en-US" sz="2215" dirty="0">
              <a:solidFill>
                <a:srgbClr val="000000"/>
              </a:solidFill>
            </a:endParaRPr>
          </a:p>
        </p:txBody>
      </p:sp>
      <p:sp>
        <p:nvSpPr>
          <p:cNvPr id="8" name="矩形 7"/>
          <p:cNvSpPr/>
          <p:nvPr/>
        </p:nvSpPr>
        <p:spPr>
          <a:xfrm>
            <a:off x="302542" y="260648"/>
            <a:ext cx="4262705" cy="523220"/>
          </a:xfrm>
          <a:prstGeom prst="rect">
            <a:avLst/>
          </a:prstGeom>
        </p:spPr>
        <p:txBody>
          <a:bodyPr vert="horz" lIns="91440" tIns="45720" rIns="91440" bIns="45720" rtlCol="0" anchor="ctr">
            <a:normAutofit/>
          </a:bodyPr>
          <a:lstStyle/>
          <a:p>
            <a:pPr>
              <a:spcBef>
                <a:spcPct val="0"/>
              </a:spcBef>
            </a:pPr>
            <a:r>
              <a:rPr lang="en-US" altLang="zh-CN" sz="2800" dirty="0">
                <a:solidFill>
                  <a:srgbClr val="660066"/>
                </a:solidFill>
                <a:latin typeface="微软雅黑" panose="020B0503020204020204" pitchFamily="34" charset="-122"/>
                <a:ea typeface="微软雅黑" panose="020B0503020204020204" pitchFamily="34" charset="-122"/>
              </a:rPr>
              <a:t>5.3.4.1 </a:t>
            </a:r>
            <a:r>
              <a:rPr lang="zh-CN" altLang="en-US" sz="2800" dirty="0">
                <a:solidFill>
                  <a:srgbClr val="660066"/>
                </a:solidFill>
                <a:latin typeface="微软雅黑" panose="020B0503020204020204" pitchFamily="34" charset="-122"/>
                <a:ea typeface="微软雅黑" panose="020B0503020204020204" pitchFamily="34" charset="-122"/>
              </a:rPr>
              <a:t>模糊集合检索模型</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1EFFC04-46C7-487F-B31C-F3B2ABBB276A}" type="datetime1">
              <a:rPr lang="zh-CN" altLang="en-US"/>
              <a:t>2021/12/31</a:t>
            </a:fld>
            <a:endParaRPr lang="en-US" altLang="zh-CN"/>
          </a:p>
        </p:txBody>
      </p:sp>
      <p:sp>
        <p:nvSpPr>
          <p:cNvPr id="6" name="灯片编号占位符 5"/>
          <p:cNvSpPr>
            <a:spLocks noGrp="1"/>
          </p:cNvSpPr>
          <p:nvPr>
            <p:ph type="sldNum" sz="quarter" idx="12"/>
          </p:nvPr>
        </p:nvSpPr>
        <p:spPr/>
        <p:txBody>
          <a:bodyPr/>
          <a:lstStyle/>
          <a:p>
            <a:fld id="{2BED9760-1487-4017-B27F-D27F47FAC6A1}" type="slidenum">
              <a:rPr lang="zh-CN" altLang="en-US"/>
              <a:t>109</a:t>
            </a:fld>
            <a:endParaRPr lang="en-US" altLang="zh-CN"/>
          </a:p>
        </p:txBody>
      </p:sp>
      <p:sp>
        <p:nvSpPr>
          <p:cNvPr id="588803" name="Rectangle 3"/>
          <p:cNvSpPr>
            <a:spLocks noGrp="1" noChangeArrowheads="1"/>
          </p:cNvSpPr>
          <p:nvPr>
            <p:ph type="body" idx="1"/>
          </p:nvPr>
        </p:nvSpPr>
        <p:spPr>
          <a:xfrm>
            <a:off x="395536" y="1124744"/>
            <a:ext cx="8229600" cy="4525963"/>
          </a:xfrm>
        </p:spPr>
        <p:txBody>
          <a:bodyPr>
            <a:normAutofit/>
          </a:bodyPr>
          <a:lstStyle/>
          <a:p>
            <a:pPr>
              <a:lnSpc>
                <a:spcPct val="150000"/>
              </a:lnSpc>
              <a:buFontTx/>
              <a:buNone/>
            </a:pPr>
            <a:r>
              <a:rPr lang="zh-CN" altLang="en-US" sz="2800" dirty="0">
                <a:solidFill>
                  <a:srgbClr val="0000FF"/>
                </a:solidFill>
                <a:latin typeface="黑体" panose="02010609060101010101" pitchFamily="49" charset="-122"/>
                <a:ea typeface="黑体" panose="02010609060101010101" pitchFamily="49" charset="-122"/>
              </a:rPr>
              <a:t>（</a:t>
            </a:r>
            <a:r>
              <a:rPr lang="en-US" altLang="zh-CN" sz="2800" dirty="0">
                <a:solidFill>
                  <a:srgbClr val="0000FF"/>
                </a:solidFill>
                <a:latin typeface="黑体" panose="02010609060101010101" pitchFamily="49" charset="-122"/>
                <a:ea typeface="黑体" panose="02010609060101010101" pitchFamily="49" charset="-122"/>
              </a:rPr>
              <a:t>1</a:t>
            </a:r>
            <a:r>
              <a:rPr lang="zh-CN" altLang="en-US" sz="2800" dirty="0">
                <a:solidFill>
                  <a:srgbClr val="0000FF"/>
                </a:solidFill>
                <a:latin typeface="黑体" panose="02010609060101010101" pitchFamily="49" charset="-122"/>
                <a:ea typeface="黑体" panose="02010609060101010101" pitchFamily="49" charset="-122"/>
              </a:rPr>
              <a:t>）标引词关联矩阵</a:t>
            </a:r>
          </a:p>
          <a:p>
            <a:pPr lvl="1">
              <a:lnSpc>
                <a:spcPct val="150000"/>
              </a:lnSpc>
            </a:pPr>
            <a:r>
              <a:rPr lang="zh-CN" altLang="en-US" sz="2000" dirty="0">
                <a:solidFill>
                  <a:srgbClr val="000000"/>
                </a:solidFill>
              </a:rPr>
              <a:t>所谓标引词关联矩阵，是指以</a:t>
            </a:r>
            <a:r>
              <a:rPr lang="zh-CN" altLang="en-US" sz="2000" dirty="0">
                <a:solidFill>
                  <a:srgbClr val="660066"/>
                </a:solidFill>
              </a:rPr>
              <a:t>标引词集合</a:t>
            </a:r>
            <a:r>
              <a:rPr lang="en-US" altLang="zh-CN" sz="2000" dirty="0">
                <a:solidFill>
                  <a:srgbClr val="660066"/>
                </a:solidFill>
              </a:rPr>
              <a:t>K</a:t>
            </a:r>
            <a:r>
              <a:rPr lang="zh-CN" altLang="en-US" sz="2000" dirty="0">
                <a:solidFill>
                  <a:srgbClr val="660066"/>
                </a:solidFill>
              </a:rPr>
              <a:t>中的元素</a:t>
            </a:r>
            <a:r>
              <a:rPr lang="zh-CN" altLang="en-US" sz="2000" dirty="0">
                <a:solidFill>
                  <a:srgbClr val="000000"/>
                </a:solidFill>
              </a:rPr>
              <a:t>作为行、列，</a:t>
            </a:r>
            <a:r>
              <a:rPr lang="zh-CN" altLang="en-US" sz="2000" dirty="0">
                <a:solidFill>
                  <a:srgbClr val="660066"/>
                </a:solidFill>
              </a:rPr>
              <a:t>标引词之间语义关系作为元素值</a:t>
            </a:r>
            <a:r>
              <a:rPr lang="zh-CN" altLang="en-US" sz="2000" dirty="0">
                <a:solidFill>
                  <a:srgbClr val="000000"/>
                </a:solidFill>
              </a:rPr>
              <a:t>的一个词</a:t>
            </a:r>
            <a:r>
              <a:rPr lang="en-US" altLang="zh-CN" sz="2000" dirty="0">
                <a:solidFill>
                  <a:srgbClr val="000000"/>
                </a:solidFill>
              </a:rPr>
              <a:t>-</a:t>
            </a:r>
            <a:r>
              <a:rPr lang="zh-CN" altLang="en-US" sz="2000" dirty="0">
                <a:solidFill>
                  <a:srgbClr val="000000"/>
                </a:solidFill>
              </a:rPr>
              <a:t>词矩阵。假设关联矩阵用</a:t>
            </a:r>
            <a:r>
              <a:rPr lang="en-US" altLang="zh-CN" sz="2000" dirty="0">
                <a:solidFill>
                  <a:srgbClr val="000000"/>
                </a:solidFill>
              </a:rPr>
              <a:t>C</a:t>
            </a:r>
            <a:r>
              <a:rPr lang="en-US" altLang="zh-CN" sz="2000" baseline="-25000" dirty="0">
                <a:solidFill>
                  <a:srgbClr val="000000"/>
                </a:solidFill>
              </a:rPr>
              <a:t>t*t</a:t>
            </a:r>
            <a:r>
              <a:rPr lang="zh-CN" altLang="en-US" sz="2000" dirty="0">
                <a:solidFill>
                  <a:srgbClr val="000000"/>
                </a:solidFill>
              </a:rPr>
              <a:t>表示，</a:t>
            </a:r>
            <a:r>
              <a:rPr lang="zh-CN" altLang="en-US" sz="2000" dirty="0">
                <a:solidFill>
                  <a:srgbClr val="CC0000"/>
                </a:solidFill>
              </a:rPr>
              <a:t>矩阵元素</a:t>
            </a:r>
            <a:r>
              <a:rPr lang="en-US" altLang="zh-CN" sz="2000" dirty="0" err="1">
                <a:solidFill>
                  <a:srgbClr val="CC0000"/>
                </a:solidFill>
              </a:rPr>
              <a:t>c</a:t>
            </a:r>
            <a:r>
              <a:rPr lang="en-US" altLang="zh-CN" sz="2000" baseline="-25000" dirty="0" err="1">
                <a:solidFill>
                  <a:srgbClr val="CC0000"/>
                </a:solidFill>
              </a:rPr>
              <a:t>il</a:t>
            </a:r>
            <a:r>
              <a:rPr lang="zh-CN" altLang="en-US" sz="2000" dirty="0">
                <a:solidFill>
                  <a:srgbClr val="CC0000"/>
                </a:solidFill>
              </a:rPr>
              <a:t>表示标引词</a:t>
            </a:r>
            <a:r>
              <a:rPr lang="en-US" altLang="zh-CN" sz="2000" dirty="0" err="1">
                <a:solidFill>
                  <a:srgbClr val="CC0000"/>
                </a:solidFill>
              </a:rPr>
              <a:t>k</a:t>
            </a:r>
            <a:r>
              <a:rPr lang="en-US" altLang="zh-CN" sz="2000" baseline="-25000" dirty="0" err="1">
                <a:solidFill>
                  <a:srgbClr val="CC0000"/>
                </a:solidFill>
              </a:rPr>
              <a:t>i</a:t>
            </a:r>
            <a:r>
              <a:rPr lang="zh-CN" altLang="en-US" sz="2000" dirty="0">
                <a:solidFill>
                  <a:srgbClr val="CC0000"/>
                </a:solidFill>
              </a:rPr>
              <a:t>、</a:t>
            </a:r>
            <a:r>
              <a:rPr lang="en-US" altLang="zh-CN" sz="2000" dirty="0">
                <a:solidFill>
                  <a:srgbClr val="CC0000"/>
                </a:solidFill>
              </a:rPr>
              <a:t>k</a:t>
            </a:r>
            <a:r>
              <a:rPr lang="en-US" altLang="zh-CN" sz="2000" baseline="-25000" dirty="0">
                <a:solidFill>
                  <a:srgbClr val="CC0000"/>
                </a:solidFill>
              </a:rPr>
              <a:t>l</a:t>
            </a:r>
            <a:r>
              <a:rPr lang="zh-CN" altLang="en-US" sz="2000" dirty="0">
                <a:solidFill>
                  <a:srgbClr val="CC0000"/>
                </a:solidFill>
              </a:rPr>
              <a:t>之间的关联因子，</a:t>
            </a:r>
            <a:r>
              <a:rPr lang="zh-CN" altLang="en-US" sz="2000" dirty="0">
                <a:solidFill>
                  <a:srgbClr val="000000"/>
                </a:solidFill>
              </a:rPr>
              <a:t>其值用如下公式计算：</a:t>
            </a:r>
          </a:p>
          <a:p>
            <a:pPr lvl="2">
              <a:lnSpc>
                <a:spcPct val="150000"/>
              </a:lnSpc>
              <a:buFontTx/>
              <a:buNone/>
            </a:pPr>
            <a:r>
              <a:rPr lang="en-US" altLang="zh-CN" sz="2000" dirty="0">
                <a:solidFill>
                  <a:srgbClr val="000000"/>
                </a:solidFill>
              </a:rPr>
              <a:t>                       </a:t>
            </a:r>
            <a:r>
              <a:rPr lang="en-US" altLang="zh-CN" sz="2000" dirty="0" err="1">
                <a:solidFill>
                  <a:srgbClr val="000000"/>
                </a:solidFill>
              </a:rPr>
              <a:t>C</a:t>
            </a:r>
            <a:r>
              <a:rPr lang="en-US" altLang="zh-CN" sz="2000" baseline="-25000" dirty="0" err="1">
                <a:solidFill>
                  <a:srgbClr val="000000"/>
                </a:solidFill>
              </a:rPr>
              <a:t>il</a:t>
            </a:r>
            <a:r>
              <a:rPr lang="en-US" altLang="zh-CN" sz="2000" baseline="-25000" dirty="0">
                <a:solidFill>
                  <a:srgbClr val="000000"/>
                </a:solidFill>
              </a:rPr>
              <a:t> </a:t>
            </a:r>
            <a:r>
              <a:rPr lang="en-US" altLang="zh-CN" sz="2000" dirty="0">
                <a:solidFill>
                  <a:srgbClr val="000000"/>
                </a:solidFill>
              </a:rPr>
              <a:t>= n</a:t>
            </a:r>
            <a:r>
              <a:rPr lang="en-US" altLang="zh-CN" sz="2000" baseline="-25000" dirty="0">
                <a:solidFill>
                  <a:srgbClr val="000000"/>
                </a:solidFill>
              </a:rPr>
              <a:t>il</a:t>
            </a:r>
            <a:r>
              <a:rPr lang="en-US" altLang="zh-CN" sz="2000" dirty="0">
                <a:solidFill>
                  <a:srgbClr val="000000"/>
                </a:solidFill>
              </a:rPr>
              <a:t>/ (</a:t>
            </a:r>
            <a:r>
              <a:rPr lang="en-US" altLang="zh-CN" sz="2000" dirty="0" err="1">
                <a:solidFill>
                  <a:srgbClr val="000000"/>
                </a:solidFill>
              </a:rPr>
              <a:t>n</a:t>
            </a:r>
            <a:r>
              <a:rPr lang="en-US" altLang="zh-CN" sz="2000" baseline="-25000" dirty="0" err="1">
                <a:solidFill>
                  <a:srgbClr val="000000"/>
                </a:solidFill>
              </a:rPr>
              <a:t>i</a:t>
            </a:r>
            <a:r>
              <a:rPr lang="en-US" altLang="zh-CN" sz="2000" dirty="0">
                <a:solidFill>
                  <a:srgbClr val="000000"/>
                </a:solidFill>
              </a:rPr>
              <a:t> + </a:t>
            </a:r>
            <a:r>
              <a:rPr lang="en-US" altLang="zh-CN" sz="2000" dirty="0" err="1">
                <a:solidFill>
                  <a:srgbClr val="000000"/>
                </a:solidFill>
              </a:rPr>
              <a:t>n</a:t>
            </a:r>
            <a:r>
              <a:rPr lang="en-US" altLang="zh-CN" sz="2000" baseline="-25000" dirty="0" err="1">
                <a:solidFill>
                  <a:srgbClr val="000000"/>
                </a:solidFill>
              </a:rPr>
              <a:t>l</a:t>
            </a:r>
            <a:r>
              <a:rPr lang="en-US" altLang="zh-CN" sz="2000" dirty="0">
                <a:solidFill>
                  <a:srgbClr val="000000"/>
                </a:solidFill>
              </a:rPr>
              <a:t> – n</a:t>
            </a:r>
            <a:r>
              <a:rPr lang="en-US" altLang="zh-CN" sz="2000" baseline="-25000" dirty="0">
                <a:solidFill>
                  <a:srgbClr val="000000"/>
                </a:solidFill>
              </a:rPr>
              <a:t>il</a:t>
            </a:r>
            <a:r>
              <a:rPr lang="en-US" altLang="zh-CN" sz="2000" dirty="0">
                <a:solidFill>
                  <a:srgbClr val="000000"/>
                </a:solidFill>
              </a:rPr>
              <a:t>)</a:t>
            </a:r>
            <a:endParaRPr lang="zh-CN" altLang="en-US" sz="2000" dirty="0">
              <a:solidFill>
                <a:srgbClr val="000000"/>
              </a:solidFill>
            </a:endParaRPr>
          </a:p>
          <a:p>
            <a:pPr lvl="1">
              <a:lnSpc>
                <a:spcPct val="150000"/>
              </a:lnSpc>
            </a:pPr>
            <a:r>
              <a:rPr lang="zh-CN" altLang="en-US" sz="2000" dirty="0">
                <a:solidFill>
                  <a:srgbClr val="000000"/>
                </a:solidFill>
              </a:rPr>
              <a:t>式中，</a:t>
            </a:r>
            <a:r>
              <a:rPr lang="en-US" altLang="zh-CN" sz="2000" dirty="0" err="1">
                <a:solidFill>
                  <a:srgbClr val="000000"/>
                </a:solidFill>
              </a:rPr>
              <a:t>n</a:t>
            </a:r>
            <a:r>
              <a:rPr lang="en-US" altLang="zh-CN" sz="2000" baseline="-25000" dirty="0" err="1">
                <a:solidFill>
                  <a:srgbClr val="000000"/>
                </a:solidFill>
              </a:rPr>
              <a:t>i</a:t>
            </a:r>
            <a:r>
              <a:rPr lang="zh-CN" altLang="en-US" sz="2000" dirty="0">
                <a:solidFill>
                  <a:srgbClr val="000000"/>
                </a:solidFill>
              </a:rPr>
              <a:t>、</a:t>
            </a:r>
            <a:r>
              <a:rPr lang="en-US" altLang="zh-CN" sz="2000" dirty="0" err="1">
                <a:solidFill>
                  <a:srgbClr val="000000"/>
                </a:solidFill>
              </a:rPr>
              <a:t>n</a:t>
            </a:r>
            <a:r>
              <a:rPr lang="en-US" altLang="zh-CN" sz="2000" baseline="-25000" dirty="0" err="1">
                <a:solidFill>
                  <a:srgbClr val="000000"/>
                </a:solidFill>
              </a:rPr>
              <a:t>l</a:t>
            </a:r>
            <a:r>
              <a:rPr lang="zh-CN" altLang="en-US" sz="2000" dirty="0">
                <a:solidFill>
                  <a:srgbClr val="000000"/>
                </a:solidFill>
              </a:rPr>
              <a:t>分别表示文档集合</a:t>
            </a:r>
            <a:r>
              <a:rPr lang="en-US" altLang="zh-CN" sz="2000" dirty="0">
                <a:solidFill>
                  <a:srgbClr val="000000"/>
                </a:solidFill>
              </a:rPr>
              <a:t>D</a:t>
            </a:r>
            <a:r>
              <a:rPr lang="zh-CN" altLang="en-US" sz="2000" dirty="0">
                <a:solidFill>
                  <a:srgbClr val="000000"/>
                </a:solidFill>
              </a:rPr>
              <a:t>中含有索引词</a:t>
            </a:r>
            <a:r>
              <a:rPr lang="en-US" altLang="zh-CN" sz="2000" dirty="0" err="1">
                <a:solidFill>
                  <a:srgbClr val="000000"/>
                </a:solidFill>
              </a:rPr>
              <a:t>k</a:t>
            </a:r>
            <a:r>
              <a:rPr lang="en-US" altLang="zh-CN" sz="2000" baseline="-25000" dirty="0" err="1">
                <a:solidFill>
                  <a:srgbClr val="000000"/>
                </a:solidFill>
              </a:rPr>
              <a:t>i</a:t>
            </a:r>
            <a:r>
              <a:rPr lang="zh-CN" altLang="en-US" sz="2000" dirty="0">
                <a:solidFill>
                  <a:srgbClr val="000000"/>
                </a:solidFill>
              </a:rPr>
              <a:t>和</a:t>
            </a:r>
            <a:r>
              <a:rPr lang="en-US" altLang="zh-CN" sz="2000" dirty="0">
                <a:solidFill>
                  <a:srgbClr val="000000"/>
                </a:solidFill>
              </a:rPr>
              <a:t>k</a:t>
            </a:r>
            <a:r>
              <a:rPr lang="en-US" altLang="zh-CN" sz="2000" baseline="-25000" dirty="0">
                <a:solidFill>
                  <a:srgbClr val="000000"/>
                </a:solidFill>
              </a:rPr>
              <a:t>l</a:t>
            </a:r>
            <a:r>
              <a:rPr lang="zh-CN" altLang="en-US" sz="2000" dirty="0">
                <a:solidFill>
                  <a:srgbClr val="000000"/>
                </a:solidFill>
              </a:rPr>
              <a:t>的文档数，而</a:t>
            </a:r>
            <a:r>
              <a:rPr lang="en-US" altLang="zh-CN" sz="2000" dirty="0">
                <a:solidFill>
                  <a:srgbClr val="000000"/>
                </a:solidFill>
              </a:rPr>
              <a:t>n</a:t>
            </a:r>
            <a:r>
              <a:rPr lang="en-US" altLang="zh-CN" sz="2000" baseline="-25000" dirty="0">
                <a:solidFill>
                  <a:srgbClr val="000000"/>
                </a:solidFill>
              </a:rPr>
              <a:t>il</a:t>
            </a:r>
            <a:r>
              <a:rPr lang="zh-CN" altLang="en-US" sz="2000" dirty="0">
                <a:solidFill>
                  <a:srgbClr val="000000"/>
                </a:solidFill>
              </a:rPr>
              <a:t>表示</a:t>
            </a:r>
            <a:r>
              <a:rPr lang="en-US" altLang="zh-CN" sz="2000" dirty="0">
                <a:solidFill>
                  <a:srgbClr val="000000"/>
                </a:solidFill>
              </a:rPr>
              <a:t>D</a:t>
            </a:r>
            <a:r>
              <a:rPr lang="zh-CN" altLang="en-US" sz="2000" dirty="0">
                <a:solidFill>
                  <a:srgbClr val="000000"/>
                </a:solidFill>
              </a:rPr>
              <a:t>中同时含有索引词</a:t>
            </a:r>
            <a:r>
              <a:rPr lang="en-US" altLang="zh-CN" sz="2000" dirty="0" err="1">
                <a:solidFill>
                  <a:srgbClr val="000000"/>
                </a:solidFill>
              </a:rPr>
              <a:t>k</a:t>
            </a:r>
            <a:r>
              <a:rPr lang="en-US" altLang="zh-CN" sz="2000" baseline="-25000" dirty="0" err="1">
                <a:solidFill>
                  <a:srgbClr val="000000"/>
                </a:solidFill>
              </a:rPr>
              <a:t>i</a:t>
            </a:r>
            <a:r>
              <a:rPr lang="zh-CN" altLang="en-US" sz="2000" dirty="0">
                <a:solidFill>
                  <a:srgbClr val="000000"/>
                </a:solidFill>
              </a:rPr>
              <a:t>、</a:t>
            </a:r>
            <a:r>
              <a:rPr lang="en-US" altLang="zh-CN" sz="2000" dirty="0">
                <a:solidFill>
                  <a:srgbClr val="000000"/>
                </a:solidFill>
              </a:rPr>
              <a:t>k</a:t>
            </a:r>
            <a:r>
              <a:rPr lang="en-US" altLang="zh-CN" sz="2000" baseline="-25000" dirty="0">
                <a:solidFill>
                  <a:srgbClr val="000000"/>
                </a:solidFill>
              </a:rPr>
              <a:t>l</a:t>
            </a:r>
            <a:r>
              <a:rPr lang="zh-CN" altLang="en-US" sz="2000" dirty="0">
                <a:solidFill>
                  <a:srgbClr val="000000"/>
                </a:solidFill>
              </a:rPr>
              <a:t>的文档数。</a:t>
            </a:r>
          </a:p>
        </p:txBody>
      </p:sp>
      <p:sp>
        <p:nvSpPr>
          <p:cNvPr id="8" name="矩形 7"/>
          <p:cNvSpPr/>
          <p:nvPr/>
        </p:nvSpPr>
        <p:spPr>
          <a:xfrm>
            <a:off x="267331" y="248703"/>
            <a:ext cx="4262705" cy="523220"/>
          </a:xfrm>
          <a:prstGeom prst="rect">
            <a:avLst/>
          </a:prstGeom>
        </p:spPr>
        <p:txBody>
          <a:bodyPr vert="horz" lIns="91440" tIns="45720" rIns="91440" bIns="45720" rtlCol="0" anchor="ctr">
            <a:normAutofit/>
          </a:bodyPr>
          <a:lstStyle/>
          <a:p>
            <a:pPr>
              <a:spcBef>
                <a:spcPct val="0"/>
              </a:spcBef>
            </a:pPr>
            <a:r>
              <a:rPr lang="en-US" altLang="zh-CN" sz="2800" dirty="0">
                <a:solidFill>
                  <a:srgbClr val="660066"/>
                </a:solidFill>
                <a:latin typeface="微软雅黑" panose="020B0503020204020204" pitchFamily="34" charset="-122"/>
                <a:ea typeface="微软雅黑" panose="020B0503020204020204" pitchFamily="34" charset="-122"/>
              </a:rPr>
              <a:t>5.3.4.1 </a:t>
            </a:r>
            <a:r>
              <a:rPr lang="zh-CN" altLang="en-US" sz="2800" dirty="0">
                <a:solidFill>
                  <a:srgbClr val="660066"/>
                </a:solidFill>
                <a:latin typeface="微软雅黑" panose="020B0503020204020204" pitchFamily="34" charset="-122"/>
                <a:ea typeface="微软雅黑" panose="020B0503020204020204" pitchFamily="34" charset="-122"/>
              </a:rPr>
              <a:t>模糊集合检索模型</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日期占位符 1"/>
          <p:cNvSpPr>
            <a:spLocks noGrp="1"/>
          </p:cNvSpPr>
          <p:nvPr>
            <p:ph type="dt" sz="quarter" idx="10"/>
          </p:nvPr>
        </p:nvSpPr>
        <p:spPr>
          <a:noFill/>
          <a:ln>
            <a:miter lim="800000"/>
          </a:ln>
        </p:spPr>
        <p:txBody>
          <a:bodyPr/>
          <a:lstStyle/>
          <a:p>
            <a:fld id="{D347C2AB-EC8A-4230-8A54-7124CA45B8BB}"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19459" name="Rectangle 2"/>
          <p:cNvSpPr>
            <a:spLocks noGrp="1" noChangeArrowheads="1"/>
          </p:cNvSpPr>
          <p:nvPr>
            <p:ph type="title" idx="4294967295"/>
          </p:nvPr>
        </p:nvSpPr>
        <p:spPr>
          <a:xfrm>
            <a:off x="457200" y="277813"/>
            <a:ext cx="8229600" cy="1139825"/>
          </a:xfrm>
        </p:spPr>
        <p:txBody>
          <a:bodyPr/>
          <a:lstStyle/>
          <a:p>
            <a:pPr eaLnBrk="1" hangingPunct="1"/>
            <a:r>
              <a:rPr lang="zh-CN" altLang="en-US">
                <a:latin typeface="黑体" panose="02010609060101010101" pitchFamily="49" charset="-122"/>
                <a:ea typeface="黑体" panose="02010609060101010101" pitchFamily="49" charset="-122"/>
              </a:rPr>
              <a:t> </a:t>
            </a:r>
          </a:p>
        </p:txBody>
      </p:sp>
      <p:sp>
        <p:nvSpPr>
          <p:cNvPr id="19460" name="Rectangle 3"/>
          <p:cNvSpPr>
            <a:spLocks noGrp="1" noChangeArrowheads="1"/>
          </p:cNvSpPr>
          <p:nvPr>
            <p:ph idx="4294967295"/>
          </p:nvPr>
        </p:nvSpPr>
        <p:spPr>
          <a:xfrm>
            <a:off x="487414" y="1236683"/>
            <a:ext cx="8229600" cy="5111750"/>
          </a:xfrm>
        </p:spPr>
        <p:txBody>
          <a:bodyPr>
            <a:normAutofit lnSpcReduction="10000"/>
          </a:bodyPr>
          <a:lstStyle/>
          <a:p>
            <a:pPr eaLnBrk="1" hangingPunct="1">
              <a:buFont typeface="Symbol" panose="05050102010706020507" pitchFamily="18" charset="2"/>
              <a:buNone/>
            </a:pPr>
            <a:r>
              <a:rPr lang="zh-CN" altLang="en-US" sz="2800" dirty="0">
                <a:ea typeface="黑体" panose="02010609060101010101" pitchFamily="49" charset="-122"/>
              </a:rPr>
              <a:t>（</a:t>
            </a:r>
            <a:r>
              <a:rPr lang="en-US" altLang="zh-CN" sz="2800" dirty="0">
                <a:ea typeface="黑体" panose="02010609060101010101" pitchFamily="49" charset="-122"/>
              </a:rPr>
              <a:t>5</a:t>
            </a:r>
            <a:r>
              <a:rPr lang="zh-CN" altLang="en-US" sz="2800" dirty="0">
                <a:ea typeface="黑体" panose="02010609060101010101" pitchFamily="49" charset="-122"/>
              </a:rPr>
              <a:t>）获取原始信息 </a:t>
            </a:r>
          </a:p>
          <a:p>
            <a:pPr lvl="1">
              <a:lnSpc>
                <a:spcPct val="150000"/>
              </a:lnSpc>
              <a:spcBef>
                <a:spcPct val="50000"/>
              </a:spcBef>
            </a:pPr>
            <a:r>
              <a:rPr lang="zh-CN" altLang="en-US" sz="2200" dirty="0">
                <a:ea typeface="黑体" panose="02010609060101010101" pitchFamily="49" charset="-122"/>
              </a:rPr>
              <a:t>判断文献的出版类型。根据文献出处中已有的信息，判断其出版类型。</a:t>
            </a:r>
          </a:p>
          <a:p>
            <a:pPr lvl="1">
              <a:lnSpc>
                <a:spcPct val="150000"/>
              </a:lnSpc>
              <a:spcBef>
                <a:spcPct val="50000"/>
              </a:spcBef>
            </a:pPr>
            <a:r>
              <a:rPr lang="zh-CN" altLang="en-US" sz="2200" dirty="0">
                <a:ea typeface="黑体" panose="02010609060101010101" pitchFamily="49" charset="-122"/>
              </a:rPr>
              <a:t>整理文献出处。将文献出处中有缩写语、有音译刊名的还原成全称或原刊名。</a:t>
            </a:r>
          </a:p>
          <a:p>
            <a:pPr lvl="1">
              <a:lnSpc>
                <a:spcPct val="150000"/>
              </a:lnSpc>
              <a:spcBef>
                <a:spcPct val="50000"/>
              </a:spcBef>
            </a:pPr>
            <a:r>
              <a:rPr lang="zh-CN" altLang="en-US" sz="2200" dirty="0">
                <a:ea typeface="黑体" panose="02010609060101010101" pitchFamily="49" charset="-122"/>
              </a:rPr>
              <a:t>根据出版类型在图书馆或信息机构查找馆藏目录或联合目录确定馆藏，原则上说应该按</a:t>
            </a:r>
            <a:r>
              <a:rPr lang="zh-CN" altLang="en-US" sz="2200" dirty="0">
                <a:latin typeface="Franklin Gothic Book" panose="020B0503020102020204" pitchFamily="34" charset="0"/>
                <a:ea typeface="黑体" panose="02010609060101010101" pitchFamily="49" charset="-122"/>
              </a:rPr>
              <a:t>“</a:t>
            </a:r>
            <a:r>
              <a:rPr lang="zh-CN" altLang="en-US" sz="2200" dirty="0">
                <a:ea typeface="黑体" panose="02010609060101010101" pitchFamily="49" charset="-122"/>
              </a:rPr>
              <a:t>由近及远</a:t>
            </a:r>
            <a:r>
              <a:rPr lang="zh-CN" altLang="en-US" sz="2200" dirty="0">
                <a:latin typeface="Franklin Gothic Book" panose="020B0503020102020204" pitchFamily="34" charset="0"/>
                <a:ea typeface="黑体" panose="02010609060101010101" pitchFamily="49" charset="-122"/>
              </a:rPr>
              <a:t>”</a:t>
            </a:r>
            <a:r>
              <a:rPr lang="zh-CN" altLang="en-US" sz="2200" dirty="0">
                <a:ea typeface="黑体" panose="02010609060101010101" pitchFamily="49" charset="-122"/>
              </a:rPr>
              <a:t>的顺序逐步扩大查找馆藏的范围。</a:t>
            </a:r>
          </a:p>
          <a:p>
            <a:pPr lvl="1">
              <a:lnSpc>
                <a:spcPct val="150000"/>
              </a:lnSpc>
              <a:spcBef>
                <a:spcPct val="50000"/>
              </a:spcBef>
            </a:pPr>
            <a:r>
              <a:rPr lang="zh-CN" altLang="en-US" sz="2200" dirty="0">
                <a:ea typeface="黑体" panose="02010609060101010101" pitchFamily="49" charset="-122"/>
              </a:rPr>
              <a:t>尽可能多渠道、多方式地获取原始信息。</a:t>
            </a:r>
            <a:endParaRPr lang="zh-CN" altLang="en-US" dirty="0">
              <a:ea typeface="黑体" panose="02010609060101010101" pitchFamily="49" charset="-122"/>
            </a:endParaRPr>
          </a:p>
        </p:txBody>
      </p:sp>
      <p:sp>
        <p:nvSpPr>
          <p:cNvPr id="5" name="Rectangle 2"/>
          <p:cNvSpPr txBox="1">
            <a:spLocks noChangeArrowheads="1"/>
          </p:cNvSpPr>
          <p:nvPr/>
        </p:nvSpPr>
        <p:spPr>
          <a:xfrm>
            <a:off x="484213" y="273844"/>
            <a:ext cx="5818187" cy="85566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dirty="0">
                <a:solidFill>
                  <a:srgbClr val="660066"/>
                </a:solidFill>
                <a:latin typeface="微软雅黑" panose="020B0503020204020204" pitchFamily="34" charset="-122"/>
                <a:ea typeface="微软雅黑" panose="020B0503020204020204" pitchFamily="34" charset="-122"/>
                <a:cs typeface="+mn-cs"/>
              </a:rPr>
              <a:t>5.1.2</a:t>
            </a:r>
            <a:r>
              <a:rPr lang="zh-CN" altLang="en-US" sz="3200" dirty="0">
                <a:solidFill>
                  <a:srgbClr val="660066"/>
                </a:solidFill>
                <a:latin typeface="微软雅黑" panose="020B0503020204020204" pitchFamily="34" charset="-122"/>
                <a:ea typeface="微软雅黑" panose="020B0503020204020204" pitchFamily="34" charset="-122"/>
                <a:cs typeface="+mn-cs"/>
              </a:rPr>
              <a:t> 信息检索的程序</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3A018A6-7C7B-42CC-A5CE-87B583FCEBA9}" type="datetime1">
              <a:rPr lang="zh-CN" altLang="en-US"/>
              <a:t>2021/12/31</a:t>
            </a:fld>
            <a:endParaRPr lang="en-US" altLang="zh-CN"/>
          </a:p>
        </p:txBody>
      </p:sp>
      <p:sp>
        <p:nvSpPr>
          <p:cNvPr id="6" name="灯片编号占位符 5"/>
          <p:cNvSpPr>
            <a:spLocks noGrp="1"/>
          </p:cNvSpPr>
          <p:nvPr>
            <p:ph type="sldNum" sz="quarter" idx="12"/>
          </p:nvPr>
        </p:nvSpPr>
        <p:spPr/>
        <p:txBody>
          <a:bodyPr/>
          <a:lstStyle/>
          <a:p>
            <a:fld id="{BFA7F380-2244-4682-B141-2059A0B81C23}" type="slidenum">
              <a:rPr lang="zh-CN" altLang="en-US"/>
              <a:t>110</a:t>
            </a:fld>
            <a:endParaRPr lang="en-US" altLang="zh-CN"/>
          </a:p>
        </p:txBody>
      </p:sp>
      <p:sp>
        <p:nvSpPr>
          <p:cNvPr id="589827" name="Rectangle 3"/>
          <p:cNvSpPr>
            <a:spLocks noGrp="1" noChangeArrowheads="1"/>
          </p:cNvSpPr>
          <p:nvPr>
            <p:ph type="body" idx="1"/>
          </p:nvPr>
        </p:nvSpPr>
        <p:spPr>
          <a:xfrm>
            <a:off x="251520" y="1213770"/>
            <a:ext cx="8305800" cy="4712677"/>
          </a:xfrm>
        </p:spPr>
        <p:txBody>
          <a:bodyPr>
            <a:normAutofit fontScale="92500" lnSpcReduction="10000"/>
          </a:bodyPr>
          <a:lstStyle/>
          <a:p>
            <a:pPr>
              <a:buFontTx/>
              <a:buNone/>
            </a:pPr>
            <a:r>
              <a:rPr lang="zh-CN" altLang="en-US" sz="2585" dirty="0">
                <a:solidFill>
                  <a:srgbClr val="0000FF"/>
                </a:solidFill>
                <a:latin typeface="黑体" panose="02010609060101010101" pitchFamily="49" charset="-122"/>
                <a:ea typeface="黑体" panose="02010609060101010101" pitchFamily="49" charset="-122"/>
              </a:rPr>
              <a:t>（</a:t>
            </a:r>
            <a:r>
              <a:rPr lang="en-US" altLang="zh-CN" sz="2585" dirty="0">
                <a:solidFill>
                  <a:srgbClr val="0000FF"/>
                </a:solidFill>
                <a:latin typeface="黑体" panose="02010609060101010101" pitchFamily="49" charset="-122"/>
                <a:ea typeface="黑体" panose="02010609060101010101" pitchFamily="49" charset="-122"/>
              </a:rPr>
              <a:t>2</a:t>
            </a:r>
            <a:r>
              <a:rPr lang="zh-CN" altLang="en-US" sz="2585" dirty="0">
                <a:solidFill>
                  <a:srgbClr val="0000FF"/>
                </a:solidFill>
                <a:latin typeface="黑体" panose="02010609060101010101" pitchFamily="49" charset="-122"/>
                <a:ea typeface="黑体" panose="02010609060101010101" pitchFamily="49" charset="-122"/>
              </a:rPr>
              <a:t>）文档的隶属度</a:t>
            </a:r>
          </a:p>
          <a:p>
            <a:pPr lvl="1">
              <a:lnSpc>
                <a:spcPct val="150000"/>
              </a:lnSpc>
            </a:pPr>
            <a:r>
              <a:rPr lang="zh-CN" altLang="en-US" sz="2215" dirty="0">
                <a:solidFill>
                  <a:srgbClr val="000000"/>
                </a:solidFill>
                <a:latin typeface="Times New Roman" panose="02020603050405020304" pitchFamily="18" charset="0"/>
                <a:cs typeface="Times New Roman" panose="02020603050405020304" pitchFamily="18" charset="0"/>
              </a:rPr>
              <a:t>在信息检索处理中，对于每一个标引词来说，都存在一个模糊的文档集合与之相关。定义与标引词</a:t>
            </a:r>
            <a:r>
              <a:rPr lang="en-US" altLang="zh-CN" sz="2215" dirty="0" err="1">
                <a:solidFill>
                  <a:srgbClr val="000000"/>
                </a:solidFill>
                <a:latin typeface="Times New Roman" panose="02020603050405020304" pitchFamily="18" charset="0"/>
                <a:cs typeface="Times New Roman" panose="02020603050405020304" pitchFamily="18" charset="0"/>
              </a:rPr>
              <a:t>k</a:t>
            </a:r>
            <a:r>
              <a:rPr lang="en-US" altLang="zh-CN" sz="2215" baseline="-25000" dirty="0" err="1">
                <a:solidFill>
                  <a:srgbClr val="000000"/>
                </a:solidFill>
                <a:latin typeface="Times New Roman" panose="02020603050405020304" pitchFamily="18" charset="0"/>
                <a:cs typeface="Times New Roman" panose="02020603050405020304" pitchFamily="18" charset="0"/>
              </a:rPr>
              <a:t>i</a:t>
            </a:r>
            <a:r>
              <a:rPr lang="zh-CN" altLang="en-US" sz="2215" dirty="0">
                <a:solidFill>
                  <a:srgbClr val="000000"/>
                </a:solidFill>
                <a:latin typeface="Times New Roman" panose="02020603050405020304" pitchFamily="18" charset="0"/>
                <a:cs typeface="Times New Roman" panose="02020603050405020304" pitchFamily="18" charset="0"/>
              </a:rPr>
              <a:t>相关的模糊文档集合为</a:t>
            </a:r>
            <a:r>
              <a:rPr lang="en-US" altLang="zh-CN" sz="2215" dirty="0">
                <a:solidFill>
                  <a:srgbClr val="000000"/>
                </a:solidFill>
                <a:latin typeface="Times New Roman" panose="02020603050405020304" pitchFamily="18" charset="0"/>
                <a:cs typeface="Times New Roman" panose="02020603050405020304" pitchFamily="18" charset="0"/>
              </a:rPr>
              <a:t>D</a:t>
            </a:r>
            <a:r>
              <a:rPr lang="en-US" altLang="zh-CN" sz="2215" baseline="-25000" dirty="0">
                <a:solidFill>
                  <a:srgbClr val="000000"/>
                </a:solidFill>
                <a:latin typeface="Times New Roman" panose="02020603050405020304" pitchFamily="18" charset="0"/>
                <a:cs typeface="Times New Roman" panose="02020603050405020304" pitchFamily="18" charset="0"/>
              </a:rPr>
              <a:t>i</a:t>
            </a:r>
            <a:r>
              <a:rPr lang="zh-CN" altLang="en-US" sz="2215" dirty="0">
                <a:solidFill>
                  <a:srgbClr val="000000"/>
                </a:solidFill>
                <a:latin typeface="Times New Roman" panose="02020603050405020304" pitchFamily="18" charset="0"/>
                <a:cs typeface="Times New Roman" panose="02020603050405020304" pitchFamily="18" charset="0"/>
              </a:rPr>
              <a:t>，</a:t>
            </a:r>
            <a:r>
              <a:rPr lang="zh-CN" altLang="en-US" sz="2215" dirty="0">
                <a:solidFill>
                  <a:srgbClr val="CC0000"/>
                </a:solidFill>
                <a:latin typeface="Times New Roman" panose="02020603050405020304" pitchFamily="18" charset="0"/>
                <a:cs typeface="Times New Roman" panose="02020603050405020304" pitchFamily="18" charset="0"/>
              </a:rPr>
              <a:t>对于任一文档</a:t>
            </a:r>
            <a:r>
              <a:rPr lang="en-US" altLang="zh-CN" sz="2215" dirty="0" err="1">
                <a:solidFill>
                  <a:srgbClr val="CC0000"/>
                </a:solidFill>
                <a:latin typeface="Times New Roman" panose="02020603050405020304" pitchFamily="18" charset="0"/>
                <a:cs typeface="Times New Roman" panose="02020603050405020304" pitchFamily="18" charset="0"/>
              </a:rPr>
              <a:t>d</a:t>
            </a:r>
            <a:r>
              <a:rPr lang="en-US" altLang="zh-CN" sz="2215" baseline="-25000" dirty="0" err="1">
                <a:solidFill>
                  <a:srgbClr val="CC0000"/>
                </a:solidFill>
                <a:latin typeface="Times New Roman" panose="02020603050405020304" pitchFamily="18" charset="0"/>
                <a:cs typeface="Times New Roman" panose="02020603050405020304" pitchFamily="18" charset="0"/>
              </a:rPr>
              <a:t>j</a:t>
            </a:r>
            <a:r>
              <a:rPr lang="zh-CN" altLang="en-US" sz="2215" dirty="0">
                <a:solidFill>
                  <a:srgbClr val="CC0000"/>
                </a:solidFill>
                <a:latin typeface="Times New Roman" panose="02020603050405020304" pitchFamily="18" charset="0"/>
                <a:cs typeface="Times New Roman" panose="02020603050405020304" pitchFamily="18" charset="0"/>
              </a:rPr>
              <a:t>，其隶属于集合</a:t>
            </a:r>
            <a:r>
              <a:rPr lang="en-US" altLang="zh-CN" sz="2215" dirty="0">
                <a:solidFill>
                  <a:srgbClr val="CC0000"/>
                </a:solidFill>
                <a:latin typeface="Times New Roman" panose="02020603050405020304" pitchFamily="18" charset="0"/>
                <a:cs typeface="Times New Roman" panose="02020603050405020304" pitchFamily="18" charset="0"/>
              </a:rPr>
              <a:t>D</a:t>
            </a:r>
            <a:r>
              <a:rPr lang="en-US" altLang="zh-CN" sz="2215" baseline="-25000" dirty="0">
                <a:solidFill>
                  <a:srgbClr val="CC0000"/>
                </a:solidFill>
                <a:latin typeface="Times New Roman" panose="02020603050405020304" pitchFamily="18" charset="0"/>
                <a:cs typeface="Times New Roman" panose="02020603050405020304" pitchFamily="18" charset="0"/>
              </a:rPr>
              <a:t>i</a:t>
            </a:r>
            <a:r>
              <a:rPr lang="zh-CN" altLang="en-US" sz="2215" dirty="0">
                <a:solidFill>
                  <a:srgbClr val="CC0000"/>
                </a:solidFill>
                <a:latin typeface="Times New Roman" panose="02020603050405020304" pitchFamily="18" charset="0"/>
                <a:cs typeface="Times New Roman" panose="02020603050405020304" pitchFamily="18" charset="0"/>
              </a:rPr>
              <a:t>的隶属度值可以通过下式计算：</a:t>
            </a:r>
          </a:p>
          <a:p>
            <a:pPr lvl="1">
              <a:lnSpc>
                <a:spcPct val="150000"/>
              </a:lnSpc>
              <a:buFontTx/>
              <a:buNone/>
            </a:pPr>
            <a:r>
              <a:rPr lang="en-US" altLang="zh-CN" sz="2215" dirty="0">
                <a:solidFill>
                  <a:srgbClr val="000000"/>
                </a:solidFill>
                <a:latin typeface="Times New Roman" panose="02020603050405020304" pitchFamily="18" charset="0"/>
                <a:cs typeface="Times New Roman" panose="02020603050405020304" pitchFamily="18" charset="0"/>
              </a:rPr>
              <a:t>                               </a:t>
            </a:r>
            <a:r>
              <a:rPr lang="en-US" altLang="zh-CN" sz="2215" dirty="0" err="1">
                <a:solidFill>
                  <a:srgbClr val="000000"/>
                </a:solidFill>
                <a:latin typeface="Times New Roman" panose="02020603050405020304" pitchFamily="18" charset="0"/>
                <a:cs typeface="Times New Roman" panose="02020603050405020304" pitchFamily="18" charset="0"/>
              </a:rPr>
              <a:t>μ</a:t>
            </a:r>
            <a:r>
              <a:rPr lang="en-US" altLang="zh-CN" sz="2215" baseline="-25000" dirty="0" err="1">
                <a:solidFill>
                  <a:srgbClr val="000000"/>
                </a:solidFill>
                <a:latin typeface="Times New Roman" panose="02020603050405020304" pitchFamily="18" charset="0"/>
                <a:cs typeface="Times New Roman" panose="02020603050405020304" pitchFamily="18" charset="0"/>
              </a:rPr>
              <a:t>ij</a:t>
            </a:r>
            <a:r>
              <a:rPr lang="en-US" altLang="zh-CN" sz="2215" dirty="0">
                <a:solidFill>
                  <a:srgbClr val="000000"/>
                </a:solidFill>
                <a:latin typeface="Times New Roman" panose="02020603050405020304" pitchFamily="18" charset="0"/>
                <a:cs typeface="Times New Roman" panose="02020603050405020304" pitchFamily="18" charset="0"/>
              </a:rPr>
              <a:t> = 1 - </a:t>
            </a:r>
            <a:r>
              <a:rPr lang="zh-CN" altLang="en-US" sz="2215" dirty="0">
                <a:solidFill>
                  <a:srgbClr val="000000"/>
                </a:solidFill>
                <a:latin typeface="Times New Roman" panose="02020603050405020304" pitchFamily="18" charset="0"/>
                <a:cs typeface="Times New Roman" panose="02020603050405020304" pitchFamily="18" charset="0"/>
              </a:rPr>
              <a:t>∏（</a:t>
            </a:r>
            <a:r>
              <a:rPr lang="en-US" altLang="zh-CN" sz="2215" dirty="0">
                <a:solidFill>
                  <a:srgbClr val="000000"/>
                </a:solidFill>
                <a:latin typeface="Times New Roman" panose="02020603050405020304" pitchFamily="18" charset="0"/>
                <a:cs typeface="Times New Roman" panose="02020603050405020304" pitchFamily="18" charset="0"/>
              </a:rPr>
              <a:t>1- </a:t>
            </a:r>
            <a:r>
              <a:rPr lang="en-US" altLang="zh-CN" sz="2215" dirty="0" err="1">
                <a:solidFill>
                  <a:srgbClr val="000000"/>
                </a:solidFill>
                <a:latin typeface="Times New Roman" panose="02020603050405020304" pitchFamily="18" charset="0"/>
                <a:cs typeface="Times New Roman" panose="02020603050405020304" pitchFamily="18" charset="0"/>
              </a:rPr>
              <a:t>c</a:t>
            </a:r>
            <a:r>
              <a:rPr lang="en-US" altLang="zh-CN" sz="2215" baseline="-25000" dirty="0" err="1">
                <a:solidFill>
                  <a:srgbClr val="000000"/>
                </a:solidFill>
                <a:latin typeface="Times New Roman" panose="02020603050405020304" pitchFamily="18" charset="0"/>
                <a:cs typeface="Times New Roman" panose="02020603050405020304" pitchFamily="18" charset="0"/>
              </a:rPr>
              <a:t>il</a:t>
            </a:r>
            <a:r>
              <a:rPr lang="en-US" altLang="zh-CN" sz="2215" dirty="0">
                <a:solidFill>
                  <a:srgbClr val="000000"/>
                </a:solidFill>
                <a:latin typeface="Times New Roman" panose="02020603050405020304" pitchFamily="18" charset="0"/>
                <a:cs typeface="Times New Roman" panose="02020603050405020304" pitchFamily="18" charset="0"/>
              </a:rPr>
              <a:t> </a:t>
            </a:r>
            <a:r>
              <a:rPr lang="zh-CN" altLang="en-US" sz="2215" dirty="0">
                <a:solidFill>
                  <a:srgbClr val="000000"/>
                </a:solidFill>
                <a:latin typeface="Times New Roman" panose="02020603050405020304" pitchFamily="18" charset="0"/>
                <a:cs typeface="Times New Roman" panose="02020603050405020304" pitchFamily="18" charset="0"/>
              </a:rPr>
              <a:t>）</a:t>
            </a:r>
          </a:p>
          <a:p>
            <a:pPr lvl="1">
              <a:lnSpc>
                <a:spcPct val="150000"/>
              </a:lnSpc>
            </a:pPr>
            <a:r>
              <a:rPr lang="zh-CN" altLang="en-US" sz="2215" dirty="0">
                <a:solidFill>
                  <a:srgbClr val="000000"/>
                </a:solidFill>
                <a:latin typeface="Times New Roman" panose="02020603050405020304" pitchFamily="18" charset="0"/>
                <a:cs typeface="Times New Roman" panose="02020603050405020304" pitchFamily="18" charset="0"/>
              </a:rPr>
              <a:t>如果文档</a:t>
            </a:r>
            <a:r>
              <a:rPr lang="en-US" altLang="zh-CN" sz="2215" dirty="0" err="1">
                <a:solidFill>
                  <a:srgbClr val="000000"/>
                </a:solidFill>
                <a:latin typeface="Times New Roman" panose="02020603050405020304" pitchFamily="18" charset="0"/>
                <a:cs typeface="Times New Roman" panose="02020603050405020304" pitchFamily="18" charset="0"/>
              </a:rPr>
              <a:t>d</a:t>
            </a:r>
            <a:r>
              <a:rPr lang="en-US" altLang="zh-CN" sz="2215" baseline="-25000" dirty="0" err="1">
                <a:solidFill>
                  <a:srgbClr val="000000"/>
                </a:solidFill>
                <a:latin typeface="Times New Roman" panose="02020603050405020304" pitchFamily="18" charset="0"/>
                <a:cs typeface="Times New Roman" panose="02020603050405020304" pitchFamily="18" charset="0"/>
              </a:rPr>
              <a:t>j</a:t>
            </a:r>
            <a:r>
              <a:rPr lang="zh-CN" altLang="en-US" sz="2215" dirty="0">
                <a:solidFill>
                  <a:srgbClr val="000000"/>
                </a:solidFill>
                <a:latin typeface="Times New Roman" panose="02020603050405020304" pitchFamily="18" charset="0"/>
                <a:cs typeface="Times New Roman" panose="02020603050405020304" pitchFamily="18" charset="0"/>
              </a:rPr>
              <a:t>的词与</a:t>
            </a:r>
            <a:r>
              <a:rPr lang="en-US" altLang="zh-CN" sz="2215" dirty="0">
                <a:solidFill>
                  <a:srgbClr val="000000"/>
                </a:solidFill>
                <a:latin typeface="Times New Roman" panose="02020603050405020304" pitchFamily="18" charset="0"/>
                <a:cs typeface="Times New Roman" panose="02020603050405020304" pitchFamily="18" charset="0"/>
              </a:rPr>
              <a:t>K</a:t>
            </a:r>
            <a:r>
              <a:rPr lang="en-US" altLang="zh-CN" sz="2215" baseline="-25000" dirty="0">
                <a:solidFill>
                  <a:srgbClr val="000000"/>
                </a:solidFill>
                <a:latin typeface="Times New Roman" panose="02020603050405020304" pitchFamily="18" charset="0"/>
                <a:cs typeface="Times New Roman" panose="02020603050405020304" pitchFamily="18" charset="0"/>
              </a:rPr>
              <a:t>i</a:t>
            </a:r>
            <a:r>
              <a:rPr lang="zh-CN" altLang="en-US" sz="2215" dirty="0">
                <a:solidFill>
                  <a:srgbClr val="000000"/>
                </a:solidFill>
                <a:latin typeface="Times New Roman" panose="02020603050405020304" pitchFamily="18" charset="0"/>
                <a:cs typeface="Times New Roman" panose="02020603050405020304" pitchFamily="18" charset="0"/>
              </a:rPr>
              <a:t>有联系，那么该文档属于与</a:t>
            </a:r>
            <a:r>
              <a:rPr lang="en-US" altLang="zh-CN" sz="2215" dirty="0">
                <a:solidFill>
                  <a:srgbClr val="000000"/>
                </a:solidFill>
                <a:latin typeface="Times New Roman" panose="02020603050405020304" pitchFamily="18" charset="0"/>
                <a:cs typeface="Times New Roman" panose="02020603050405020304" pitchFamily="18" charset="0"/>
              </a:rPr>
              <a:t>K</a:t>
            </a:r>
            <a:r>
              <a:rPr lang="en-US" altLang="zh-CN" sz="2215" baseline="-25000" dirty="0">
                <a:solidFill>
                  <a:srgbClr val="000000"/>
                </a:solidFill>
                <a:latin typeface="Times New Roman" panose="02020603050405020304" pitchFamily="18" charset="0"/>
                <a:cs typeface="Times New Roman" panose="02020603050405020304" pitchFamily="18" charset="0"/>
              </a:rPr>
              <a:t>i</a:t>
            </a:r>
            <a:r>
              <a:rPr lang="zh-CN" altLang="en-US" sz="2215" dirty="0">
                <a:solidFill>
                  <a:srgbClr val="000000"/>
                </a:solidFill>
                <a:latin typeface="Times New Roman" panose="02020603050405020304" pitchFamily="18" charset="0"/>
                <a:cs typeface="Times New Roman" panose="02020603050405020304" pitchFamily="18" charset="0"/>
              </a:rPr>
              <a:t>相关联的模糊集。无论何时，文档</a:t>
            </a:r>
            <a:r>
              <a:rPr lang="en-US" altLang="zh-CN" sz="2215" dirty="0" err="1">
                <a:solidFill>
                  <a:srgbClr val="000000"/>
                </a:solidFill>
                <a:latin typeface="Times New Roman" panose="02020603050405020304" pitchFamily="18" charset="0"/>
                <a:cs typeface="Times New Roman" panose="02020603050405020304" pitchFamily="18" charset="0"/>
              </a:rPr>
              <a:t>d</a:t>
            </a:r>
            <a:r>
              <a:rPr lang="en-US" altLang="zh-CN" sz="2215" baseline="-25000" dirty="0" err="1">
                <a:solidFill>
                  <a:srgbClr val="000000"/>
                </a:solidFill>
                <a:latin typeface="Times New Roman" panose="02020603050405020304" pitchFamily="18" charset="0"/>
                <a:cs typeface="Times New Roman" panose="02020603050405020304" pitchFamily="18" charset="0"/>
              </a:rPr>
              <a:t>j</a:t>
            </a:r>
            <a:r>
              <a:rPr lang="zh-CN" altLang="en-US" sz="2215" dirty="0">
                <a:solidFill>
                  <a:srgbClr val="000000"/>
                </a:solidFill>
                <a:latin typeface="Times New Roman" panose="02020603050405020304" pitchFamily="18" charset="0"/>
                <a:cs typeface="Times New Roman" panose="02020603050405020304" pitchFamily="18" charset="0"/>
              </a:rPr>
              <a:t>中只要存在一个索引词</a:t>
            </a:r>
            <a:r>
              <a:rPr lang="en-US" altLang="zh-CN" sz="2215" dirty="0">
                <a:solidFill>
                  <a:srgbClr val="000000"/>
                </a:solidFill>
                <a:latin typeface="Times New Roman" panose="02020603050405020304" pitchFamily="18" charset="0"/>
                <a:cs typeface="Times New Roman" panose="02020603050405020304" pitchFamily="18" charset="0"/>
              </a:rPr>
              <a:t>K</a:t>
            </a:r>
            <a:r>
              <a:rPr lang="en-US" altLang="zh-CN" sz="2215" baseline="-25000" dirty="0">
                <a:solidFill>
                  <a:srgbClr val="000000"/>
                </a:solidFill>
                <a:latin typeface="Times New Roman" panose="02020603050405020304" pitchFamily="18" charset="0"/>
                <a:cs typeface="Times New Roman" panose="02020603050405020304" pitchFamily="18" charset="0"/>
              </a:rPr>
              <a:t>l</a:t>
            </a:r>
            <a:r>
              <a:rPr lang="zh-CN" altLang="en-US" sz="2215" dirty="0">
                <a:solidFill>
                  <a:srgbClr val="000000"/>
                </a:solidFill>
                <a:latin typeface="Times New Roman" panose="02020603050405020304" pitchFamily="18" charset="0"/>
                <a:cs typeface="Times New Roman" panose="02020603050405020304" pitchFamily="18" charset="0"/>
              </a:rPr>
              <a:t>与索引词</a:t>
            </a:r>
            <a:r>
              <a:rPr lang="en-US" altLang="zh-CN" sz="2215" dirty="0">
                <a:solidFill>
                  <a:srgbClr val="000000"/>
                </a:solidFill>
                <a:latin typeface="Times New Roman" panose="02020603050405020304" pitchFamily="18" charset="0"/>
                <a:cs typeface="Times New Roman" panose="02020603050405020304" pitchFamily="18" charset="0"/>
              </a:rPr>
              <a:t>K</a:t>
            </a:r>
            <a:r>
              <a:rPr lang="en-US" altLang="zh-CN" sz="2215" baseline="-25000" dirty="0">
                <a:solidFill>
                  <a:srgbClr val="000000"/>
                </a:solidFill>
                <a:latin typeface="Times New Roman" panose="02020603050405020304" pitchFamily="18" charset="0"/>
                <a:cs typeface="Times New Roman" panose="02020603050405020304" pitchFamily="18" charset="0"/>
              </a:rPr>
              <a:t>i</a:t>
            </a:r>
            <a:r>
              <a:rPr lang="zh-CN" altLang="en-US" sz="2215" dirty="0">
                <a:solidFill>
                  <a:srgbClr val="000000"/>
                </a:solidFill>
                <a:latin typeface="Times New Roman" panose="02020603050405020304" pitchFamily="18" charset="0"/>
                <a:cs typeface="Times New Roman" panose="02020603050405020304" pitchFamily="18" charset="0"/>
              </a:rPr>
              <a:t>有强联系（如</a:t>
            </a:r>
            <a:r>
              <a:rPr lang="en-US" altLang="zh-CN" sz="2215" dirty="0" err="1">
                <a:solidFill>
                  <a:srgbClr val="000000"/>
                </a:solidFill>
                <a:latin typeface="Times New Roman" panose="02020603050405020304" pitchFamily="18" charset="0"/>
                <a:cs typeface="Times New Roman" panose="02020603050405020304" pitchFamily="18" charset="0"/>
              </a:rPr>
              <a:t>c</a:t>
            </a:r>
            <a:r>
              <a:rPr lang="en-US" altLang="zh-CN" sz="2215" baseline="-25000" dirty="0" err="1">
                <a:solidFill>
                  <a:srgbClr val="000000"/>
                </a:solidFill>
                <a:latin typeface="Times New Roman" panose="02020603050405020304" pitchFamily="18" charset="0"/>
                <a:cs typeface="Times New Roman" panose="02020603050405020304" pitchFamily="18" charset="0"/>
              </a:rPr>
              <a:t>il</a:t>
            </a:r>
            <a:r>
              <a:rPr lang="en-US" altLang="zh-CN" sz="2215" dirty="0">
                <a:solidFill>
                  <a:srgbClr val="000000"/>
                </a:solidFill>
                <a:latin typeface="Times New Roman" panose="02020603050405020304" pitchFamily="18" charset="0"/>
                <a:cs typeface="Times New Roman" panose="02020603050405020304" pitchFamily="18" charset="0"/>
              </a:rPr>
              <a:t>=1</a:t>
            </a:r>
            <a:r>
              <a:rPr lang="zh-CN" altLang="en-US" sz="2215" dirty="0">
                <a:solidFill>
                  <a:srgbClr val="000000"/>
                </a:solidFill>
                <a:latin typeface="Times New Roman" panose="02020603050405020304" pitchFamily="18" charset="0"/>
                <a:cs typeface="Times New Roman" panose="02020603050405020304" pitchFamily="18" charset="0"/>
              </a:rPr>
              <a:t>），那么</a:t>
            </a:r>
            <a:r>
              <a:rPr lang="en-US" altLang="zh-CN" sz="2215" dirty="0" err="1">
                <a:solidFill>
                  <a:srgbClr val="000000"/>
                </a:solidFill>
                <a:latin typeface="Times New Roman" panose="02020603050405020304" pitchFamily="18" charset="0"/>
                <a:cs typeface="Times New Roman" panose="02020603050405020304" pitchFamily="18" charset="0"/>
              </a:rPr>
              <a:t>μ</a:t>
            </a:r>
            <a:r>
              <a:rPr lang="en-US" altLang="zh-CN" sz="2215" baseline="-25000" dirty="0" err="1">
                <a:solidFill>
                  <a:srgbClr val="000000"/>
                </a:solidFill>
                <a:latin typeface="Times New Roman" panose="02020603050405020304" pitchFamily="18" charset="0"/>
                <a:cs typeface="Times New Roman" panose="02020603050405020304" pitchFamily="18" charset="0"/>
              </a:rPr>
              <a:t>ij</a:t>
            </a:r>
            <a:r>
              <a:rPr lang="en-US" altLang="zh-CN" sz="2215" dirty="0">
                <a:solidFill>
                  <a:srgbClr val="000000"/>
                </a:solidFill>
                <a:latin typeface="Times New Roman" panose="02020603050405020304" pitchFamily="18" charset="0"/>
                <a:cs typeface="Times New Roman" panose="02020603050405020304" pitchFamily="18" charset="0"/>
              </a:rPr>
              <a:t>=1</a:t>
            </a:r>
            <a:r>
              <a:rPr lang="zh-CN" altLang="en-US" sz="2215" dirty="0">
                <a:solidFill>
                  <a:srgbClr val="000000"/>
                </a:solidFill>
                <a:latin typeface="Times New Roman" panose="02020603050405020304" pitchFamily="18" charset="0"/>
                <a:cs typeface="Times New Roman" panose="02020603050405020304" pitchFamily="18" charset="0"/>
              </a:rPr>
              <a:t>，并且我们说索引</a:t>
            </a:r>
            <a:r>
              <a:rPr lang="en-US" altLang="zh-CN" sz="2215" dirty="0">
                <a:solidFill>
                  <a:srgbClr val="000000"/>
                </a:solidFill>
                <a:latin typeface="Times New Roman" panose="02020603050405020304" pitchFamily="18" charset="0"/>
                <a:cs typeface="Times New Roman" panose="02020603050405020304" pitchFamily="18" charset="0"/>
              </a:rPr>
              <a:t>K</a:t>
            </a:r>
            <a:r>
              <a:rPr lang="en-US" altLang="zh-CN" sz="2215" baseline="-25000" dirty="0">
                <a:solidFill>
                  <a:srgbClr val="000000"/>
                </a:solidFill>
                <a:latin typeface="Times New Roman" panose="02020603050405020304" pitchFamily="18" charset="0"/>
                <a:cs typeface="Times New Roman" panose="02020603050405020304" pitchFamily="18" charset="0"/>
              </a:rPr>
              <a:t>i</a:t>
            </a:r>
            <a:r>
              <a:rPr lang="zh-CN" altLang="en-US" sz="2215" dirty="0">
                <a:solidFill>
                  <a:srgbClr val="000000"/>
                </a:solidFill>
                <a:latin typeface="Times New Roman" panose="02020603050405020304" pitchFamily="18" charset="0"/>
                <a:cs typeface="Times New Roman" panose="02020603050405020304" pitchFamily="18" charset="0"/>
              </a:rPr>
              <a:t>对于文档</a:t>
            </a:r>
            <a:r>
              <a:rPr lang="en-US" altLang="zh-CN" sz="2215" dirty="0" err="1">
                <a:solidFill>
                  <a:srgbClr val="000000"/>
                </a:solidFill>
                <a:latin typeface="Times New Roman" panose="02020603050405020304" pitchFamily="18" charset="0"/>
                <a:cs typeface="Times New Roman" panose="02020603050405020304" pitchFamily="18" charset="0"/>
              </a:rPr>
              <a:t>d</a:t>
            </a:r>
            <a:r>
              <a:rPr lang="en-US" altLang="zh-CN" sz="2215" baseline="-25000" dirty="0" err="1">
                <a:solidFill>
                  <a:srgbClr val="000000"/>
                </a:solidFill>
                <a:latin typeface="Times New Roman" panose="02020603050405020304" pitchFamily="18" charset="0"/>
                <a:cs typeface="Times New Roman" panose="02020603050405020304" pitchFamily="18" charset="0"/>
              </a:rPr>
              <a:t>j</a:t>
            </a:r>
            <a:r>
              <a:rPr lang="zh-CN" altLang="en-US" sz="2215" dirty="0">
                <a:solidFill>
                  <a:srgbClr val="000000"/>
                </a:solidFill>
                <a:latin typeface="Times New Roman" panose="02020603050405020304" pitchFamily="18" charset="0"/>
                <a:cs typeface="Times New Roman" panose="02020603050405020304" pitchFamily="18" charset="0"/>
              </a:rPr>
              <a:t>来说是一个好的模糊索引。相反，当</a:t>
            </a:r>
            <a:r>
              <a:rPr lang="en-US" altLang="zh-CN" sz="2215" dirty="0" err="1">
                <a:solidFill>
                  <a:srgbClr val="000000"/>
                </a:solidFill>
                <a:latin typeface="Times New Roman" panose="02020603050405020304" pitchFamily="18" charset="0"/>
                <a:cs typeface="Times New Roman" panose="02020603050405020304" pitchFamily="18" charset="0"/>
              </a:rPr>
              <a:t>d</a:t>
            </a:r>
            <a:r>
              <a:rPr lang="en-US" altLang="zh-CN" sz="2215" baseline="-25000" dirty="0" err="1">
                <a:solidFill>
                  <a:srgbClr val="000000"/>
                </a:solidFill>
                <a:latin typeface="Times New Roman" panose="02020603050405020304" pitchFamily="18" charset="0"/>
                <a:cs typeface="Times New Roman" panose="02020603050405020304" pitchFamily="18" charset="0"/>
              </a:rPr>
              <a:t>j</a:t>
            </a:r>
            <a:r>
              <a:rPr lang="zh-CN" altLang="en-US" sz="2215" dirty="0">
                <a:solidFill>
                  <a:srgbClr val="000000"/>
                </a:solidFill>
                <a:latin typeface="Times New Roman" panose="02020603050405020304" pitchFamily="18" charset="0"/>
                <a:cs typeface="Times New Roman" panose="02020603050405020304" pitchFamily="18" charset="0"/>
              </a:rPr>
              <a:t>中的所有索引词都与</a:t>
            </a:r>
            <a:r>
              <a:rPr lang="en-US" altLang="zh-CN" sz="2215" dirty="0">
                <a:solidFill>
                  <a:srgbClr val="000000"/>
                </a:solidFill>
                <a:latin typeface="Times New Roman" panose="02020603050405020304" pitchFamily="18" charset="0"/>
                <a:cs typeface="Times New Roman" panose="02020603050405020304" pitchFamily="18" charset="0"/>
              </a:rPr>
              <a:t>K</a:t>
            </a:r>
            <a:r>
              <a:rPr lang="en-US" altLang="zh-CN" sz="2215" baseline="-25000" dirty="0">
                <a:solidFill>
                  <a:srgbClr val="000000"/>
                </a:solidFill>
                <a:latin typeface="Times New Roman" panose="02020603050405020304" pitchFamily="18" charset="0"/>
                <a:cs typeface="Times New Roman" panose="02020603050405020304" pitchFamily="18" charset="0"/>
              </a:rPr>
              <a:t>i</a:t>
            </a:r>
            <a:r>
              <a:rPr lang="zh-CN" altLang="en-US" sz="2215" dirty="0">
                <a:solidFill>
                  <a:srgbClr val="000000"/>
                </a:solidFill>
                <a:latin typeface="Times New Roman" panose="02020603050405020304" pitchFamily="18" charset="0"/>
                <a:cs typeface="Times New Roman" panose="02020603050405020304" pitchFamily="18" charset="0"/>
              </a:rPr>
              <a:t>几乎都没有联系时，我们说索引</a:t>
            </a:r>
            <a:r>
              <a:rPr lang="en-US" altLang="zh-CN" sz="2215" dirty="0">
                <a:solidFill>
                  <a:srgbClr val="000000"/>
                </a:solidFill>
                <a:latin typeface="Times New Roman" panose="02020603050405020304" pitchFamily="18" charset="0"/>
                <a:cs typeface="Times New Roman" panose="02020603050405020304" pitchFamily="18" charset="0"/>
              </a:rPr>
              <a:t>K</a:t>
            </a:r>
            <a:r>
              <a:rPr lang="en-US" altLang="zh-CN" sz="2215" baseline="-25000" dirty="0">
                <a:solidFill>
                  <a:srgbClr val="000000"/>
                </a:solidFill>
                <a:latin typeface="Times New Roman" panose="02020603050405020304" pitchFamily="18" charset="0"/>
                <a:cs typeface="Times New Roman" panose="02020603050405020304" pitchFamily="18" charset="0"/>
              </a:rPr>
              <a:t>i</a:t>
            </a:r>
            <a:r>
              <a:rPr lang="zh-CN" altLang="en-US" sz="2215" dirty="0">
                <a:solidFill>
                  <a:srgbClr val="000000"/>
                </a:solidFill>
                <a:latin typeface="Times New Roman" panose="02020603050405020304" pitchFamily="18" charset="0"/>
                <a:cs typeface="Times New Roman" panose="02020603050405020304" pitchFamily="18" charset="0"/>
              </a:rPr>
              <a:t>对于文档</a:t>
            </a:r>
            <a:r>
              <a:rPr lang="en-US" altLang="zh-CN" sz="2215" dirty="0" err="1">
                <a:solidFill>
                  <a:srgbClr val="000000"/>
                </a:solidFill>
                <a:latin typeface="Times New Roman" panose="02020603050405020304" pitchFamily="18" charset="0"/>
                <a:cs typeface="Times New Roman" panose="02020603050405020304" pitchFamily="18" charset="0"/>
              </a:rPr>
              <a:t>d</a:t>
            </a:r>
            <a:r>
              <a:rPr lang="en-US" altLang="zh-CN" sz="2215" baseline="-25000" dirty="0" err="1">
                <a:solidFill>
                  <a:srgbClr val="000000"/>
                </a:solidFill>
                <a:latin typeface="Times New Roman" panose="02020603050405020304" pitchFamily="18" charset="0"/>
                <a:cs typeface="Times New Roman" panose="02020603050405020304" pitchFamily="18" charset="0"/>
              </a:rPr>
              <a:t>j</a:t>
            </a:r>
            <a:r>
              <a:rPr lang="zh-CN" altLang="en-US" sz="2215" dirty="0">
                <a:solidFill>
                  <a:srgbClr val="000000"/>
                </a:solidFill>
                <a:latin typeface="Times New Roman" panose="02020603050405020304" pitchFamily="18" charset="0"/>
                <a:cs typeface="Times New Roman" panose="02020603050405020304" pitchFamily="18" charset="0"/>
              </a:rPr>
              <a:t>来说不是一个好的模糊索引。</a:t>
            </a:r>
          </a:p>
        </p:txBody>
      </p:sp>
      <p:sp>
        <p:nvSpPr>
          <p:cNvPr id="8" name="矩形 7"/>
          <p:cNvSpPr/>
          <p:nvPr/>
        </p:nvSpPr>
        <p:spPr>
          <a:xfrm>
            <a:off x="251520" y="260648"/>
            <a:ext cx="4262705" cy="523220"/>
          </a:xfrm>
          <a:prstGeom prst="rect">
            <a:avLst/>
          </a:prstGeom>
        </p:spPr>
        <p:txBody>
          <a:bodyPr vert="horz" lIns="91440" tIns="45720" rIns="91440" bIns="45720" rtlCol="0" anchor="ctr">
            <a:normAutofit/>
          </a:bodyPr>
          <a:lstStyle/>
          <a:p>
            <a:pPr>
              <a:spcBef>
                <a:spcPct val="0"/>
              </a:spcBef>
            </a:pPr>
            <a:r>
              <a:rPr lang="en-US" altLang="zh-CN" sz="2800" dirty="0">
                <a:solidFill>
                  <a:srgbClr val="660066"/>
                </a:solidFill>
                <a:latin typeface="微软雅黑" panose="020B0503020204020204" pitchFamily="34" charset="-122"/>
                <a:ea typeface="微软雅黑" panose="020B0503020204020204" pitchFamily="34" charset="-122"/>
              </a:rPr>
              <a:t>5.3.4.1 </a:t>
            </a:r>
            <a:r>
              <a:rPr lang="zh-CN" altLang="en-US" sz="2800" dirty="0">
                <a:solidFill>
                  <a:srgbClr val="660066"/>
                </a:solidFill>
                <a:latin typeface="微软雅黑" panose="020B0503020204020204" pitchFamily="34" charset="-122"/>
                <a:ea typeface="微软雅黑" panose="020B0503020204020204" pitchFamily="34" charset="-122"/>
              </a:rPr>
              <a:t>模糊集合检索模型</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5"/>
          <p:cNvSpPr>
            <a:spLocks noGrp="1"/>
          </p:cNvSpPr>
          <p:nvPr>
            <p:ph type="dt" sz="half" idx="10"/>
          </p:nvPr>
        </p:nvSpPr>
        <p:spPr/>
        <p:txBody>
          <a:bodyPr/>
          <a:lstStyle/>
          <a:p>
            <a:fld id="{747A032C-175F-4846-90B1-4F1104205B16}" type="datetime1">
              <a:rPr lang="zh-CN" altLang="en-US"/>
              <a:t>2021/12/31</a:t>
            </a:fld>
            <a:endParaRPr lang="en-US" altLang="zh-CN"/>
          </a:p>
        </p:txBody>
      </p:sp>
      <p:sp>
        <p:nvSpPr>
          <p:cNvPr id="11" name="灯片编号占位符 7"/>
          <p:cNvSpPr>
            <a:spLocks noGrp="1"/>
          </p:cNvSpPr>
          <p:nvPr>
            <p:ph type="sldNum" sz="quarter" idx="12"/>
          </p:nvPr>
        </p:nvSpPr>
        <p:spPr/>
        <p:txBody>
          <a:bodyPr/>
          <a:lstStyle/>
          <a:p>
            <a:fld id="{32E03D80-43C6-46DA-A698-3D037FD18B08}" type="slidenum">
              <a:rPr lang="zh-CN" altLang="en-US"/>
              <a:t>111</a:t>
            </a:fld>
            <a:endParaRPr lang="en-US" altLang="zh-CN"/>
          </a:p>
        </p:txBody>
      </p:sp>
      <p:sp>
        <p:nvSpPr>
          <p:cNvPr id="685059" name="Rectangle 3"/>
          <p:cNvSpPr>
            <a:spLocks noGrp="1" noChangeArrowheads="1"/>
          </p:cNvSpPr>
          <p:nvPr>
            <p:ph type="body" sz="half" idx="1"/>
          </p:nvPr>
        </p:nvSpPr>
        <p:spPr>
          <a:xfrm>
            <a:off x="359739" y="1283714"/>
            <a:ext cx="8316717" cy="5025605"/>
          </a:xfrm>
        </p:spPr>
        <p:txBody>
          <a:bodyPr>
            <a:normAutofit lnSpcReduction="10000"/>
          </a:bodyPr>
          <a:lstStyle/>
          <a:p>
            <a:pPr>
              <a:lnSpc>
                <a:spcPct val="160000"/>
              </a:lnSpc>
              <a:buFontTx/>
              <a:buNone/>
            </a:pPr>
            <a:r>
              <a:rPr lang="zh-CN" altLang="en-US" sz="2585" dirty="0">
                <a:solidFill>
                  <a:srgbClr val="0000FF"/>
                </a:solidFill>
                <a:latin typeface="黑体" panose="02010609060101010101" pitchFamily="49" charset="-122"/>
                <a:ea typeface="黑体" panose="02010609060101010101" pitchFamily="49" charset="-122"/>
              </a:rPr>
              <a:t>（</a:t>
            </a:r>
            <a:r>
              <a:rPr lang="en-US" altLang="zh-CN" sz="2585" dirty="0">
                <a:solidFill>
                  <a:srgbClr val="0000FF"/>
                </a:solidFill>
                <a:latin typeface="黑体" panose="02010609060101010101" pitchFamily="49" charset="-122"/>
                <a:ea typeface="黑体" panose="02010609060101010101" pitchFamily="49" charset="-122"/>
              </a:rPr>
              <a:t>3</a:t>
            </a:r>
            <a:r>
              <a:rPr lang="zh-CN" altLang="en-US" sz="2585" dirty="0">
                <a:solidFill>
                  <a:srgbClr val="0000FF"/>
                </a:solidFill>
                <a:latin typeface="黑体" panose="02010609060101010101" pitchFamily="49" charset="-122"/>
                <a:ea typeface="黑体" panose="02010609060101010101" pitchFamily="49" charset="-122"/>
              </a:rPr>
              <a:t>）用户提问及表示</a:t>
            </a:r>
            <a:endParaRPr lang="zh-CN" altLang="en-US" sz="2585" dirty="0">
              <a:solidFill>
                <a:srgbClr val="000000"/>
              </a:solidFill>
              <a:latin typeface="黑体" panose="02010609060101010101" pitchFamily="49" charset="-122"/>
              <a:ea typeface="黑体" panose="02010609060101010101" pitchFamily="49" charset="-122"/>
            </a:endParaRPr>
          </a:p>
          <a:p>
            <a:pPr lvl="1">
              <a:lnSpc>
                <a:spcPct val="160000"/>
              </a:lnSpc>
            </a:pPr>
            <a:r>
              <a:rPr lang="zh-CN" altLang="en-US" sz="2215" dirty="0">
                <a:solidFill>
                  <a:srgbClr val="000000"/>
                </a:solidFill>
              </a:rPr>
              <a:t>在模糊检索模型中，用户的检索提问仍像布尔模型一样，用布尔逻辑式表达。进一步地，布尔表达式还要转换为等价的析取范式形式。</a:t>
            </a:r>
          </a:p>
          <a:p>
            <a:pPr lvl="1">
              <a:lnSpc>
                <a:spcPct val="160000"/>
              </a:lnSpc>
            </a:pPr>
            <a:r>
              <a:rPr lang="zh-CN" altLang="en-US" sz="2215" dirty="0">
                <a:solidFill>
                  <a:srgbClr val="000000"/>
                </a:solidFill>
              </a:rPr>
              <a:t>举例来说，查询                               写成                                       这样的离散的标准形式，其中每一组都是关联于三元组 </a:t>
            </a:r>
            <a:r>
              <a:rPr lang="en-US" altLang="zh-CN" sz="2215" dirty="0">
                <a:solidFill>
                  <a:srgbClr val="000000"/>
                </a:solidFill>
              </a:rPr>
              <a:t>(</a:t>
            </a:r>
            <a:r>
              <a:rPr lang="en-US" altLang="zh-CN" sz="2215" dirty="0" err="1">
                <a:solidFill>
                  <a:srgbClr val="000000"/>
                </a:solidFill>
              </a:rPr>
              <a:t>k</a:t>
            </a:r>
            <a:r>
              <a:rPr lang="en-US" altLang="zh-CN" sz="2215" baseline="-25000" dirty="0" err="1">
                <a:solidFill>
                  <a:srgbClr val="000000"/>
                </a:solidFill>
              </a:rPr>
              <a:t>a</a:t>
            </a:r>
            <a:r>
              <a:rPr lang="en-US" altLang="zh-CN" sz="2215" dirty="0" err="1">
                <a:solidFill>
                  <a:srgbClr val="000000"/>
                </a:solidFill>
              </a:rPr>
              <a:t>,k</a:t>
            </a:r>
            <a:r>
              <a:rPr lang="en-US" altLang="zh-CN" sz="2215" baseline="-25000" dirty="0" err="1">
                <a:solidFill>
                  <a:srgbClr val="000000"/>
                </a:solidFill>
              </a:rPr>
              <a:t>b</a:t>
            </a:r>
            <a:r>
              <a:rPr lang="en-US" altLang="zh-CN" sz="2215" dirty="0" err="1">
                <a:solidFill>
                  <a:srgbClr val="000000"/>
                </a:solidFill>
              </a:rPr>
              <a:t>,k</a:t>
            </a:r>
            <a:r>
              <a:rPr lang="en-US" altLang="zh-CN" sz="2215" baseline="-25000" dirty="0" err="1">
                <a:solidFill>
                  <a:srgbClr val="000000"/>
                </a:solidFill>
              </a:rPr>
              <a:t>c</a:t>
            </a:r>
            <a:r>
              <a:rPr lang="en-US" altLang="zh-CN" sz="2215" dirty="0">
                <a:solidFill>
                  <a:srgbClr val="000000"/>
                </a:solidFill>
              </a:rPr>
              <a:t>)</a:t>
            </a:r>
            <a:r>
              <a:rPr lang="zh-CN" altLang="en-US" sz="2215" dirty="0">
                <a:solidFill>
                  <a:srgbClr val="000000"/>
                </a:solidFill>
              </a:rPr>
              <a:t>的一个</a:t>
            </a:r>
            <a:r>
              <a:rPr lang="en-US" altLang="zh-CN" sz="2215" dirty="0">
                <a:solidFill>
                  <a:srgbClr val="000000"/>
                </a:solidFill>
              </a:rPr>
              <a:t>(0,1)</a:t>
            </a:r>
            <a:r>
              <a:rPr lang="zh-CN" altLang="en-US" sz="2215" dirty="0">
                <a:solidFill>
                  <a:srgbClr val="000000"/>
                </a:solidFill>
              </a:rPr>
              <a:t>权重向量。这些</a:t>
            </a:r>
            <a:r>
              <a:rPr lang="en-US" altLang="zh-CN" sz="2215" dirty="0">
                <a:solidFill>
                  <a:srgbClr val="000000"/>
                </a:solidFill>
              </a:rPr>
              <a:t>(0,1)</a:t>
            </a:r>
            <a:r>
              <a:rPr lang="zh-CN" altLang="en-US" sz="2215" dirty="0">
                <a:solidFill>
                  <a:srgbClr val="000000"/>
                </a:solidFill>
              </a:rPr>
              <a:t>权重向量都是</a:t>
            </a:r>
            <a:r>
              <a:rPr lang="zh-CN" altLang="en-US" sz="2215" dirty="0">
                <a:solidFill>
                  <a:srgbClr val="000000"/>
                </a:solidFill>
                <a:hlinkClick r:id="rId3"/>
              </a:rPr>
              <a:t> </a:t>
            </a:r>
            <a:r>
              <a:rPr lang="zh-CN" altLang="en-US" sz="2215" dirty="0">
                <a:solidFill>
                  <a:srgbClr val="000000"/>
                </a:solidFill>
              </a:rPr>
              <a:t>        的     连续组件。设 </a:t>
            </a:r>
            <a:r>
              <a:rPr lang="en-US" altLang="zh-CN" sz="2215" dirty="0">
                <a:solidFill>
                  <a:srgbClr val="000000"/>
                </a:solidFill>
              </a:rPr>
              <a:t>cc</a:t>
            </a:r>
            <a:r>
              <a:rPr lang="en-US" altLang="zh-CN" sz="2215" baseline="-25000" dirty="0">
                <a:solidFill>
                  <a:srgbClr val="000000"/>
                </a:solidFill>
              </a:rPr>
              <a:t>i</a:t>
            </a:r>
            <a:r>
              <a:rPr lang="zh-CN" altLang="en-US" sz="2215" dirty="0">
                <a:solidFill>
                  <a:srgbClr val="000000"/>
                </a:solidFill>
              </a:rPr>
              <a:t>为第</a:t>
            </a:r>
            <a:r>
              <a:rPr lang="en-US" altLang="zh-CN" sz="2215" dirty="0" err="1">
                <a:solidFill>
                  <a:srgbClr val="000000"/>
                </a:solidFill>
              </a:rPr>
              <a:t>i</a:t>
            </a:r>
            <a:r>
              <a:rPr lang="zh-CN" altLang="en-US" sz="2215" dirty="0">
                <a:solidFill>
                  <a:srgbClr val="000000"/>
                </a:solidFill>
              </a:rPr>
              <a:t>个连续组件的一个引用。那么，                           其中</a:t>
            </a:r>
            <a:r>
              <a:rPr lang="en-US" altLang="zh-CN" sz="2215" dirty="0">
                <a:solidFill>
                  <a:srgbClr val="000000"/>
                </a:solidFill>
              </a:rPr>
              <a:t>p</a:t>
            </a:r>
            <a:r>
              <a:rPr lang="zh-CN" altLang="en-US" sz="2215" dirty="0">
                <a:solidFill>
                  <a:srgbClr val="000000"/>
                </a:solidFill>
              </a:rPr>
              <a:t>是                                    中连续组件的个数。</a:t>
            </a:r>
          </a:p>
        </p:txBody>
      </p:sp>
      <p:graphicFrame>
        <p:nvGraphicFramePr>
          <p:cNvPr id="685060" name="Object 4"/>
          <p:cNvGraphicFramePr>
            <a:graphicFrameLocks noGrp="1" noChangeAspect="1"/>
          </p:cNvGraphicFramePr>
          <p:nvPr>
            <p:ph sz="quarter" idx="2"/>
          </p:nvPr>
        </p:nvGraphicFramePr>
        <p:xfrm>
          <a:off x="3196415" y="3645093"/>
          <a:ext cx="1907521" cy="331057"/>
        </p:xfrm>
        <a:graphic>
          <a:graphicData uri="http://schemas.openxmlformats.org/presentationml/2006/ole">
            <mc:AlternateContent xmlns:mc="http://schemas.openxmlformats.org/markup-compatibility/2006">
              <mc:Choice xmlns:v="urn:schemas-microsoft-com:vml" Requires="v">
                <p:oleObj spid="_x0000_s10684" name="公式" r:id="rId4" imgW="1320800" imgH="228600" progId="Equation.3">
                  <p:embed/>
                </p:oleObj>
              </mc:Choice>
              <mc:Fallback>
                <p:oleObj name="公式" r:id="rId4" imgW="132080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6415" y="3645093"/>
                        <a:ext cx="1907521" cy="331057"/>
                      </a:xfrm>
                      <a:prstGeom prst="rect">
                        <a:avLst/>
                      </a:prstGeom>
                      <a:noFill/>
                      <a:ln>
                        <a:noFill/>
                      </a:ln>
                      <a:effectLst/>
                    </p:spPr>
                  </p:pic>
                </p:oleObj>
              </mc:Fallback>
            </mc:AlternateContent>
          </a:graphicData>
        </a:graphic>
      </p:graphicFrame>
      <p:graphicFrame>
        <p:nvGraphicFramePr>
          <p:cNvPr id="685066" name="Object 10"/>
          <p:cNvGraphicFramePr>
            <a:graphicFrameLocks noChangeAspect="1"/>
          </p:cNvGraphicFramePr>
          <p:nvPr/>
        </p:nvGraphicFramePr>
        <p:xfrm>
          <a:off x="7824723" y="4696301"/>
          <a:ext cx="465992" cy="465992"/>
        </p:xfrm>
        <a:graphic>
          <a:graphicData uri="http://schemas.openxmlformats.org/presentationml/2006/ole">
            <mc:AlternateContent xmlns:mc="http://schemas.openxmlformats.org/markup-compatibility/2006">
              <mc:Choice xmlns:v="urn:schemas-microsoft-com:vml" Requires="v">
                <p:oleObj spid="_x0000_s10685" name="公式" r:id="rId6" imgW="279400" imgH="279400" progId="Equation.3">
                  <p:embed/>
                </p:oleObj>
              </mc:Choice>
              <mc:Fallback>
                <p:oleObj name="公式" r:id="rId6" imgW="279400" imgH="2794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4723" y="4696301"/>
                        <a:ext cx="465992" cy="465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5069" name="Object 13"/>
          <p:cNvGraphicFramePr>
            <a:graphicFrameLocks noGrp="1" noChangeAspect="1"/>
          </p:cNvGraphicFramePr>
          <p:nvPr>
            <p:ph sz="quarter" idx="3"/>
          </p:nvPr>
        </p:nvGraphicFramePr>
        <p:xfrm>
          <a:off x="5722673" y="3645093"/>
          <a:ext cx="2335046" cy="370175"/>
        </p:xfrm>
        <a:graphic>
          <a:graphicData uri="http://schemas.openxmlformats.org/presentationml/2006/ole">
            <mc:AlternateContent xmlns:mc="http://schemas.openxmlformats.org/markup-compatibility/2006">
              <mc:Choice xmlns:v="urn:schemas-microsoft-com:vml" Requires="v">
                <p:oleObj spid="_x0000_s10686" name="公式" r:id="rId8" imgW="1765300" imgH="279400" progId="Equation.3">
                  <p:embed/>
                </p:oleObj>
              </mc:Choice>
              <mc:Fallback>
                <p:oleObj name="公式" r:id="rId8" imgW="1765300" imgH="279400"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2673" y="3645093"/>
                        <a:ext cx="2335046" cy="370175"/>
                      </a:xfrm>
                      <a:prstGeom prst="rect">
                        <a:avLst/>
                      </a:prstGeom>
                      <a:noFill/>
                      <a:ln>
                        <a:noFill/>
                      </a:ln>
                      <a:effectLst/>
                    </p:spPr>
                  </p:pic>
                </p:oleObj>
              </mc:Fallback>
            </mc:AlternateContent>
          </a:graphicData>
        </a:graphic>
      </p:graphicFrame>
      <p:graphicFrame>
        <p:nvGraphicFramePr>
          <p:cNvPr id="685073" name="Object 17"/>
          <p:cNvGraphicFramePr>
            <a:graphicFrameLocks noChangeAspect="1"/>
          </p:cNvGraphicFramePr>
          <p:nvPr/>
        </p:nvGraphicFramePr>
        <p:xfrm>
          <a:off x="5103936" y="5355982"/>
          <a:ext cx="465992" cy="465992"/>
        </p:xfrm>
        <a:graphic>
          <a:graphicData uri="http://schemas.openxmlformats.org/presentationml/2006/ole">
            <mc:AlternateContent xmlns:mc="http://schemas.openxmlformats.org/markup-compatibility/2006">
              <mc:Choice xmlns:v="urn:schemas-microsoft-com:vml" Requires="v">
                <p:oleObj spid="_x0000_s10687" name="公式" r:id="rId10" imgW="279400" imgH="279400" progId="Equation.3">
                  <p:embed/>
                </p:oleObj>
              </mc:Choice>
              <mc:Fallback>
                <p:oleObj name="公式" r:id="rId10" imgW="279400" imgH="279400"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3936" y="5355982"/>
                        <a:ext cx="465992" cy="465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5074" name="Object 18"/>
          <p:cNvGraphicFramePr>
            <a:graphicFrameLocks noChangeAspect="1"/>
          </p:cNvGraphicFramePr>
          <p:nvPr/>
        </p:nvGraphicFramePr>
        <p:xfrm>
          <a:off x="2302361" y="5713222"/>
          <a:ext cx="2193681" cy="427892"/>
        </p:xfrm>
        <a:graphic>
          <a:graphicData uri="http://schemas.openxmlformats.org/presentationml/2006/ole">
            <mc:AlternateContent xmlns:mc="http://schemas.openxmlformats.org/markup-compatibility/2006">
              <mc:Choice xmlns:v="urn:schemas-microsoft-com:vml" Requires="v">
                <p:oleObj spid="_x0000_s10688" name="公式" r:id="rId11" imgW="1435100" imgH="279400" progId="Equation.3">
                  <p:embed/>
                </p:oleObj>
              </mc:Choice>
              <mc:Fallback>
                <p:oleObj name="公式" r:id="rId11" imgW="1435100" imgH="279400"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02361" y="5713222"/>
                        <a:ext cx="2193681" cy="427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矩形 11"/>
          <p:cNvSpPr/>
          <p:nvPr/>
        </p:nvSpPr>
        <p:spPr>
          <a:xfrm>
            <a:off x="255392" y="260648"/>
            <a:ext cx="4262705" cy="523220"/>
          </a:xfrm>
          <a:prstGeom prst="rect">
            <a:avLst/>
          </a:prstGeom>
        </p:spPr>
        <p:txBody>
          <a:bodyPr vert="horz" lIns="91440" tIns="45720" rIns="91440" bIns="45720" rtlCol="0" anchor="ctr">
            <a:normAutofit/>
          </a:bodyPr>
          <a:lstStyle/>
          <a:p>
            <a:pPr>
              <a:spcBef>
                <a:spcPct val="0"/>
              </a:spcBef>
            </a:pPr>
            <a:r>
              <a:rPr lang="en-US" altLang="zh-CN" sz="2800" dirty="0">
                <a:solidFill>
                  <a:srgbClr val="660066"/>
                </a:solidFill>
                <a:latin typeface="微软雅黑" panose="020B0503020204020204" pitchFamily="34" charset="-122"/>
                <a:ea typeface="微软雅黑" panose="020B0503020204020204" pitchFamily="34" charset="-122"/>
              </a:rPr>
              <a:t>5.3.4.1 </a:t>
            </a:r>
            <a:r>
              <a:rPr lang="zh-CN" altLang="en-US" sz="2800" dirty="0">
                <a:solidFill>
                  <a:srgbClr val="660066"/>
                </a:solidFill>
                <a:latin typeface="微软雅黑" panose="020B0503020204020204" pitchFamily="34" charset="-122"/>
                <a:ea typeface="微软雅黑" panose="020B0503020204020204" pitchFamily="34" charset="-122"/>
              </a:rPr>
              <a:t>模糊集合检索模型</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日期占位符 3"/>
          <p:cNvSpPr>
            <a:spLocks noGrp="1"/>
          </p:cNvSpPr>
          <p:nvPr>
            <p:ph type="dt" sz="half" idx="10"/>
          </p:nvPr>
        </p:nvSpPr>
        <p:spPr/>
        <p:txBody>
          <a:bodyPr/>
          <a:lstStyle/>
          <a:p>
            <a:fld id="{88C596AC-9F25-4332-8D6E-C6C2A361CD4F}" type="datetime1">
              <a:rPr lang="zh-CN" altLang="en-US"/>
              <a:t>2021/12/31</a:t>
            </a:fld>
            <a:endParaRPr lang="en-US" altLang="zh-CN"/>
          </a:p>
        </p:txBody>
      </p:sp>
      <p:sp>
        <p:nvSpPr>
          <p:cNvPr id="38" name="灯片编号占位符 5"/>
          <p:cNvSpPr>
            <a:spLocks noGrp="1"/>
          </p:cNvSpPr>
          <p:nvPr>
            <p:ph type="sldNum" sz="quarter" idx="12"/>
          </p:nvPr>
        </p:nvSpPr>
        <p:spPr/>
        <p:txBody>
          <a:bodyPr/>
          <a:lstStyle/>
          <a:p>
            <a:fld id="{48D8E38A-88E8-4434-A3BE-69A0453F8B32}" type="slidenum">
              <a:rPr lang="zh-CN" altLang="en-US"/>
              <a:t>112</a:t>
            </a:fld>
            <a:endParaRPr lang="en-US" altLang="zh-CN"/>
          </a:p>
        </p:txBody>
      </p:sp>
      <p:sp>
        <p:nvSpPr>
          <p:cNvPr id="696322" name="Rectangle 2"/>
          <p:cNvSpPr>
            <a:spLocks noGrp="1" noChangeArrowheads="1"/>
          </p:cNvSpPr>
          <p:nvPr>
            <p:ph type="title"/>
          </p:nvPr>
        </p:nvSpPr>
        <p:spPr>
          <a:xfrm>
            <a:off x="191966" y="146034"/>
            <a:ext cx="8229600" cy="710590"/>
          </a:xfrm>
        </p:spPr>
        <p:txBody>
          <a:bodyPr vert="horz" lIns="91440" tIns="45720" rIns="91440" bIns="45720" rtlCol="0" anchor="ctr">
            <a:normAutofit/>
          </a:body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5.3.4.2 </a:t>
            </a:r>
            <a:r>
              <a:rPr lang="zh-CN" altLang="en-US" sz="2800" dirty="0">
                <a:solidFill>
                  <a:srgbClr val="660066"/>
                </a:solidFill>
                <a:latin typeface="微软雅黑" panose="020B0503020204020204" pitchFamily="34" charset="-122"/>
                <a:ea typeface="微软雅黑" panose="020B0503020204020204" pitchFamily="34" charset="-122"/>
                <a:cs typeface="+mn-cs"/>
              </a:rPr>
              <a:t>基于网络的空间检索模型</a:t>
            </a:r>
            <a:r>
              <a:rPr lang="en-US" altLang="zh-CN" sz="2800" dirty="0">
                <a:solidFill>
                  <a:srgbClr val="660066"/>
                </a:solidFill>
                <a:latin typeface="微软雅黑" panose="020B0503020204020204" pitchFamily="34" charset="-122"/>
                <a:ea typeface="微软雅黑" panose="020B0503020204020204" pitchFamily="34" charset="-122"/>
                <a:cs typeface="+mn-cs"/>
              </a:rPr>
              <a:t> </a:t>
            </a:r>
            <a:endParaRPr lang="zh-CN" altLang="en-US" sz="2800" dirty="0">
              <a:solidFill>
                <a:srgbClr val="660066"/>
              </a:solidFill>
              <a:latin typeface="微软雅黑" panose="020B0503020204020204" pitchFamily="34" charset="-122"/>
              <a:ea typeface="微软雅黑" panose="020B0503020204020204" pitchFamily="34" charset="-122"/>
              <a:cs typeface="+mn-cs"/>
            </a:endParaRPr>
          </a:p>
        </p:txBody>
      </p:sp>
      <p:sp>
        <p:nvSpPr>
          <p:cNvPr id="696323" name="Rectangle 3"/>
          <p:cNvSpPr>
            <a:spLocks noGrp="1" noChangeArrowheads="1"/>
          </p:cNvSpPr>
          <p:nvPr>
            <p:ph type="body" idx="1"/>
          </p:nvPr>
        </p:nvSpPr>
        <p:spPr>
          <a:xfrm>
            <a:off x="353158" y="1103000"/>
            <a:ext cx="8305800" cy="3938954"/>
          </a:xfrm>
        </p:spPr>
        <p:txBody>
          <a:bodyPr/>
          <a:lstStyle/>
          <a:p>
            <a:pPr>
              <a:lnSpc>
                <a:spcPct val="160000"/>
              </a:lnSpc>
              <a:buNone/>
            </a:pPr>
            <a:r>
              <a:rPr lang="zh-CN" altLang="en-US" sz="2585" dirty="0">
                <a:solidFill>
                  <a:srgbClr val="0000FF"/>
                </a:solidFill>
                <a:latin typeface="黑体" panose="02010609060101010101" pitchFamily="49" charset="-122"/>
                <a:ea typeface="黑体" panose="02010609060101010101" pitchFamily="49" charset="-122"/>
              </a:rPr>
              <a:t>基于邻接节点的方法</a:t>
            </a:r>
            <a:endParaRPr lang="en-US" altLang="zh-CN" sz="2585" dirty="0">
              <a:solidFill>
                <a:srgbClr val="0000FF"/>
              </a:solidFill>
              <a:latin typeface="黑体" panose="02010609060101010101" pitchFamily="49" charset="-122"/>
              <a:ea typeface="黑体" panose="02010609060101010101" pitchFamily="49" charset="-122"/>
            </a:endParaRPr>
          </a:p>
          <a:p>
            <a:pPr>
              <a:lnSpc>
                <a:spcPct val="120000"/>
              </a:lnSpc>
            </a:pPr>
            <a:r>
              <a:rPr lang="zh-CN" altLang="en-US" sz="2585" dirty="0">
                <a:solidFill>
                  <a:srgbClr val="CC0000"/>
                </a:solidFill>
                <a:latin typeface="华文中宋" panose="02010600040101010101" pitchFamily="2" charset="-122"/>
                <a:ea typeface="华文中宋" panose="02010600040101010101" pitchFamily="2" charset="-122"/>
              </a:rPr>
              <a:t>基本思想</a:t>
            </a:r>
          </a:p>
          <a:p>
            <a:pPr lvl="1">
              <a:lnSpc>
                <a:spcPct val="120000"/>
              </a:lnSpc>
            </a:pPr>
            <a:r>
              <a:rPr lang="zh-CN" altLang="en-US" sz="2215" dirty="0">
                <a:solidFill>
                  <a:srgbClr val="000000"/>
                </a:solidFill>
              </a:rPr>
              <a:t>在相同文本中定义独立的分层索引结构，每个索引结构是一个严格的层次结构，由章、节、小节、段和行组成，其中每个结构组员称为节点。每个节点与一个文本区域相关。两个不同层次结构可能涉及到两个重叠的文本区域。</a:t>
            </a:r>
          </a:p>
        </p:txBody>
      </p:sp>
      <p:grpSp>
        <p:nvGrpSpPr>
          <p:cNvPr id="696355" name="Group 35"/>
          <p:cNvGrpSpPr/>
          <p:nvPr/>
        </p:nvGrpSpPr>
        <p:grpSpPr bwMode="auto">
          <a:xfrm>
            <a:off x="2113085" y="4094285"/>
            <a:ext cx="5184531" cy="2126274"/>
            <a:chOff x="1714" y="2614"/>
            <a:chExt cx="3538" cy="1451"/>
          </a:xfrm>
        </p:grpSpPr>
        <p:sp>
          <p:nvSpPr>
            <p:cNvPr id="696324" name="Oval 4"/>
            <p:cNvSpPr>
              <a:spLocks noChangeArrowheads="1"/>
            </p:cNvSpPr>
            <p:nvPr/>
          </p:nvSpPr>
          <p:spPr bwMode="auto">
            <a:xfrm>
              <a:off x="2621" y="2614"/>
              <a:ext cx="726" cy="272"/>
            </a:xfrm>
            <a:prstGeom prst="ellipse">
              <a:avLst/>
            </a:prstGeom>
            <a:noFill/>
            <a:ln w="1905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60"/>
            </a:p>
          </p:txBody>
        </p:sp>
        <p:sp>
          <p:nvSpPr>
            <p:cNvPr id="696325" name="Oval 5"/>
            <p:cNvSpPr>
              <a:spLocks noChangeArrowheads="1"/>
            </p:cNvSpPr>
            <p:nvPr/>
          </p:nvSpPr>
          <p:spPr bwMode="auto">
            <a:xfrm>
              <a:off x="1941" y="3113"/>
              <a:ext cx="272" cy="272"/>
            </a:xfrm>
            <a:prstGeom prst="ellipse">
              <a:avLst/>
            </a:prstGeom>
            <a:noFill/>
            <a:ln w="1905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60"/>
            </a:p>
          </p:txBody>
        </p:sp>
        <p:sp>
          <p:nvSpPr>
            <p:cNvPr id="696326" name="Oval 6"/>
            <p:cNvSpPr>
              <a:spLocks noChangeArrowheads="1"/>
            </p:cNvSpPr>
            <p:nvPr/>
          </p:nvSpPr>
          <p:spPr bwMode="auto">
            <a:xfrm>
              <a:off x="2848" y="3113"/>
              <a:ext cx="272" cy="272"/>
            </a:xfrm>
            <a:prstGeom prst="ellipse">
              <a:avLst/>
            </a:prstGeom>
            <a:noFill/>
            <a:ln w="1905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60"/>
            </a:p>
          </p:txBody>
        </p:sp>
        <p:sp>
          <p:nvSpPr>
            <p:cNvPr id="696327" name="Oval 7"/>
            <p:cNvSpPr>
              <a:spLocks noChangeArrowheads="1"/>
            </p:cNvSpPr>
            <p:nvPr/>
          </p:nvSpPr>
          <p:spPr bwMode="auto">
            <a:xfrm>
              <a:off x="3710" y="3113"/>
              <a:ext cx="272" cy="272"/>
            </a:xfrm>
            <a:prstGeom prst="ellipse">
              <a:avLst/>
            </a:prstGeom>
            <a:noFill/>
            <a:ln w="1905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60"/>
            </a:p>
          </p:txBody>
        </p:sp>
        <p:grpSp>
          <p:nvGrpSpPr>
            <p:cNvPr id="696332" name="Group 12"/>
            <p:cNvGrpSpPr/>
            <p:nvPr/>
          </p:nvGrpSpPr>
          <p:grpSpPr bwMode="auto">
            <a:xfrm>
              <a:off x="1714" y="3385"/>
              <a:ext cx="680" cy="680"/>
              <a:chOff x="1714" y="3385"/>
              <a:chExt cx="680" cy="680"/>
            </a:xfrm>
          </p:grpSpPr>
          <p:sp>
            <p:nvSpPr>
              <p:cNvPr id="696328" name="Oval 8"/>
              <p:cNvSpPr>
                <a:spLocks noChangeArrowheads="1"/>
              </p:cNvSpPr>
              <p:nvPr/>
            </p:nvSpPr>
            <p:spPr bwMode="auto">
              <a:xfrm>
                <a:off x="1714" y="3793"/>
                <a:ext cx="272" cy="272"/>
              </a:xfrm>
              <a:prstGeom prst="ellipse">
                <a:avLst/>
              </a:prstGeom>
              <a:noFill/>
              <a:ln w="1905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60"/>
              </a:p>
            </p:txBody>
          </p:sp>
          <p:sp>
            <p:nvSpPr>
              <p:cNvPr id="696329" name="Oval 9"/>
              <p:cNvSpPr>
                <a:spLocks noChangeArrowheads="1"/>
              </p:cNvSpPr>
              <p:nvPr/>
            </p:nvSpPr>
            <p:spPr bwMode="auto">
              <a:xfrm>
                <a:off x="2122" y="3793"/>
                <a:ext cx="272" cy="272"/>
              </a:xfrm>
              <a:prstGeom prst="ellipse">
                <a:avLst/>
              </a:prstGeom>
              <a:noFill/>
              <a:ln w="1905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60"/>
              </a:p>
            </p:txBody>
          </p:sp>
          <p:sp>
            <p:nvSpPr>
              <p:cNvPr id="696330" name="Line 10"/>
              <p:cNvSpPr>
                <a:spLocks noChangeShapeType="1"/>
              </p:cNvSpPr>
              <p:nvPr/>
            </p:nvSpPr>
            <p:spPr bwMode="auto">
              <a:xfrm flipH="1">
                <a:off x="1850" y="3385"/>
                <a:ext cx="227" cy="408"/>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696331" name="Line 11"/>
              <p:cNvSpPr>
                <a:spLocks noChangeShapeType="1"/>
              </p:cNvSpPr>
              <p:nvPr/>
            </p:nvSpPr>
            <p:spPr bwMode="auto">
              <a:xfrm>
                <a:off x="2077" y="3385"/>
                <a:ext cx="181" cy="408"/>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grpSp>
        <p:grpSp>
          <p:nvGrpSpPr>
            <p:cNvPr id="696333" name="Group 13"/>
            <p:cNvGrpSpPr/>
            <p:nvPr/>
          </p:nvGrpSpPr>
          <p:grpSpPr bwMode="auto">
            <a:xfrm>
              <a:off x="2621" y="3385"/>
              <a:ext cx="680" cy="680"/>
              <a:chOff x="1714" y="3385"/>
              <a:chExt cx="680" cy="680"/>
            </a:xfrm>
          </p:grpSpPr>
          <p:sp>
            <p:nvSpPr>
              <p:cNvPr id="696334" name="Oval 14"/>
              <p:cNvSpPr>
                <a:spLocks noChangeArrowheads="1"/>
              </p:cNvSpPr>
              <p:nvPr/>
            </p:nvSpPr>
            <p:spPr bwMode="auto">
              <a:xfrm>
                <a:off x="1714" y="3793"/>
                <a:ext cx="272" cy="272"/>
              </a:xfrm>
              <a:prstGeom prst="ellipse">
                <a:avLst/>
              </a:prstGeom>
              <a:noFill/>
              <a:ln w="1905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60"/>
              </a:p>
            </p:txBody>
          </p:sp>
          <p:sp>
            <p:nvSpPr>
              <p:cNvPr id="696335" name="Oval 15"/>
              <p:cNvSpPr>
                <a:spLocks noChangeArrowheads="1"/>
              </p:cNvSpPr>
              <p:nvPr/>
            </p:nvSpPr>
            <p:spPr bwMode="auto">
              <a:xfrm>
                <a:off x="2122" y="3793"/>
                <a:ext cx="272" cy="272"/>
              </a:xfrm>
              <a:prstGeom prst="ellipse">
                <a:avLst/>
              </a:prstGeom>
              <a:noFill/>
              <a:ln w="1905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60"/>
              </a:p>
            </p:txBody>
          </p:sp>
          <p:sp>
            <p:nvSpPr>
              <p:cNvPr id="696336" name="Line 16"/>
              <p:cNvSpPr>
                <a:spLocks noChangeShapeType="1"/>
              </p:cNvSpPr>
              <p:nvPr/>
            </p:nvSpPr>
            <p:spPr bwMode="auto">
              <a:xfrm flipH="1">
                <a:off x="1850" y="3385"/>
                <a:ext cx="227" cy="408"/>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696337" name="Line 17"/>
              <p:cNvSpPr>
                <a:spLocks noChangeShapeType="1"/>
              </p:cNvSpPr>
              <p:nvPr/>
            </p:nvSpPr>
            <p:spPr bwMode="auto">
              <a:xfrm>
                <a:off x="2077" y="3385"/>
                <a:ext cx="181" cy="408"/>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grpSp>
        <p:grpSp>
          <p:nvGrpSpPr>
            <p:cNvPr id="696338" name="Group 18"/>
            <p:cNvGrpSpPr/>
            <p:nvPr/>
          </p:nvGrpSpPr>
          <p:grpSpPr bwMode="auto">
            <a:xfrm>
              <a:off x="3483" y="3385"/>
              <a:ext cx="680" cy="680"/>
              <a:chOff x="1714" y="3385"/>
              <a:chExt cx="680" cy="680"/>
            </a:xfrm>
          </p:grpSpPr>
          <p:sp>
            <p:nvSpPr>
              <p:cNvPr id="696339" name="Oval 19"/>
              <p:cNvSpPr>
                <a:spLocks noChangeArrowheads="1"/>
              </p:cNvSpPr>
              <p:nvPr/>
            </p:nvSpPr>
            <p:spPr bwMode="auto">
              <a:xfrm>
                <a:off x="1714" y="3793"/>
                <a:ext cx="272" cy="272"/>
              </a:xfrm>
              <a:prstGeom prst="ellipse">
                <a:avLst/>
              </a:prstGeom>
              <a:noFill/>
              <a:ln w="1905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60"/>
              </a:p>
            </p:txBody>
          </p:sp>
          <p:sp>
            <p:nvSpPr>
              <p:cNvPr id="696340" name="Oval 20"/>
              <p:cNvSpPr>
                <a:spLocks noChangeArrowheads="1"/>
              </p:cNvSpPr>
              <p:nvPr/>
            </p:nvSpPr>
            <p:spPr bwMode="auto">
              <a:xfrm>
                <a:off x="2122" y="3793"/>
                <a:ext cx="272" cy="272"/>
              </a:xfrm>
              <a:prstGeom prst="ellipse">
                <a:avLst/>
              </a:prstGeom>
              <a:noFill/>
              <a:ln w="1905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60"/>
              </a:p>
            </p:txBody>
          </p:sp>
          <p:sp>
            <p:nvSpPr>
              <p:cNvPr id="696341" name="Line 21"/>
              <p:cNvSpPr>
                <a:spLocks noChangeShapeType="1"/>
              </p:cNvSpPr>
              <p:nvPr/>
            </p:nvSpPr>
            <p:spPr bwMode="auto">
              <a:xfrm flipH="1">
                <a:off x="1850" y="3385"/>
                <a:ext cx="227" cy="408"/>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696342" name="Line 22"/>
              <p:cNvSpPr>
                <a:spLocks noChangeShapeType="1"/>
              </p:cNvSpPr>
              <p:nvPr/>
            </p:nvSpPr>
            <p:spPr bwMode="auto">
              <a:xfrm>
                <a:off x="2077" y="3385"/>
                <a:ext cx="181" cy="408"/>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grpSp>
        <p:sp>
          <p:nvSpPr>
            <p:cNvPr id="696343" name="Line 23"/>
            <p:cNvSpPr>
              <a:spLocks noChangeShapeType="1"/>
            </p:cNvSpPr>
            <p:nvPr/>
          </p:nvSpPr>
          <p:spPr bwMode="auto">
            <a:xfrm>
              <a:off x="2984" y="2886"/>
              <a:ext cx="0" cy="227"/>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696344" name="Line 24"/>
            <p:cNvSpPr>
              <a:spLocks noChangeShapeType="1"/>
            </p:cNvSpPr>
            <p:nvPr/>
          </p:nvSpPr>
          <p:spPr bwMode="auto">
            <a:xfrm>
              <a:off x="3075" y="2886"/>
              <a:ext cx="771" cy="227"/>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696345" name="Line 25"/>
            <p:cNvSpPr>
              <a:spLocks noChangeShapeType="1"/>
            </p:cNvSpPr>
            <p:nvPr/>
          </p:nvSpPr>
          <p:spPr bwMode="auto">
            <a:xfrm flipH="1">
              <a:off x="2077" y="2886"/>
              <a:ext cx="816" cy="227"/>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696346" name="Text Box 26"/>
            <p:cNvSpPr txBox="1">
              <a:spLocks noChangeArrowheads="1"/>
            </p:cNvSpPr>
            <p:nvPr/>
          </p:nvSpPr>
          <p:spPr bwMode="auto">
            <a:xfrm>
              <a:off x="2304" y="3158"/>
              <a:ext cx="544"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60">
                  <a:solidFill>
                    <a:srgbClr val="000000"/>
                  </a:solidFill>
                  <a:ea typeface="宋体" panose="02010600030101010101" pitchFamily="2" charset="-122"/>
                </a:rPr>
                <a:t>……</a:t>
              </a:r>
            </a:p>
          </p:txBody>
        </p:sp>
        <p:sp>
          <p:nvSpPr>
            <p:cNvPr id="696347" name="Text Box 27"/>
            <p:cNvSpPr txBox="1">
              <a:spLocks noChangeArrowheads="1"/>
            </p:cNvSpPr>
            <p:nvPr/>
          </p:nvSpPr>
          <p:spPr bwMode="auto">
            <a:xfrm>
              <a:off x="3256" y="3158"/>
              <a:ext cx="544"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60">
                  <a:solidFill>
                    <a:srgbClr val="000000"/>
                  </a:solidFill>
                  <a:ea typeface="宋体" panose="02010600030101010101" pitchFamily="2" charset="-122"/>
                </a:rPr>
                <a:t>……</a:t>
              </a:r>
            </a:p>
          </p:txBody>
        </p:sp>
        <p:sp>
          <p:nvSpPr>
            <p:cNvPr id="696348" name="Oval 28"/>
            <p:cNvSpPr>
              <a:spLocks noChangeArrowheads="1"/>
            </p:cNvSpPr>
            <p:nvPr/>
          </p:nvSpPr>
          <p:spPr bwMode="auto">
            <a:xfrm>
              <a:off x="3846" y="2614"/>
              <a:ext cx="726" cy="272"/>
            </a:xfrm>
            <a:prstGeom prst="ellipse">
              <a:avLst/>
            </a:prstGeom>
            <a:noFill/>
            <a:ln w="1905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60"/>
            </a:p>
          </p:txBody>
        </p:sp>
        <p:sp>
          <p:nvSpPr>
            <p:cNvPr id="696349" name="Oval 29"/>
            <p:cNvSpPr>
              <a:spLocks noChangeArrowheads="1"/>
            </p:cNvSpPr>
            <p:nvPr/>
          </p:nvSpPr>
          <p:spPr bwMode="auto">
            <a:xfrm>
              <a:off x="3211" y="2704"/>
              <a:ext cx="68" cy="68"/>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60"/>
            </a:p>
          </p:txBody>
        </p:sp>
        <p:sp>
          <p:nvSpPr>
            <p:cNvPr id="696350" name="Oval 30"/>
            <p:cNvSpPr>
              <a:spLocks noChangeArrowheads="1"/>
            </p:cNvSpPr>
            <p:nvPr/>
          </p:nvSpPr>
          <p:spPr bwMode="auto">
            <a:xfrm>
              <a:off x="3936" y="2704"/>
              <a:ext cx="68" cy="68"/>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60"/>
            </a:p>
          </p:txBody>
        </p:sp>
        <p:sp>
          <p:nvSpPr>
            <p:cNvPr id="696351" name="Line 31"/>
            <p:cNvSpPr>
              <a:spLocks noChangeShapeType="1"/>
            </p:cNvSpPr>
            <p:nvPr/>
          </p:nvSpPr>
          <p:spPr bwMode="auto">
            <a:xfrm>
              <a:off x="3256" y="2738"/>
              <a:ext cx="726" cy="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696352" name="Text Box 32"/>
            <p:cNvSpPr txBox="1">
              <a:spLocks noChangeArrowheads="1"/>
            </p:cNvSpPr>
            <p:nvPr/>
          </p:nvSpPr>
          <p:spPr bwMode="auto">
            <a:xfrm>
              <a:off x="4844" y="2659"/>
              <a:ext cx="317"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60">
                  <a:solidFill>
                    <a:srgbClr val="000000"/>
                  </a:solidFill>
                  <a:ea typeface="宋体" panose="02010600030101010101" pitchFamily="2" charset="-122"/>
                </a:rPr>
                <a:t>章</a:t>
              </a:r>
            </a:p>
          </p:txBody>
        </p:sp>
        <p:sp>
          <p:nvSpPr>
            <p:cNvPr id="696353" name="Text Box 33"/>
            <p:cNvSpPr txBox="1">
              <a:spLocks noChangeArrowheads="1"/>
            </p:cNvSpPr>
            <p:nvPr/>
          </p:nvSpPr>
          <p:spPr bwMode="auto">
            <a:xfrm>
              <a:off x="4844" y="3158"/>
              <a:ext cx="317"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60">
                  <a:solidFill>
                    <a:srgbClr val="000000"/>
                  </a:solidFill>
                  <a:ea typeface="宋体" panose="02010600030101010101" pitchFamily="2" charset="-122"/>
                </a:rPr>
                <a:t>节</a:t>
              </a:r>
            </a:p>
          </p:txBody>
        </p:sp>
        <p:sp>
          <p:nvSpPr>
            <p:cNvPr id="696354" name="Text Box 34"/>
            <p:cNvSpPr txBox="1">
              <a:spLocks noChangeArrowheads="1"/>
            </p:cNvSpPr>
            <p:nvPr/>
          </p:nvSpPr>
          <p:spPr bwMode="auto">
            <a:xfrm>
              <a:off x="4753" y="3793"/>
              <a:ext cx="499"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60">
                  <a:solidFill>
                    <a:srgbClr val="000000"/>
                  </a:solidFill>
                  <a:ea typeface="宋体" panose="02010600030101010101" pitchFamily="2" charset="-122"/>
                </a:rPr>
                <a:t>小节</a:t>
              </a:r>
            </a:p>
          </p:txBody>
        </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06090"/>
          </a:xfrm>
        </p:spPr>
        <p:txBody>
          <a:bodyPr>
            <a:normAutofit/>
          </a:bodyPr>
          <a:lstStyle/>
          <a:p>
            <a:r>
              <a:rPr lang="en-US" altLang="zh-CN" sz="3200" b="1" dirty="0">
                <a:solidFill>
                  <a:srgbClr val="7030A0"/>
                </a:solidFill>
                <a:latin typeface="Agency FB" panose="020B0503020202020204" pitchFamily="34" charset="0"/>
              </a:rPr>
              <a:t>Pemberton, 2003- </a:t>
            </a:r>
            <a:r>
              <a:rPr lang="zh-CN" altLang="en-US" sz="3200" b="1" dirty="0">
                <a:solidFill>
                  <a:srgbClr val="7030A0"/>
                </a:solidFill>
                <a:latin typeface="Agency FB" panose="020B0503020202020204" pitchFamily="34" charset="0"/>
              </a:rPr>
              <a:t>信息觅食与信息斑块</a:t>
            </a:r>
            <a:endParaRPr lang="zh-CN" altLang="en-US" sz="3200" b="1"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119" y="1858875"/>
            <a:ext cx="2828834" cy="3017044"/>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012" y="1988840"/>
            <a:ext cx="2912799" cy="288707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207" y="2244500"/>
            <a:ext cx="2779940" cy="2546173"/>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lstStyle/>
          <a:p>
            <a:r>
              <a:rPr lang="en-US" altLang="zh-CN" b="1" dirty="0" err="1">
                <a:solidFill>
                  <a:srgbClr val="7030A0"/>
                </a:solidFill>
                <a:latin typeface="Agency FB" panose="020B0503020202020204" pitchFamily="34" charset="0"/>
              </a:rPr>
              <a:t>Pirolli</a:t>
            </a:r>
            <a:r>
              <a:rPr lang="zh-CN" altLang="en-US" b="1" dirty="0">
                <a:solidFill>
                  <a:srgbClr val="7030A0"/>
                </a:solidFill>
                <a:latin typeface="Agency FB" panose="020B0503020202020204" pitchFamily="34" charset="0"/>
              </a:rPr>
              <a:t>的信息觅食理论</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2237" y="2643013"/>
            <a:ext cx="3672484" cy="2638484"/>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650" y="2414998"/>
            <a:ext cx="3464048" cy="2866499"/>
          </a:xfrm>
          <a:prstGeom prst="rect">
            <a:avLst/>
          </a:prstGeom>
        </p:spPr>
      </p:pic>
      <p:sp>
        <p:nvSpPr>
          <p:cNvPr id="6" name="矩形 5"/>
          <p:cNvSpPr/>
          <p:nvPr/>
        </p:nvSpPr>
        <p:spPr>
          <a:xfrm>
            <a:off x="5062815" y="1477736"/>
            <a:ext cx="3704384" cy="300082"/>
          </a:xfrm>
          <a:prstGeom prst="rect">
            <a:avLst/>
          </a:prstGeom>
        </p:spPr>
        <p:txBody>
          <a:bodyPr wrap="square">
            <a:spAutoFit/>
          </a:bodyPr>
          <a:lstStyle/>
          <a:p>
            <a:r>
              <a:rPr lang="en-US" altLang="zh-CN" sz="1350" dirty="0">
                <a:solidFill>
                  <a:srgbClr val="FF0000"/>
                </a:solidFill>
                <a:latin typeface="Arial" panose="020B0604020202020204" pitchFamily="34" charset="0"/>
              </a:rPr>
              <a:t>Judged by words, concepts, facts, or others?</a:t>
            </a:r>
            <a:endParaRPr lang="zh-CN" altLang="en-US" sz="1350" dirty="0">
              <a:solidFill>
                <a:srgbClr val="FF0000"/>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0D98313C-9550-4C21-9BBE-AD4C489476CE}" type="datetime1">
              <a:rPr lang="zh-CN" altLang="en-US"/>
              <a:t>2021/12/31</a:t>
            </a:fld>
            <a:endParaRPr lang="en-US" altLang="zh-CN"/>
          </a:p>
        </p:txBody>
      </p:sp>
      <p:sp>
        <p:nvSpPr>
          <p:cNvPr id="8" name="灯片编号占位符 5"/>
          <p:cNvSpPr>
            <a:spLocks noGrp="1"/>
          </p:cNvSpPr>
          <p:nvPr>
            <p:ph type="sldNum" sz="quarter" idx="12"/>
          </p:nvPr>
        </p:nvSpPr>
        <p:spPr/>
        <p:txBody>
          <a:bodyPr/>
          <a:lstStyle/>
          <a:p>
            <a:fld id="{2D4AB69A-F432-4844-B533-0BA473E52ECF}" type="slidenum">
              <a:rPr lang="zh-CN" altLang="en-US"/>
              <a:t>115</a:t>
            </a:fld>
            <a:endParaRPr lang="en-US" altLang="zh-CN"/>
          </a:p>
        </p:txBody>
      </p:sp>
      <p:sp>
        <p:nvSpPr>
          <p:cNvPr id="697346" name="Rectangle 2"/>
          <p:cNvSpPr>
            <a:spLocks noGrp="1" noChangeArrowheads="1"/>
          </p:cNvSpPr>
          <p:nvPr>
            <p:ph type="title"/>
          </p:nvPr>
        </p:nvSpPr>
        <p:spPr>
          <a:xfrm>
            <a:off x="457200" y="274638"/>
            <a:ext cx="8229600" cy="706090"/>
          </a:xfrm>
        </p:spPr>
        <p:txBody>
          <a:bodyPr vert="horz" lIns="91440" tIns="45720" rIns="91440" bIns="45720" rtlCol="0" anchor="ctr">
            <a:normAutofit/>
          </a:body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5.3.4.3 </a:t>
            </a:r>
            <a:r>
              <a:rPr lang="zh-CN" altLang="en-US" sz="2800" dirty="0">
                <a:solidFill>
                  <a:srgbClr val="660066"/>
                </a:solidFill>
                <a:latin typeface="微软雅黑" panose="020B0503020204020204" pitchFamily="34" charset="-122"/>
                <a:ea typeface="微软雅黑" panose="020B0503020204020204" pitchFamily="34" charset="-122"/>
                <a:cs typeface="+mn-cs"/>
              </a:rPr>
              <a:t>超文本检索模型</a:t>
            </a:r>
          </a:p>
        </p:txBody>
      </p:sp>
      <p:sp>
        <p:nvSpPr>
          <p:cNvPr id="697347" name="Rectangle 3"/>
          <p:cNvSpPr>
            <a:spLocks noGrp="1" noChangeArrowheads="1"/>
          </p:cNvSpPr>
          <p:nvPr>
            <p:ph type="body" idx="1"/>
          </p:nvPr>
        </p:nvSpPr>
        <p:spPr>
          <a:xfrm>
            <a:off x="251520" y="1268760"/>
            <a:ext cx="8229600" cy="4525963"/>
          </a:xfrm>
        </p:spPr>
        <p:txBody>
          <a:bodyPr/>
          <a:lstStyle/>
          <a:p>
            <a:pPr>
              <a:lnSpc>
                <a:spcPct val="150000"/>
              </a:lnSpc>
            </a:pPr>
            <a:r>
              <a:rPr lang="en-US" altLang="zh-CN" dirty="0">
                <a:solidFill>
                  <a:srgbClr val="CC0000"/>
                </a:solidFill>
              </a:rPr>
              <a:t>WWW</a:t>
            </a:r>
            <a:r>
              <a:rPr lang="zh-CN" altLang="en-US" dirty="0">
                <a:solidFill>
                  <a:srgbClr val="CC0000"/>
                </a:solidFill>
              </a:rPr>
              <a:t>检索模型类型</a:t>
            </a:r>
          </a:p>
          <a:p>
            <a:pPr lvl="1">
              <a:lnSpc>
                <a:spcPct val="150000"/>
              </a:lnSpc>
            </a:pPr>
            <a:r>
              <a:rPr lang="zh-CN" altLang="en-US" dirty="0">
                <a:solidFill>
                  <a:srgbClr val="000000"/>
                </a:solidFill>
              </a:rPr>
              <a:t>基于超文本的浏览模型</a:t>
            </a:r>
          </a:p>
          <a:p>
            <a:pPr lvl="1">
              <a:lnSpc>
                <a:spcPct val="150000"/>
              </a:lnSpc>
            </a:pPr>
            <a:r>
              <a:rPr lang="zh-CN" altLang="en-US" dirty="0">
                <a:solidFill>
                  <a:srgbClr val="000000"/>
                </a:solidFill>
              </a:rPr>
              <a:t>基于搜索引擎的关键字检索模型</a:t>
            </a:r>
          </a:p>
          <a:p>
            <a:pPr lvl="1">
              <a:lnSpc>
                <a:spcPct val="150000"/>
              </a:lnSpc>
            </a:pPr>
            <a:r>
              <a:rPr lang="zh-CN" altLang="en-US" dirty="0">
                <a:solidFill>
                  <a:srgbClr val="000000"/>
                </a:solidFill>
              </a:rPr>
              <a:t>基于超链接的链接结构分析模型</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3C6EDB9-BE69-4D54-8785-C2D2A23E9882}" type="datetime1">
              <a:rPr lang="zh-CN" altLang="en-US"/>
              <a:t>2021/12/31</a:t>
            </a:fld>
            <a:endParaRPr lang="en-US" altLang="zh-CN"/>
          </a:p>
        </p:txBody>
      </p:sp>
      <p:sp>
        <p:nvSpPr>
          <p:cNvPr id="6" name="灯片编号占位符 5"/>
          <p:cNvSpPr>
            <a:spLocks noGrp="1"/>
          </p:cNvSpPr>
          <p:nvPr>
            <p:ph type="sldNum" sz="quarter" idx="12"/>
          </p:nvPr>
        </p:nvSpPr>
        <p:spPr/>
        <p:txBody>
          <a:bodyPr/>
          <a:lstStyle/>
          <a:p>
            <a:fld id="{6AC452FD-E8EB-46C1-BE27-A2C22AC6974A}" type="slidenum">
              <a:rPr lang="zh-CN" altLang="en-US"/>
              <a:t>116</a:t>
            </a:fld>
            <a:endParaRPr lang="en-US" altLang="zh-CN"/>
          </a:p>
        </p:txBody>
      </p:sp>
      <p:sp>
        <p:nvSpPr>
          <p:cNvPr id="707587" name="Rectangle 3"/>
          <p:cNvSpPr>
            <a:spLocks noGrp="1" noChangeArrowheads="1"/>
          </p:cNvSpPr>
          <p:nvPr>
            <p:ph type="body" idx="1"/>
          </p:nvPr>
        </p:nvSpPr>
        <p:spPr/>
        <p:txBody>
          <a:bodyPr/>
          <a:lstStyle/>
          <a:p>
            <a:pPr>
              <a:lnSpc>
                <a:spcPct val="120000"/>
              </a:lnSpc>
              <a:buFontTx/>
              <a:buNone/>
            </a:pPr>
            <a:r>
              <a:rPr lang="zh-CN" altLang="en-US" sz="2585" b="1">
                <a:solidFill>
                  <a:srgbClr val="000000"/>
                </a:solidFill>
                <a:latin typeface="楷体_GB2312" pitchFamily="49" charset="-122"/>
              </a:rPr>
              <a:t>      </a:t>
            </a:r>
            <a:r>
              <a:rPr lang="zh-CN" altLang="en-US" sz="2585">
                <a:solidFill>
                  <a:srgbClr val="000000"/>
                </a:solidFill>
                <a:latin typeface="黑体" panose="02010609060101010101" pitchFamily="49" charset="-122"/>
              </a:rPr>
              <a:t>指基于超文本文件结构的信息浏览。即用户在阅读超文本文档时，利用文档中的超链接从一个网页转向另一个相关网页。在顺</a:t>
            </a:r>
            <a:r>
              <a:rPr lang="zh-CN" altLang="en-US" sz="2585">
                <a:solidFill>
                  <a:srgbClr val="000000"/>
                </a:solidFill>
              </a:rPr>
              <a:t>“</a:t>
            </a:r>
            <a:r>
              <a:rPr lang="zh-CN" altLang="en-US" sz="2585">
                <a:solidFill>
                  <a:srgbClr val="000000"/>
                </a:solidFill>
                <a:latin typeface="黑体" panose="02010609060101010101" pitchFamily="49" charset="-122"/>
              </a:rPr>
              <a:t>链</a:t>
            </a:r>
            <a:r>
              <a:rPr lang="zh-CN" altLang="en-US" sz="2585">
                <a:solidFill>
                  <a:srgbClr val="000000"/>
                </a:solidFill>
              </a:rPr>
              <a:t>”</a:t>
            </a:r>
            <a:r>
              <a:rPr lang="zh-CN" altLang="en-US" sz="2585">
                <a:solidFill>
                  <a:srgbClr val="000000"/>
                </a:solidFill>
                <a:latin typeface="黑体" panose="02010609060101010101" pitchFamily="49" charset="-122"/>
              </a:rPr>
              <a:t>而行的过程中发现、搜索信息。</a:t>
            </a:r>
          </a:p>
          <a:p>
            <a:pPr>
              <a:lnSpc>
                <a:spcPct val="120000"/>
              </a:lnSpc>
              <a:buFontTx/>
              <a:buNone/>
            </a:pPr>
            <a:r>
              <a:rPr lang="zh-CN" altLang="en-US" sz="2585">
                <a:solidFill>
                  <a:srgbClr val="000000"/>
                </a:solidFill>
                <a:latin typeface="黑体" panose="02010609060101010101" pitchFamily="49" charset="-122"/>
              </a:rPr>
              <a:t>      个人用户在网络浏览的过程中常常创建书签或热链表，来将一些常用的、优秀的站点地址记录下来，组织成目录以备今后之需。</a:t>
            </a:r>
          </a:p>
          <a:p>
            <a:endParaRPr lang="zh-CN" altLang="en-US" sz="2585">
              <a:solidFill>
                <a:srgbClr val="000000"/>
              </a:solidFill>
              <a:latin typeface="黑体" panose="02010609060101010101" pitchFamily="49" charset="-122"/>
            </a:endParaRPr>
          </a:p>
        </p:txBody>
      </p:sp>
      <p:sp>
        <p:nvSpPr>
          <p:cNvPr id="2" name="矩形 1"/>
          <p:cNvSpPr/>
          <p:nvPr/>
        </p:nvSpPr>
        <p:spPr>
          <a:xfrm>
            <a:off x="251520" y="260648"/>
            <a:ext cx="4248472" cy="648072"/>
          </a:xfrm>
          <a:prstGeom prst="rect">
            <a:avLst/>
          </a:prstGeom>
        </p:spPr>
        <p:txBody>
          <a:bodyPr vert="horz" lIns="91440" tIns="45720" rIns="91440" bIns="45720" rtlCol="0" anchor="ctr">
            <a:noAutofit/>
          </a:bodyPr>
          <a:lstStyle/>
          <a:p>
            <a:pPr>
              <a:spcBef>
                <a:spcPct val="0"/>
              </a:spcBef>
            </a:pPr>
            <a:r>
              <a:rPr lang="zh-CN" altLang="en-US" sz="2800" dirty="0">
                <a:solidFill>
                  <a:srgbClr val="660066"/>
                </a:solidFill>
                <a:latin typeface="微软雅黑" panose="020B0503020204020204" pitchFamily="34" charset="-122"/>
                <a:ea typeface="微软雅黑" panose="020B0503020204020204" pitchFamily="34" charset="-122"/>
              </a:rPr>
              <a:t>基于超文本的浏览模型</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4DBEA23-935F-4B4F-87D1-860F54B5896E}" type="datetime1">
              <a:rPr lang="zh-CN" altLang="en-US"/>
              <a:t>2021/12/31</a:t>
            </a:fld>
            <a:endParaRPr lang="en-US" altLang="zh-CN"/>
          </a:p>
        </p:txBody>
      </p:sp>
      <p:sp>
        <p:nvSpPr>
          <p:cNvPr id="6" name="灯片编号占位符 5"/>
          <p:cNvSpPr>
            <a:spLocks noGrp="1"/>
          </p:cNvSpPr>
          <p:nvPr>
            <p:ph type="sldNum" sz="quarter" idx="12"/>
          </p:nvPr>
        </p:nvSpPr>
        <p:spPr/>
        <p:txBody>
          <a:bodyPr/>
          <a:lstStyle/>
          <a:p>
            <a:fld id="{3F5A9CC0-63C1-42DD-90B3-B36C795236BA}" type="slidenum">
              <a:rPr lang="zh-CN" altLang="en-US"/>
              <a:t>117</a:t>
            </a:fld>
            <a:endParaRPr lang="en-US" altLang="zh-CN"/>
          </a:p>
        </p:txBody>
      </p:sp>
      <p:sp>
        <p:nvSpPr>
          <p:cNvPr id="703492" name="Rectangle 4"/>
          <p:cNvSpPr>
            <a:spLocks noGrp="1" noChangeArrowheads="1"/>
          </p:cNvSpPr>
          <p:nvPr>
            <p:ph type="body" idx="1"/>
          </p:nvPr>
        </p:nvSpPr>
        <p:spPr>
          <a:xfrm>
            <a:off x="385192" y="1369553"/>
            <a:ext cx="8229600" cy="4525963"/>
          </a:xfrm>
        </p:spPr>
        <p:txBody>
          <a:bodyPr/>
          <a:lstStyle/>
          <a:p>
            <a:pPr>
              <a:lnSpc>
                <a:spcPct val="120000"/>
              </a:lnSpc>
            </a:pPr>
            <a:r>
              <a:rPr lang="zh-CN" altLang="en-US" dirty="0">
                <a:solidFill>
                  <a:srgbClr val="CC0000"/>
                </a:solidFill>
                <a:latin typeface="黑体" panose="02010609060101010101" pitchFamily="49" charset="-122"/>
                <a:ea typeface="黑体" panose="02010609060101010101" pitchFamily="49" charset="-122"/>
              </a:rPr>
              <a:t>存在问题</a:t>
            </a:r>
          </a:p>
          <a:p>
            <a:pPr lvl="1">
              <a:lnSpc>
                <a:spcPct val="120000"/>
              </a:lnSpc>
            </a:pPr>
            <a:r>
              <a:rPr lang="zh-CN" altLang="en-US" dirty="0">
                <a:solidFill>
                  <a:srgbClr val="000000"/>
                </a:solidFill>
              </a:rPr>
              <a:t>信息偶遇（</a:t>
            </a:r>
            <a:r>
              <a:rPr lang="en-US" altLang="zh-CN" dirty="0">
                <a:solidFill>
                  <a:srgbClr val="000000"/>
                </a:solidFill>
              </a:rPr>
              <a:t>Encounter</a:t>
            </a:r>
            <a:r>
              <a:rPr lang="zh-CN" altLang="en-US" dirty="0">
                <a:solidFill>
                  <a:srgbClr val="000000"/>
                </a:solidFill>
              </a:rPr>
              <a:t>）：盲目、不可预见</a:t>
            </a:r>
          </a:p>
          <a:p>
            <a:pPr lvl="1">
              <a:lnSpc>
                <a:spcPct val="120000"/>
              </a:lnSpc>
            </a:pPr>
            <a:r>
              <a:rPr lang="zh-CN" altLang="en-US" dirty="0">
                <a:solidFill>
                  <a:srgbClr val="000000"/>
                </a:solidFill>
              </a:rPr>
              <a:t>信息失控：由网络的超链接控制</a:t>
            </a:r>
          </a:p>
          <a:p>
            <a:pPr lvl="1">
              <a:lnSpc>
                <a:spcPct val="120000"/>
              </a:lnSpc>
            </a:pPr>
            <a:r>
              <a:rPr lang="zh-CN" altLang="en-US" dirty="0">
                <a:solidFill>
                  <a:srgbClr val="000000"/>
                </a:solidFill>
              </a:rPr>
              <a:t>信息迷航：在顺连而行中偏离检索目标</a:t>
            </a:r>
          </a:p>
        </p:txBody>
      </p:sp>
      <p:sp>
        <p:nvSpPr>
          <p:cNvPr id="7" name="矩形 6"/>
          <p:cNvSpPr/>
          <p:nvPr/>
        </p:nvSpPr>
        <p:spPr>
          <a:xfrm>
            <a:off x="251520" y="260648"/>
            <a:ext cx="4248472" cy="648072"/>
          </a:xfrm>
          <a:prstGeom prst="rect">
            <a:avLst/>
          </a:prstGeom>
        </p:spPr>
        <p:txBody>
          <a:bodyPr vert="horz" lIns="91440" tIns="45720" rIns="91440" bIns="45720" rtlCol="0" anchor="ctr">
            <a:noAutofit/>
          </a:bodyPr>
          <a:lstStyle/>
          <a:p>
            <a:pPr>
              <a:spcBef>
                <a:spcPct val="0"/>
              </a:spcBef>
            </a:pPr>
            <a:r>
              <a:rPr lang="zh-CN" altLang="en-US" sz="2800" dirty="0">
                <a:solidFill>
                  <a:srgbClr val="660066"/>
                </a:solidFill>
                <a:latin typeface="微软雅黑" panose="020B0503020204020204" pitchFamily="34" charset="-122"/>
                <a:ea typeface="微软雅黑" panose="020B0503020204020204" pitchFamily="34" charset="-122"/>
              </a:rPr>
              <a:t>基于超文本的浏览模型</a:t>
            </a: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11125"/>
          </a:xfrm>
        </p:spPr>
        <p:txBody>
          <a:bodyPr>
            <a:normAutofit fontScale="90000"/>
          </a:bodyPr>
          <a:lstStyle/>
          <a:p>
            <a:r>
              <a:rPr lang="en-US" altLang="zh-CN" b="1" u="sng" dirty="0">
                <a:solidFill>
                  <a:srgbClr val="FF0000"/>
                </a:solidFill>
                <a:latin typeface="Arial Narrow" panose="020B0606020202030204" pitchFamily="34" charset="0"/>
              </a:rPr>
              <a:t>F-pattern</a:t>
            </a:r>
            <a:endParaRPr lang="zh-CN" altLang="en-US" dirty="0"/>
          </a:p>
        </p:txBody>
      </p:sp>
      <p:pic>
        <p:nvPicPr>
          <p:cNvPr id="1026" name="Picture 2" descr="https://media.nngroup.com/media/editor/2017/11/08/tigersincrisis-heat_corrected_cropped_watermark.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3429000"/>
            <a:ext cx="3465374" cy="301704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427984" y="1340768"/>
            <a:ext cx="4176464" cy="4708981"/>
          </a:xfrm>
          <a:prstGeom prst="rect">
            <a:avLst/>
          </a:prstGeom>
        </p:spPr>
        <p:txBody>
          <a:bodyPr wrap="square">
            <a:spAutoFit/>
          </a:bodyPr>
          <a:lstStyle/>
          <a:p>
            <a:pPr>
              <a:lnSpc>
                <a:spcPct val="150000"/>
              </a:lnSpc>
            </a:pPr>
            <a:r>
              <a:rPr lang="en-US" altLang="zh-CN" sz="2000" dirty="0">
                <a:solidFill>
                  <a:srgbClr val="222222"/>
                </a:solidFill>
                <a:latin typeface="Arial Narrow" panose="020B0606020202030204" pitchFamily="34" charset="0"/>
              </a:rPr>
              <a:t>People scan in an F-shape when all of these 3 elements are present:</a:t>
            </a:r>
          </a:p>
          <a:p>
            <a:pPr>
              <a:lnSpc>
                <a:spcPct val="150000"/>
              </a:lnSpc>
              <a:buFont typeface="+mj-lt"/>
              <a:buAutoNum type="arabicPeriod"/>
            </a:pPr>
            <a:r>
              <a:rPr lang="en-US" altLang="zh-CN" sz="2000" dirty="0">
                <a:solidFill>
                  <a:srgbClr val="222222"/>
                </a:solidFill>
                <a:latin typeface="Arial Narrow" panose="020B0606020202030204" pitchFamily="34" charset="0"/>
              </a:rPr>
              <a:t>A page or a section of a page includes text that has </a:t>
            </a:r>
            <a:r>
              <a:rPr lang="en-US" altLang="zh-CN" sz="2000" b="1" dirty="0">
                <a:solidFill>
                  <a:srgbClr val="FF0000"/>
                </a:solidFill>
                <a:latin typeface="Arial Narrow" panose="020B0606020202030204" pitchFamily="34" charset="0"/>
              </a:rPr>
              <a:t>little or no formatting for the web</a:t>
            </a:r>
            <a:r>
              <a:rPr lang="en-US" altLang="zh-CN" sz="2000" dirty="0">
                <a:solidFill>
                  <a:srgbClr val="222222"/>
                </a:solidFill>
                <a:latin typeface="Arial Narrow" panose="020B0606020202030204" pitchFamily="34" charset="0"/>
              </a:rPr>
              <a:t>. For example, it has a “wall of text” but no bolding, bullets, or subheadings.</a:t>
            </a:r>
          </a:p>
          <a:p>
            <a:pPr>
              <a:lnSpc>
                <a:spcPct val="150000"/>
              </a:lnSpc>
              <a:buFont typeface="+mj-lt"/>
              <a:buAutoNum type="arabicPeriod"/>
            </a:pPr>
            <a:r>
              <a:rPr lang="en-US" altLang="zh-CN" sz="2000" dirty="0">
                <a:solidFill>
                  <a:srgbClr val="222222"/>
                </a:solidFill>
                <a:latin typeface="Arial Narrow" panose="020B0606020202030204" pitchFamily="34" charset="0"/>
              </a:rPr>
              <a:t>The user is trying to be </a:t>
            </a:r>
            <a:r>
              <a:rPr lang="en-US" altLang="zh-CN" sz="2000" b="1" dirty="0">
                <a:solidFill>
                  <a:srgbClr val="FF0000"/>
                </a:solidFill>
                <a:latin typeface="Arial Narrow" panose="020B0606020202030204" pitchFamily="34" charset="0"/>
              </a:rPr>
              <a:t>most efficient on that page</a:t>
            </a:r>
            <a:r>
              <a:rPr lang="en-US" altLang="zh-CN" sz="2000" dirty="0">
                <a:solidFill>
                  <a:srgbClr val="222222"/>
                </a:solidFill>
                <a:latin typeface="Arial Narrow" panose="020B0606020202030204" pitchFamily="34" charset="0"/>
              </a:rPr>
              <a:t>.</a:t>
            </a:r>
          </a:p>
          <a:p>
            <a:pPr>
              <a:buFont typeface="+mj-lt"/>
              <a:buAutoNum type="arabicPeriod"/>
            </a:pPr>
            <a:r>
              <a:rPr lang="en-US" altLang="zh-CN" sz="2000" dirty="0">
                <a:solidFill>
                  <a:srgbClr val="222222"/>
                </a:solidFill>
                <a:latin typeface="Arial Narrow" panose="020B0606020202030204" pitchFamily="34" charset="0"/>
              </a:rPr>
              <a:t>The user is </a:t>
            </a:r>
            <a:r>
              <a:rPr lang="en-US" altLang="zh-CN" sz="2000" b="1" dirty="0">
                <a:solidFill>
                  <a:srgbClr val="FF0000"/>
                </a:solidFill>
                <a:latin typeface="Arial Narrow" panose="020B0606020202030204" pitchFamily="34" charset="0"/>
              </a:rPr>
              <a:t>not so committed or interested </a:t>
            </a:r>
            <a:r>
              <a:rPr lang="en-US" altLang="zh-CN" sz="2000" dirty="0">
                <a:solidFill>
                  <a:srgbClr val="222222"/>
                </a:solidFill>
                <a:latin typeface="Arial Narrow" panose="020B0606020202030204" pitchFamily="34" charset="0"/>
              </a:rPr>
              <a:t>that he is willing to read every word.</a:t>
            </a:r>
          </a:p>
        </p:txBody>
      </p:sp>
      <p:pic>
        <p:nvPicPr>
          <p:cNvPr id="5" name="图片 4"/>
          <p:cNvPicPr>
            <a:picLocks noChangeAspect="1"/>
          </p:cNvPicPr>
          <p:nvPr/>
        </p:nvPicPr>
        <p:blipFill>
          <a:blip r:embed="rId3"/>
          <a:stretch>
            <a:fillRect/>
          </a:stretch>
        </p:blipFill>
        <p:spPr>
          <a:xfrm>
            <a:off x="610857" y="1340768"/>
            <a:ext cx="3429295" cy="159014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5258" y="-243408"/>
            <a:ext cx="8229600" cy="1143000"/>
          </a:xfrm>
        </p:spPr>
        <p:txBody>
          <a:bodyPr vert="horz" lIns="68580" tIns="34290" rIns="68580" bIns="34290" rtlCol="0" anchor="b">
            <a:normAutofit/>
          </a:bodyPr>
          <a:lstStyle/>
          <a:p>
            <a:r>
              <a:rPr lang="en-US" altLang="zh-CN" sz="3000" b="1" u="sng" dirty="0">
                <a:solidFill>
                  <a:srgbClr val="FF0000"/>
                </a:solidFill>
                <a:latin typeface="Arial Narrow" panose="020B0606020202030204" pitchFamily="34" charset="0"/>
              </a:rPr>
              <a:t>F-pattern</a:t>
            </a:r>
            <a:endParaRPr lang="zh-CN" altLang="en-US" sz="3000" b="1" dirty="0">
              <a:solidFill>
                <a:srgbClr val="7030A0"/>
              </a:solidFill>
              <a:latin typeface="Agency FB" panose="020B0503020202020204" pitchFamily="34" charset="0"/>
            </a:endParaRPr>
          </a:p>
        </p:txBody>
      </p:sp>
      <p:pic>
        <p:nvPicPr>
          <p:cNvPr id="2050" name="Picture 2" descr="Z-pattern layou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8423" y="2263487"/>
            <a:ext cx="2661239" cy="266123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3409070" y="2305253"/>
            <a:ext cx="2371581" cy="2619473"/>
          </a:xfrm>
          <a:prstGeom prst="rect">
            <a:avLst/>
          </a:prstGeom>
        </p:spPr>
      </p:pic>
      <p:sp>
        <p:nvSpPr>
          <p:cNvPr id="5" name="矩形 4"/>
          <p:cNvSpPr/>
          <p:nvPr/>
        </p:nvSpPr>
        <p:spPr>
          <a:xfrm>
            <a:off x="3998255" y="5206352"/>
            <a:ext cx="1243417" cy="300082"/>
          </a:xfrm>
          <a:prstGeom prst="rect">
            <a:avLst/>
          </a:prstGeom>
        </p:spPr>
        <p:txBody>
          <a:bodyPr wrap="none">
            <a:spAutoFit/>
          </a:bodyPr>
          <a:lstStyle/>
          <a:p>
            <a:r>
              <a:rPr lang="en-US" altLang="zh-CN" sz="1350" dirty="0">
                <a:solidFill>
                  <a:srgbClr val="FF0000"/>
                </a:solidFill>
              </a:rPr>
              <a:t>Zig-Zag Pattern</a:t>
            </a:r>
            <a:endParaRPr lang="zh-CN" altLang="en-US" sz="1350" dirty="0">
              <a:solidFill>
                <a:srgbClr val="FF0000"/>
              </a:solidFill>
            </a:endParaRPr>
          </a:p>
        </p:txBody>
      </p:sp>
      <p:sp>
        <p:nvSpPr>
          <p:cNvPr id="6" name="矩形 5"/>
          <p:cNvSpPr/>
          <p:nvPr/>
        </p:nvSpPr>
        <p:spPr>
          <a:xfrm>
            <a:off x="1384762" y="5206352"/>
            <a:ext cx="837089" cy="300082"/>
          </a:xfrm>
          <a:prstGeom prst="rect">
            <a:avLst/>
          </a:prstGeom>
        </p:spPr>
        <p:txBody>
          <a:bodyPr wrap="none">
            <a:spAutoFit/>
          </a:bodyPr>
          <a:lstStyle/>
          <a:p>
            <a:r>
              <a:rPr lang="en-US" altLang="zh-CN" sz="1350" dirty="0">
                <a:solidFill>
                  <a:srgbClr val="FF0000"/>
                </a:solidFill>
              </a:rPr>
              <a:t>Z-Pattern</a:t>
            </a:r>
            <a:endParaRPr lang="zh-CN" altLang="en-US" sz="1350" dirty="0">
              <a:solidFill>
                <a:srgbClr val="FF0000"/>
              </a:solidFill>
            </a:endParaRPr>
          </a:p>
        </p:txBody>
      </p:sp>
      <p:pic>
        <p:nvPicPr>
          <p:cNvPr id="8" name="图片 7"/>
          <p:cNvPicPr>
            <a:picLocks noChangeAspect="1"/>
          </p:cNvPicPr>
          <p:nvPr/>
        </p:nvPicPr>
        <p:blipFill>
          <a:blip r:embed="rId4"/>
          <a:stretch>
            <a:fillRect/>
          </a:stretch>
        </p:blipFill>
        <p:spPr>
          <a:xfrm>
            <a:off x="5950058" y="2305253"/>
            <a:ext cx="2482802" cy="2482802"/>
          </a:xfrm>
          <a:prstGeom prst="rect">
            <a:avLst/>
          </a:prstGeom>
        </p:spPr>
      </p:pic>
      <p:sp>
        <p:nvSpPr>
          <p:cNvPr id="9" name="矩形 8"/>
          <p:cNvSpPr/>
          <p:nvPr/>
        </p:nvSpPr>
        <p:spPr>
          <a:xfrm>
            <a:off x="6404946" y="5206352"/>
            <a:ext cx="835485" cy="300082"/>
          </a:xfrm>
          <a:prstGeom prst="rect">
            <a:avLst/>
          </a:prstGeom>
        </p:spPr>
        <p:txBody>
          <a:bodyPr wrap="none">
            <a:spAutoFit/>
          </a:bodyPr>
          <a:lstStyle/>
          <a:p>
            <a:r>
              <a:rPr lang="en-US" altLang="zh-CN" sz="1350" dirty="0">
                <a:solidFill>
                  <a:srgbClr val="FF0000"/>
                </a:solidFill>
              </a:rPr>
              <a:t>F-Pattern</a:t>
            </a:r>
            <a:endParaRPr lang="zh-CN" altLang="en-US" sz="1350"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285728"/>
            <a:ext cx="571472" cy="571504"/>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1071546"/>
            <a:ext cx="357158" cy="5786478"/>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1" descr="C:\Users\user\AppData\Roaming\Tencent\Users\837722370\QQ\WinTemp\RichOle\BFT22Q[%T0`SABDTI%FRHDW.png"/>
          <p:cNvPicPr>
            <a:picLocks noChangeAspect="1" noChangeArrowheads="1"/>
          </p:cNvPicPr>
          <p:nvPr/>
        </p:nvPicPr>
        <p:blipFill>
          <a:blip r:embed="rId3"/>
          <a:srcRect/>
          <a:stretch>
            <a:fillRect/>
          </a:stretch>
        </p:blipFill>
        <p:spPr bwMode="auto">
          <a:xfrm>
            <a:off x="0" y="902920"/>
            <a:ext cx="9144000" cy="236907"/>
          </a:xfrm>
          <a:prstGeom prst="rect">
            <a:avLst/>
          </a:prstGeom>
          <a:noFill/>
        </p:spPr>
      </p:pic>
      <p:sp>
        <p:nvSpPr>
          <p:cNvPr id="3" name="文本框 2"/>
          <p:cNvSpPr txBox="1"/>
          <p:nvPr/>
        </p:nvSpPr>
        <p:spPr>
          <a:xfrm>
            <a:off x="571472" y="3429000"/>
            <a:ext cx="8465024" cy="646331"/>
          </a:xfrm>
          <a:prstGeom prst="rect">
            <a:avLst/>
          </a:prstGeom>
          <a:noFill/>
        </p:spPr>
        <p:txBody>
          <a:bodyPr wrap="square" rtlCol="0">
            <a:spAutoFit/>
          </a:bodyPr>
          <a:lstStyle/>
          <a:p>
            <a:pPr algn="ctr"/>
            <a:r>
              <a:rPr lang="en-US" altLang="zh-CN" sz="3600" b="1" dirty="0">
                <a:solidFill>
                  <a:srgbClr val="660066"/>
                </a:solidFill>
                <a:latin typeface="微软雅黑" panose="020B0503020204020204" pitchFamily="34" charset="-122"/>
                <a:ea typeface="微软雅黑" panose="020B0503020204020204" pitchFamily="34" charset="-122"/>
              </a:rPr>
              <a:t>5.2 </a:t>
            </a:r>
            <a:r>
              <a:rPr lang="zh-CN" altLang="en-US" sz="3600" b="1" dirty="0">
                <a:solidFill>
                  <a:srgbClr val="660066"/>
                </a:solidFill>
                <a:latin typeface="微软雅黑" panose="020B0503020204020204" pitchFamily="34" charset="-122"/>
                <a:ea typeface="微软雅黑" panose="020B0503020204020204" pitchFamily="34" charset="-122"/>
              </a:rPr>
              <a:t>信息检索的历史沿革</a:t>
            </a: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634082"/>
          </a:xfrm>
        </p:spPr>
        <p:txBody>
          <a:bodyPr>
            <a:normAutofit fontScale="90000"/>
          </a:bodyPr>
          <a:lstStyle/>
          <a:p>
            <a:r>
              <a:rPr lang="en-US" altLang="zh-CN" b="1" u="sng" dirty="0">
                <a:solidFill>
                  <a:srgbClr val="FF0000"/>
                </a:solidFill>
                <a:latin typeface="Arial Narrow" panose="020B0606020202030204" pitchFamily="34" charset="0"/>
              </a:rPr>
              <a:t>F-pattern</a:t>
            </a:r>
            <a:endParaRPr lang="zh-CN" altLang="en-US" dirty="0"/>
          </a:p>
        </p:txBody>
      </p:sp>
      <p:sp>
        <p:nvSpPr>
          <p:cNvPr id="4" name="矩形 3"/>
          <p:cNvSpPr/>
          <p:nvPr/>
        </p:nvSpPr>
        <p:spPr>
          <a:xfrm>
            <a:off x="4067944" y="1124744"/>
            <a:ext cx="4792589" cy="5509200"/>
          </a:xfrm>
          <a:prstGeom prst="rect">
            <a:avLst/>
          </a:prstGeom>
        </p:spPr>
        <p:txBody>
          <a:bodyPr wrap="square">
            <a:spAutoFit/>
          </a:bodyPr>
          <a:lstStyle/>
          <a:p>
            <a:pPr marL="214630" indent="-214630">
              <a:buFont typeface="Arial" panose="020B0604020202020204" pitchFamily="34" charset="0"/>
              <a:buChar char="•"/>
            </a:pPr>
            <a:r>
              <a:rPr lang="en-US" altLang="zh-CN" sz="1600" dirty="0"/>
              <a:t>Include the most </a:t>
            </a:r>
            <a:r>
              <a:rPr lang="en-US" altLang="zh-CN" sz="1600" dirty="0">
                <a:hlinkClick r:id="rId2"/>
              </a:rPr>
              <a:t>important points in the first two paragraphs</a:t>
            </a:r>
            <a:r>
              <a:rPr lang="en-US" altLang="zh-CN" sz="1600" dirty="0"/>
              <a:t> on the page.</a:t>
            </a:r>
          </a:p>
          <a:p>
            <a:pPr marL="214630" indent="-214630">
              <a:buFont typeface="Arial" panose="020B0604020202020204" pitchFamily="34" charset="0"/>
              <a:buChar char="•"/>
            </a:pPr>
            <a:r>
              <a:rPr lang="en-US" altLang="zh-CN" sz="1600" dirty="0"/>
              <a:t>Use </a:t>
            </a:r>
            <a:r>
              <a:rPr lang="en-US" altLang="zh-CN" sz="1600" dirty="0">
                <a:hlinkClick r:id="rId3"/>
              </a:rPr>
              <a:t>headings</a:t>
            </a:r>
            <a:r>
              <a:rPr lang="en-US" altLang="zh-CN" sz="1600" dirty="0"/>
              <a:t> and subheadings. Ensure they look more important, and are more visible, than normal text so users may distinguish them quickly.</a:t>
            </a:r>
          </a:p>
          <a:p>
            <a:pPr marL="214630" indent="-214630">
              <a:buFont typeface="Arial" panose="020B0604020202020204" pitchFamily="34" charset="0"/>
              <a:buChar char="•"/>
            </a:pPr>
            <a:r>
              <a:rPr lang="en-US" altLang="zh-CN" sz="1600" dirty="0">
                <a:hlinkClick r:id="rId4"/>
              </a:rPr>
              <a:t>Start headings and subheadings with the words carrying most information</a:t>
            </a:r>
            <a:r>
              <a:rPr lang="en-US" altLang="zh-CN" sz="1600" dirty="0"/>
              <a:t>: if users see only the first 2 words, they should still get the gist of the following section.</a:t>
            </a:r>
          </a:p>
          <a:p>
            <a:pPr marL="214630" indent="-214630">
              <a:buFont typeface="Arial" panose="020B0604020202020204" pitchFamily="34" charset="0"/>
              <a:buChar char="•"/>
            </a:pPr>
            <a:r>
              <a:rPr lang="en-US" altLang="zh-CN" sz="1600" dirty="0"/>
              <a:t>Visually group small amounts of related content — for instance, by surrounding them with a border or using a different background.</a:t>
            </a:r>
          </a:p>
          <a:p>
            <a:pPr marL="214630" indent="-214630">
              <a:buFont typeface="Arial" panose="020B0604020202020204" pitchFamily="34" charset="0"/>
              <a:buChar char="•"/>
            </a:pPr>
            <a:r>
              <a:rPr lang="en-US" altLang="zh-CN" sz="1600" b="1" dirty="0"/>
              <a:t>Bold</a:t>
            </a:r>
            <a:r>
              <a:rPr lang="en-US" altLang="zh-CN" sz="1600" dirty="0"/>
              <a:t> important words and phrases.</a:t>
            </a:r>
          </a:p>
          <a:p>
            <a:pPr marL="214630" indent="-214630">
              <a:buFont typeface="Arial" panose="020B0604020202020204" pitchFamily="34" charset="0"/>
              <a:buChar char="•"/>
            </a:pPr>
            <a:r>
              <a:rPr lang="en-US" altLang="zh-CN" sz="1600" dirty="0"/>
              <a:t>Take advantage of the different </a:t>
            </a:r>
            <a:r>
              <a:rPr lang="en-US" altLang="zh-CN" sz="1600" dirty="0">
                <a:hlinkClick r:id="rId5"/>
              </a:rPr>
              <a:t>formatting of links</a:t>
            </a:r>
            <a:r>
              <a:rPr lang="en-US" altLang="zh-CN" sz="1600" dirty="0"/>
              <a:t>, and ensure that links </a:t>
            </a:r>
            <a:r>
              <a:rPr lang="en-US" altLang="zh-CN" sz="1600" dirty="0">
                <a:hlinkClick r:id="rId6"/>
              </a:rPr>
              <a:t>include information-bearing words</a:t>
            </a:r>
            <a:r>
              <a:rPr lang="en-US" altLang="zh-CN" sz="1600" dirty="0"/>
              <a:t> (instead of generic “go”, “click here” or “more”). This technique also improves </a:t>
            </a:r>
            <a:r>
              <a:rPr lang="en-US" altLang="zh-CN" sz="1600" dirty="0">
                <a:hlinkClick r:id="rId7"/>
              </a:rPr>
              <a:t>accessibility</a:t>
            </a:r>
            <a:r>
              <a:rPr lang="en-US" altLang="zh-CN" sz="1600" dirty="0"/>
              <a:t> for users who hear links read aloud instead of scanning the content visually.</a:t>
            </a:r>
          </a:p>
          <a:p>
            <a:pPr marL="214630" indent="-214630">
              <a:buFont typeface="Arial" panose="020B0604020202020204" pitchFamily="34" charset="0"/>
              <a:buChar char="•"/>
            </a:pPr>
            <a:r>
              <a:rPr lang="en-US" altLang="zh-CN" sz="1600" dirty="0"/>
              <a:t>Use bullets and numbers to call out items in a </a:t>
            </a:r>
            <a:r>
              <a:rPr lang="en-US" altLang="zh-CN" sz="1600" dirty="0">
                <a:hlinkClick r:id="rId8"/>
              </a:rPr>
              <a:t>list</a:t>
            </a:r>
            <a:r>
              <a:rPr lang="en-US" altLang="zh-CN" sz="1600" dirty="0"/>
              <a:t> or process.</a:t>
            </a:r>
          </a:p>
          <a:p>
            <a:pPr marL="214630" indent="-214630">
              <a:buFont typeface="Arial" panose="020B0604020202020204" pitchFamily="34" charset="0"/>
              <a:buChar char="•"/>
            </a:pPr>
            <a:r>
              <a:rPr lang="en-US" altLang="zh-CN" sz="1600" dirty="0">
                <a:hlinkClick r:id="rId9"/>
              </a:rPr>
              <a:t>Cut</a:t>
            </a:r>
            <a:r>
              <a:rPr lang="en-US" altLang="zh-CN" sz="1600" dirty="0"/>
              <a:t> </a:t>
            </a:r>
            <a:r>
              <a:rPr lang="en-US" altLang="zh-CN" sz="1600" dirty="0">
                <a:hlinkClick r:id="rId10"/>
              </a:rPr>
              <a:t>unnecessary content</a:t>
            </a:r>
            <a:r>
              <a:rPr lang="en-US" altLang="zh-CN" sz="1600" dirty="0"/>
              <a:t>.</a:t>
            </a:r>
          </a:p>
        </p:txBody>
      </p:sp>
      <p:pic>
        <p:nvPicPr>
          <p:cNvPr id="5" name="内容占位符 4"/>
          <p:cNvPicPr>
            <a:picLocks noGrp="1" noChangeAspect="1"/>
          </p:cNvPicPr>
          <p:nvPr>
            <p:ph idx="1"/>
          </p:nvPr>
        </p:nvPicPr>
        <p:blipFill>
          <a:blip r:embed="rId11"/>
          <a:stretch>
            <a:fillRect/>
          </a:stretch>
        </p:blipFill>
        <p:spPr>
          <a:xfrm>
            <a:off x="355350" y="1196752"/>
            <a:ext cx="3136530" cy="5112568"/>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7C93139D-29F8-41DE-AEEE-47CA0D69281D}" type="datetime1">
              <a:rPr lang="zh-CN" altLang="en-US"/>
              <a:t>2021/12/31</a:t>
            </a:fld>
            <a:endParaRPr lang="en-US" altLang="zh-CN"/>
          </a:p>
        </p:txBody>
      </p:sp>
      <p:sp>
        <p:nvSpPr>
          <p:cNvPr id="7" name="灯片编号占位符 5"/>
          <p:cNvSpPr>
            <a:spLocks noGrp="1"/>
          </p:cNvSpPr>
          <p:nvPr>
            <p:ph type="sldNum" sz="quarter" idx="12"/>
          </p:nvPr>
        </p:nvSpPr>
        <p:spPr/>
        <p:txBody>
          <a:bodyPr/>
          <a:lstStyle/>
          <a:p>
            <a:fld id="{1BE9C127-3CE3-472D-A8B7-30131A220ACC}" type="slidenum">
              <a:rPr lang="zh-CN" altLang="en-US"/>
              <a:t>121</a:t>
            </a:fld>
            <a:endParaRPr lang="en-US" altLang="zh-CN"/>
          </a:p>
        </p:txBody>
      </p:sp>
      <p:sp>
        <p:nvSpPr>
          <p:cNvPr id="709634" name="Rectangle 2"/>
          <p:cNvSpPr>
            <a:spLocks noGrp="1" noChangeArrowheads="1"/>
          </p:cNvSpPr>
          <p:nvPr>
            <p:ph type="title"/>
          </p:nvPr>
        </p:nvSpPr>
        <p:spPr>
          <a:xfrm>
            <a:off x="2057400" y="722"/>
            <a:ext cx="5562600" cy="984738"/>
          </a:xfrm>
        </p:spPr>
        <p:txBody>
          <a:bodyPr>
            <a:normAutofit/>
          </a:bodyPr>
          <a:lstStyle/>
          <a:p>
            <a:r>
              <a:rPr lang="zh-CN" altLang="en-US" sz="4000" b="1" dirty="0"/>
              <a:t>超链接分析模型</a:t>
            </a:r>
          </a:p>
        </p:txBody>
      </p:sp>
      <p:sp>
        <p:nvSpPr>
          <p:cNvPr id="709635" name="Rectangle 3"/>
          <p:cNvSpPr>
            <a:spLocks noGrp="1" noChangeArrowheads="1"/>
          </p:cNvSpPr>
          <p:nvPr>
            <p:ph type="body" idx="1"/>
          </p:nvPr>
        </p:nvSpPr>
        <p:spPr>
          <a:xfrm>
            <a:off x="355145" y="1373175"/>
            <a:ext cx="8305800" cy="4538297"/>
          </a:xfrm>
        </p:spPr>
        <p:txBody>
          <a:bodyPr>
            <a:normAutofit fontScale="92500"/>
          </a:bodyPr>
          <a:lstStyle/>
          <a:p>
            <a:pPr>
              <a:lnSpc>
                <a:spcPct val="150000"/>
              </a:lnSpc>
            </a:pPr>
            <a:r>
              <a:rPr lang="zh-CN" altLang="en-US" sz="2215" dirty="0">
                <a:solidFill>
                  <a:srgbClr val="CC0000"/>
                </a:solidFill>
              </a:rPr>
              <a:t>基本思想：</a:t>
            </a:r>
            <a:r>
              <a:rPr lang="zh-CN" altLang="en-US" sz="2215" dirty="0">
                <a:solidFill>
                  <a:srgbClr val="000000"/>
                </a:solidFill>
              </a:rPr>
              <a:t>链接信息与被链接的对象之间存在着某种可信的映射关系，一个页面被其他站点引用的次数基本上反映了该页面的受欢迎程度。</a:t>
            </a:r>
          </a:p>
          <a:p>
            <a:pPr>
              <a:lnSpc>
                <a:spcPct val="150000"/>
              </a:lnSpc>
              <a:buFontTx/>
              <a:buNone/>
            </a:pPr>
            <a:r>
              <a:rPr lang="en-US" altLang="zh-CN" sz="2585" dirty="0">
                <a:solidFill>
                  <a:srgbClr val="0000FF"/>
                </a:solidFill>
              </a:rPr>
              <a:t>1</a:t>
            </a:r>
            <a:r>
              <a:rPr lang="zh-CN" altLang="en-US" sz="2585" dirty="0">
                <a:solidFill>
                  <a:srgbClr val="0000FF"/>
                </a:solidFill>
              </a:rPr>
              <a:t>、</a:t>
            </a:r>
            <a:r>
              <a:rPr lang="en-US" altLang="zh-CN" sz="2585" dirty="0">
                <a:solidFill>
                  <a:srgbClr val="0000FF"/>
                </a:solidFill>
              </a:rPr>
              <a:t>PageRank</a:t>
            </a:r>
            <a:r>
              <a:rPr lang="zh-CN" altLang="en-US" sz="2585" dirty="0">
                <a:solidFill>
                  <a:srgbClr val="0000FF"/>
                </a:solidFill>
              </a:rPr>
              <a:t>算法</a:t>
            </a:r>
          </a:p>
          <a:p>
            <a:pPr>
              <a:lnSpc>
                <a:spcPct val="150000"/>
              </a:lnSpc>
              <a:buFontTx/>
              <a:buNone/>
            </a:pPr>
            <a:r>
              <a:rPr lang="en-US" altLang="zh-CN" sz="2585" dirty="0"/>
              <a:t>          </a:t>
            </a:r>
            <a:r>
              <a:rPr lang="en-US" altLang="zh-CN" sz="2215" dirty="0">
                <a:solidFill>
                  <a:srgbClr val="000000"/>
                </a:solidFill>
              </a:rPr>
              <a:t>PageRank</a:t>
            </a:r>
            <a:r>
              <a:rPr lang="zh-CN" altLang="en-US" sz="2215" dirty="0">
                <a:solidFill>
                  <a:srgbClr val="000000"/>
                </a:solidFill>
              </a:rPr>
              <a:t>算法是由</a:t>
            </a:r>
            <a:r>
              <a:rPr lang="en-US" altLang="zh-CN" sz="2215" dirty="0">
                <a:solidFill>
                  <a:srgbClr val="000000"/>
                </a:solidFill>
              </a:rPr>
              <a:t>Google</a:t>
            </a:r>
            <a:r>
              <a:rPr lang="zh-CN" altLang="en-US" sz="2215" dirty="0">
                <a:solidFill>
                  <a:srgbClr val="000000"/>
                </a:solidFill>
              </a:rPr>
              <a:t>公司两个创始人</a:t>
            </a:r>
            <a:r>
              <a:rPr lang="en-US" altLang="zh-CN" sz="2215" dirty="0">
                <a:solidFill>
                  <a:srgbClr val="000000"/>
                </a:solidFill>
              </a:rPr>
              <a:t>Sergey </a:t>
            </a:r>
            <a:r>
              <a:rPr lang="en-US" altLang="zh-CN" sz="2215" dirty="0" err="1">
                <a:solidFill>
                  <a:srgbClr val="000000"/>
                </a:solidFill>
              </a:rPr>
              <a:t>Brin</a:t>
            </a:r>
            <a:r>
              <a:rPr lang="zh-CN" altLang="en-US" sz="2215" dirty="0">
                <a:solidFill>
                  <a:srgbClr val="000000"/>
                </a:solidFill>
              </a:rPr>
              <a:t>及</a:t>
            </a:r>
            <a:r>
              <a:rPr lang="en-US" altLang="zh-CN" sz="2215" dirty="0" err="1">
                <a:solidFill>
                  <a:srgbClr val="000000"/>
                </a:solidFill>
              </a:rPr>
              <a:t>LarryPage</a:t>
            </a:r>
            <a:r>
              <a:rPr lang="zh-CN" altLang="en-US" sz="2215" dirty="0">
                <a:solidFill>
                  <a:srgbClr val="000000"/>
                </a:solidFill>
              </a:rPr>
              <a:t>提出的一种搜索引擎排序算法。先给每个网页赋予一个</a:t>
            </a:r>
            <a:r>
              <a:rPr lang="en-US" altLang="zh-CN" sz="2215" dirty="0">
                <a:solidFill>
                  <a:srgbClr val="000000"/>
                </a:solidFill>
              </a:rPr>
              <a:t>PageRank</a:t>
            </a:r>
            <a:r>
              <a:rPr lang="zh-CN" altLang="en-US" sz="2215" dirty="0">
                <a:solidFill>
                  <a:srgbClr val="000000"/>
                </a:solidFill>
              </a:rPr>
              <a:t>值，那么对于用户查询串分词后得到关键字的集合，</a:t>
            </a:r>
            <a:r>
              <a:rPr lang="en-US" altLang="zh-CN" sz="2215" dirty="0">
                <a:solidFill>
                  <a:srgbClr val="000000"/>
                </a:solidFill>
              </a:rPr>
              <a:t>Q = </a:t>
            </a:r>
            <a:r>
              <a:rPr lang="zh-CN" altLang="en-US" sz="2215" dirty="0">
                <a:solidFill>
                  <a:srgbClr val="000000"/>
                </a:solidFill>
              </a:rPr>
              <a:t>（</a:t>
            </a:r>
            <a:r>
              <a:rPr lang="en-US" altLang="zh-CN" sz="2215" dirty="0">
                <a:solidFill>
                  <a:srgbClr val="000000"/>
                </a:solidFill>
              </a:rPr>
              <a:t>k</a:t>
            </a:r>
            <a:r>
              <a:rPr lang="en-US" altLang="zh-CN" sz="2215" baseline="-25000" dirty="0">
                <a:solidFill>
                  <a:srgbClr val="000000"/>
                </a:solidFill>
              </a:rPr>
              <a:t>1</a:t>
            </a:r>
            <a:r>
              <a:rPr lang="en-US" altLang="zh-CN" sz="2215" dirty="0">
                <a:solidFill>
                  <a:srgbClr val="000000"/>
                </a:solidFill>
              </a:rPr>
              <a:t>,k</a:t>
            </a:r>
            <a:r>
              <a:rPr lang="en-US" altLang="zh-CN" sz="2215" baseline="-25000" dirty="0">
                <a:solidFill>
                  <a:srgbClr val="000000"/>
                </a:solidFill>
              </a:rPr>
              <a:t>2</a:t>
            </a:r>
            <a:r>
              <a:rPr lang="en-US" altLang="zh-CN" sz="2215" dirty="0">
                <a:solidFill>
                  <a:srgbClr val="000000"/>
                </a:solidFill>
              </a:rPr>
              <a:t>,…,</a:t>
            </a:r>
            <a:r>
              <a:rPr lang="en-US" altLang="zh-CN" sz="2215" dirty="0" err="1">
                <a:solidFill>
                  <a:srgbClr val="000000"/>
                </a:solidFill>
              </a:rPr>
              <a:t>k</a:t>
            </a:r>
            <a:r>
              <a:rPr lang="en-US" altLang="zh-CN" sz="2215" baseline="-25000" dirty="0" err="1">
                <a:solidFill>
                  <a:srgbClr val="000000"/>
                </a:solidFill>
              </a:rPr>
              <a:t>n</a:t>
            </a:r>
            <a:r>
              <a:rPr lang="zh-CN" altLang="en-US" sz="2215" dirty="0">
                <a:solidFill>
                  <a:srgbClr val="000000"/>
                </a:solidFill>
              </a:rPr>
              <a:t>），通过搜索引擎中的索引器，得到一个匹配的网页集合</a:t>
            </a:r>
            <a:r>
              <a:rPr lang="en-US" altLang="zh-CN" sz="2215" dirty="0" err="1">
                <a:solidFill>
                  <a:srgbClr val="000000"/>
                </a:solidFill>
              </a:rPr>
              <a:t>PageSet</a:t>
            </a:r>
            <a:r>
              <a:rPr lang="en-US" altLang="zh-CN" sz="2215" dirty="0">
                <a:solidFill>
                  <a:srgbClr val="000000"/>
                </a:solidFill>
              </a:rPr>
              <a:t>=</a:t>
            </a:r>
            <a:r>
              <a:rPr lang="zh-CN" altLang="en-US" sz="2215" dirty="0">
                <a:solidFill>
                  <a:srgbClr val="000000"/>
                </a:solidFill>
              </a:rPr>
              <a:t>（</a:t>
            </a:r>
            <a:r>
              <a:rPr lang="en-US" altLang="zh-CN" sz="2215" dirty="0" err="1">
                <a:solidFill>
                  <a:srgbClr val="000000"/>
                </a:solidFill>
              </a:rPr>
              <a:t>p</a:t>
            </a:r>
            <a:r>
              <a:rPr lang="en-US" altLang="zh-CN" sz="2215" baseline="-25000" dirty="0" err="1">
                <a:solidFill>
                  <a:srgbClr val="000000"/>
                </a:solidFill>
              </a:rPr>
              <a:t>i</a:t>
            </a:r>
            <a:r>
              <a:rPr lang="en-US" altLang="zh-CN" sz="2215" dirty="0" err="1">
                <a:solidFill>
                  <a:srgbClr val="000000"/>
                </a:solidFill>
              </a:rPr>
              <a:t>,p</a:t>
            </a:r>
            <a:r>
              <a:rPr lang="en-US" altLang="zh-CN" sz="2215" baseline="-25000" dirty="0" err="1">
                <a:solidFill>
                  <a:srgbClr val="000000"/>
                </a:solidFill>
              </a:rPr>
              <a:t>k</a:t>
            </a:r>
            <a:r>
              <a:rPr lang="en-US" altLang="zh-CN" sz="2215" dirty="0" err="1">
                <a:solidFill>
                  <a:srgbClr val="000000"/>
                </a:solidFill>
              </a:rPr>
              <a:t>,p</a:t>
            </a:r>
            <a:r>
              <a:rPr lang="en-US" altLang="zh-CN" sz="2215" baseline="-25000" dirty="0" err="1">
                <a:solidFill>
                  <a:srgbClr val="000000"/>
                </a:solidFill>
              </a:rPr>
              <a:t>m</a:t>
            </a:r>
            <a:r>
              <a:rPr lang="en-US" altLang="zh-CN" sz="2215" dirty="0" err="1">
                <a:solidFill>
                  <a:srgbClr val="000000"/>
                </a:solidFill>
              </a:rPr>
              <a:t>,p</a:t>
            </a:r>
            <a:r>
              <a:rPr lang="en-US" altLang="zh-CN" sz="2215" baseline="-25000" dirty="0" err="1">
                <a:solidFill>
                  <a:srgbClr val="000000"/>
                </a:solidFill>
              </a:rPr>
              <a:t>n</a:t>
            </a:r>
            <a:r>
              <a:rPr lang="en-US" altLang="zh-CN" sz="2215" dirty="0">
                <a:solidFill>
                  <a:srgbClr val="000000"/>
                </a:solidFill>
              </a:rPr>
              <a:t>,…</a:t>
            </a:r>
            <a:r>
              <a:rPr lang="zh-CN" altLang="en-US" sz="2215" dirty="0">
                <a:solidFill>
                  <a:srgbClr val="000000"/>
                </a:solidFill>
              </a:rPr>
              <a:t>），然后对（</a:t>
            </a:r>
            <a:r>
              <a:rPr lang="en-US" altLang="zh-CN" sz="2215" dirty="0" err="1">
                <a:solidFill>
                  <a:srgbClr val="000000"/>
                </a:solidFill>
              </a:rPr>
              <a:t>p</a:t>
            </a:r>
            <a:r>
              <a:rPr lang="en-US" altLang="zh-CN" sz="2215" baseline="-25000" dirty="0" err="1">
                <a:solidFill>
                  <a:srgbClr val="000000"/>
                </a:solidFill>
              </a:rPr>
              <a:t>i</a:t>
            </a:r>
            <a:r>
              <a:rPr lang="en-US" altLang="zh-CN" sz="2215" dirty="0" err="1">
                <a:solidFill>
                  <a:srgbClr val="000000"/>
                </a:solidFill>
              </a:rPr>
              <a:t>,p</a:t>
            </a:r>
            <a:r>
              <a:rPr lang="en-US" altLang="zh-CN" sz="2215" baseline="-25000" dirty="0" err="1">
                <a:solidFill>
                  <a:srgbClr val="000000"/>
                </a:solidFill>
              </a:rPr>
              <a:t>k</a:t>
            </a:r>
            <a:r>
              <a:rPr lang="en-US" altLang="zh-CN" sz="2215" dirty="0" err="1">
                <a:solidFill>
                  <a:srgbClr val="000000"/>
                </a:solidFill>
              </a:rPr>
              <a:t>,p</a:t>
            </a:r>
            <a:r>
              <a:rPr lang="en-US" altLang="zh-CN" sz="2215" baseline="-25000" dirty="0" err="1">
                <a:solidFill>
                  <a:srgbClr val="000000"/>
                </a:solidFill>
              </a:rPr>
              <a:t>m</a:t>
            </a:r>
            <a:r>
              <a:rPr lang="en-US" altLang="zh-CN" sz="2215" dirty="0" err="1">
                <a:solidFill>
                  <a:srgbClr val="000000"/>
                </a:solidFill>
              </a:rPr>
              <a:t>,p</a:t>
            </a:r>
            <a:r>
              <a:rPr lang="en-US" altLang="zh-CN" sz="2215" baseline="-25000" dirty="0" err="1">
                <a:solidFill>
                  <a:srgbClr val="000000"/>
                </a:solidFill>
              </a:rPr>
              <a:t>n</a:t>
            </a:r>
            <a:r>
              <a:rPr lang="en-US" altLang="zh-CN" sz="2215" dirty="0">
                <a:solidFill>
                  <a:srgbClr val="000000"/>
                </a:solidFill>
              </a:rPr>
              <a:t>,…</a:t>
            </a:r>
            <a:r>
              <a:rPr lang="zh-CN" altLang="en-US" sz="2215" dirty="0">
                <a:solidFill>
                  <a:srgbClr val="000000"/>
                </a:solidFill>
              </a:rPr>
              <a:t>）中的网页按</a:t>
            </a:r>
            <a:r>
              <a:rPr lang="en-US" altLang="zh-CN" sz="2215" dirty="0">
                <a:solidFill>
                  <a:srgbClr val="000000"/>
                </a:solidFill>
              </a:rPr>
              <a:t>PageRank</a:t>
            </a:r>
            <a:r>
              <a:rPr lang="zh-CN" altLang="en-US" sz="2215" dirty="0">
                <a:solidFill>
                  <a:srgbClr val="000000"/>
                </a:solidFill>
              </a:rPr>
              <a:t>值高低进行排序，把排序高的前面</a:t>
            </a:r>
            <a:r>
              <a:rPr lang="en-US" altLang="zh-CN" sz="2215" dirty="0">
                <a:solidFill>
                  <a:srgbClr val="000000"/>
                </a:solidFill>
              </a:rPr>
              <a:t>K</a:t>
            </a:r>
            <a:r>
              <a:rPr lang="zh-CN" altLang="en-US" sz="2215" dirty="0">
                <a:solidFill>
                  <a:srgbClr val="000000"/>
                </a:solidFill>
              </a:rPr>
              <a:t>个网页返回给用户。</a:t>
            </a:r>
            <a:endParaRPr lang="en-US" altLang="zh-CN" sz="2215" dirty="0">
              <a:solidFill>
                <a:srgbClr val="000000"/>
              </a:solidFill>
            </a:endParaRPr>
          </a:p>
          <a:p>
            <a:pPr>
              <a:lnSpc>
                <a:spcPct val="150000"/>
              </a:lnSpc>
            </a:pPr>
            <a:endParaRPr lang="zh-CN" altLang="en-US" sz="2215" dirty="0"/>
          </a:p>
        </p:txBody>
      </p:sp>
      <p:pic>
        <p:nvPicPr>
          <p:cNvPr id="709637" name="Picture 5" descr="c8ab0bce16bff100b600c8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070" y="-3348"/>
            <a:ext cx="1965730" cy="13765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9637"/>
                                        </p:tgtEl>
                                        <p:attrNameLst>
                                          <p:attrName>style.visibility</p:attrName>
                                        </p:attrNameLst>
                                      </p:cBhvr>
                                      <p:to>
                                        <p:strVal val="visible"/>
                                      </p:to>
                                    </p:set>
                                    <p:animEffect transition="in" filter="blinds(horizontal)">
                                      <p:cBhvr>
                                        <p:cTn id="7" dur="500"/>
                                        <p:tgtEl>
                                          <p:spTgt spid="709637"/>
                                        </p:tgtEl>
                                      </p:cBhvr>
                                    </p:animEffect>
                                  </p:childTnLst>
                                </p:cTn>
                              </p:par>
                              <p:par>
                                <p:cTn id="8" presetID="3" presetClass="entr" presetSubtype="10" fill="hold" nodeType="withEffect">
                                  <p:stCondLst>
                                    <p:cond delay="0"/>
                                  </p:stCondLst>
                                  <p:childTnLst>
                                    <p:set>
                                      <p:cBhvr>
                                        <p:cTn id="9" dur="1" fill="hold">
                                          <p:stCondLst>
                                            <p:cond delay="0"/>
                                          </p:stCondLst>
                                        </p:cTn>
                                        <p:tgtEl>
                                          <p:spTgt spid="709635">
                                            <p:txEl>
                                              <p:pRg st="1" end="1"/>
                                            </p:txEl>
                                          </p:spTgt>
                                        </p:tgtEl>
                                        <p:attrNameLst>
                                          <p:attrName>style.visibility</p:attrName>
                                        </p:attrNameLst>
                                      </p:cBhvr>
                                      <p:to>
                                        <p:strVal val="visible"/>
                                      </p:to>
                                    </p:set>
                                    <p:animEffect transition="in" filter="blinds(horizontal)">
                                      <p:cBhvr>
                                        <p:cTn id="10" dur="500"/>
                                        <p:tgtEl>
                                          <p:spTgt spid="70963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09635">
                                            <p:txEl>
                                              <p:pRg st="2" end="2"/>
                                            </p:txEl>
                                          </p:spTgt>
                                        </p:tgtEl>
                                        <p:attrNameLst>
                                          <p:attrName>style.visibility</p:attrName>
                                        </p:attrNameLst>
                                      </p:cBhvr>
                                      <p:to>
                                        <p:strVal val="visible"/>
                                      </p:to>
                                    </p:set>
                                    <p:animEffect transition="in" filter="blinds(horizontal)">
                                      <p:cBhvr>
                                        <p:cTn id="13" dur="500"/>
                                        <p:tgtEl>
                                          <p:spTgt spid="7096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7628F8-8BA6-49C2-95DB-E8197E2E3E79}" type="datetime1">
              <a:rPr lang="zh-CN" altLang="en-US"/>
              <a:t>2021/12/31</a:t>
            </a:fld>
            <a:endParaRPr lang="en-US" altLang="zh-CN"/>
          </a:p>
        </p:txBody>
      </p:sp>
      <p:sp>
        <p:nvSpPr>
          <p:cNvPr id="6" name="灯片编号占位符 5"/>
          <p:cNvSpPr>
            <a:spLocks noGrp="1"/>
          </p:cNvSpPr>
          <p:nvPr>
            <p:ph type="sldNum" sz="quarter" idx="12"/>
          </p:nvPr>
        </p:nvSpPr>
        <p:spPr/>
        <p:txBody>
          <a:bodyPr/>
          <a:lstStyle/>
          <a:p>
            <a:fld id="{AE73D6EA-2033-49D7-8A71-6CEB43F74613}" type="slidenum">
              <a:rPr lang="zh-CN" altLang="en-US"/>
              <a:t>122</a:t>
            </a:fld>
            <a:endParaRPr lang="en-US" altLang="zh-CN"/>
          </a:p>
        </p:txBody>
      </p:sp>
      <p:sp>
        <p:nvSpPr>
          <p:cNvPr id="710658" name="Rectangle 2"/>
          <p:cNvSpPr>
            <a:spLocks noGrp="1" noChangeArrowheads="1"/>
          </p:cNvSpPr>
          <p:nvPr>
            <p:ph type="title"/>
          </p:nvPr>
        </p:nvSpPr>
        <p:spPr>
          <a:xfrm>
            <a:off x="323528" y="0"/>
            <a:ext cx="5562600" cy="984738"/>
          </a:xfrm>
        </p:spPr>
        <p:txBody>
          <a:bodyPr vert="horz" lIns="91440" tIns="45720" rIns="91440" bIns="45720" rtlCol="0" anchor="ctr">
            <a:noAutofit/>
          </a:body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Google</a:t>
            </a:r>
            <a:r>
              <a:rPr lang="zh-CN" altLang="en-US" sz="2800" dirty="0">
                <a:solidFill>
                  <a:srgbClr val="660066"/>
                </a:solidFill>
                <a:latin typeface="微软雅黑" panose="020B0503020204020204" pitchFamily="34" charset="-122"/>
                <a:ea typeface="微软雅黑" panose="020B0503020204020204" pitchFamily="34" charset="-122"/>
                <a:cs typeface="+mn-cs"/>
              </a:rPr>
              <a:t>的</a:t>
            </a:r>
            <a:r>
              <a:rPr lang="en-US" altLang="zh-CN" sz="2800" dirty="0">
                <a:solidFill>
                  <a:srgbClr val="660066"/>
                </a:solidFill>
                <a:latin typeface="微软雅黑" panose="020B0503020204020204" pitchFamily="34" charset="-122"/>
                <a:ea typeface="微软雅黑" panose="020B0503020204020204" pitchFamily="34" charset="-122"/>
                <a:cs typeface="+mn-cs"/>
              </a:rPr>
              <a:t>PageRank</a:t>
            </a:r>
          </a:p>
        </p:txBody>
      </p:sp>
      <p:sp>
        <p:nvSpPr>
          <p:cNvPr id="710659" name="Rectangle 3"/>
          <p:cNvSpPr>
            <a:spLocks noGrp="1" noChangeArrowheads="1"/>
          </p:cNvSpPr>
          <p:nvPr>
            <p:ph type="body" idx="1"/>
          </p:nvPr>
        </p:nvSpPr>
        <p:spPr>
          <a:xfrm>
            <a:off x="208071" y="1171774"/>
            <a:ext cx="8466277" cy="5184576"/>
          </a:xfrm>
        </p:spPr>
        <p:txBody>
          <a:bodyPr>
            <a:noAutofit/>
          </a:bodyPr>
          <a:lstStyle/>
          <a:p>
            <a:pPr>
              <a:lnSpc>
                <a:spcPct val="150000"/>
              </a:lnSpc>
              <a:buFontTx/>
              <a:buNone/>
            </a:pPr>
            <a:r>
              <a:rPr lang="zh-CN" altLang="en-US" sz="2200" dirty="0">
                <a:solidFill>
                  <a:srgbClr val="000000"/>
                </a:solidFill>
              </a:rPr>
              <a:t>     　   </a:t>
            </a:r>
            <a:r>
              <a:rPr lang="en-US" altLang="zh-CN" sz="2200" dirty="0">
                <a:solidFill>
                  <a:srgbClr val="000000"/>
                </a:solidFill>
              </a:rPr>
              <a:t>Google</a:t>
            </a:r>
            <a:r>
              <a:rPr lang="zh-CN" altLang="en-US" sz="2200" dirty="0">
                <a:solidFill>
                  <a:srgbClr val="000000"/>
                </a:solidFill>
              </a:rPr>
              <a:t>的</a:t>
            </a:r>
            <a:r>
              <a:rPr lang="en-US" altLang="zh-CN" sz="2200" dirty="0">
                <a:solidFill>
                  <a:srgbClr val="000000"/>
                </a:solidFill>
              </a:rPr>
              <a:t>PageRank</a:t>
            </a:r>
            <a:r>
              <a:rPr lang="zh-CN" altLang="en-US" sz="2200" dirty="0">
                <a:solidFill>
                  <a:srgbClr val="000000"/>
                </a:solidFill>
              </a:rPr>
              <a:t>根据网站的外部链接和内部链接的数量和质量来衡量网站的价值。</a:t>
            </a:r>
            <a:r>
              <a:rPr lang="en-US" altLang="zh-CN" sz="2200" dirty="0">
                <a:solidFill>
                  <a:srgbClr val="000000"/>
                </a:solidFill>
              </a:rPr>
              <a:t>PageRank</a:t>
            </a:r>
            <a:r>
              <a:rPr lang="zh-CN" altLang="en-US" sz="2200" dirty="0">
                <a:solidFill>
                  <a:srgbClr val="000000"/>
                </a:solidFill>
              </a:rPr>
              <a:t>背后的概念是</a:t>
            </a:r>
            <a:r>
              <a:rPr lang="zh-CN" altLang="en-US" sz="2200" dirty="0">
                <a:solidFill>
                  <a:srgbClr val="0000FF"/>
                </a:solidFill>
              </a:rPr>
              <a:t>每个到页面的链接都是对该页面的一次投票，被链接的越多，就意味着被其他网站投票越多。</a:t>
            </a:r>
            <a:r>
              <a:rPr lang="zh-CN" altLang="en-US" sz="2200" dirty="0">
                <a:solidFill>
                  <a:srgbClr val="000000"/>
                </a:solidFill>
              </a:rPr>
              <a:t>这个就是所谓的“链接流行度”</a:t>
            </a:r>
            <a:r>
              <a:rPr lang="en-US" altLang="zh-CN" sz="2200" dirty="0">
                <a:solidFill>
                  <a:srgbClr val="000000"/>
                </a:solidFill>
              </a:rPr>
              <a:t>——</a:t>
            </a:r>
            <a:r>
              <a:rPr lang="zh-CN" altLang="en-US" sz="2200" dirty="0">
                <a:solidFill>
                  <a:srgbClr val="000000"/>
                </a:solidFill>
              </a:rPr>
              <a:t>衡量多少人愿意将他们的网站和你的网站挂钩。</a:t>
            </a:r>
            <a:r>
              <a:rPr lang="en-US" altLang="zh-CN" sz="2200" dirty="0">
                <a:solidFill>
                  <a:srgbClr val="000000"/>
                </a:solidFill>
              </a:rPr>
              <a:t>PageRank</a:t>
            </a:r>
            <a:r>
              <a:rPr lang="zh-CN" altLang="en-US" sz="2200" dirty="0">
                <a:solidFill>
                  <a:srgbClr val="000000"/>
                </a:solidFill>
              </a:rPr>
              <a:t>这个概念</a:t>
            </a:r>
            <a:r>
              <a:rPr lang="zh-CN" altLang="en-US" sz="2200" dirty="0">
                <a:solidFill>
                  <a:srgbClr val="0000FF"/>
                </a:solidFill>
              </a:rPr>
              <a:t>引自学术中一篇论文的被引述的频度</a:t>
            </a:r>
            <a:r>
              <a:rPr lang="en-US" altLang="zh-CN" sz="2200" dirty="0">
                <a:solidFill>
                  <a:srgbClr val="000000"/>
                </a:solidFill>
              </a:rPr>
              <a:t>——</a:t>
            </a:r>
            <a:r>
              <a:rPr lang="zh-CN" altLang="en-US" sz="2200" dirty="0">
                <a:solidFill>
                  <a:srgbClr val="000000"/>
                </a:solidFill>
              </a:rPr>
              <a:t>即被别人引述的次数越多，一般判断这篇论文的权威性就越高</a:t>
            </a:r>
            <a:r>
              <a:rPr lang="zh-CN" altLang="en-US" sz="2200" dirty="0"/>
              <a:t>。</a:t>
            </a:r>
          </a:p>
          <a:p>
            <a:pPr>
              <a:lnSpc>
                <a:spcPct val="150000"/>
              </a:lnSpc>
              <a:buFontTx/>
              <a:buNone/>
            </a:pPr>
            <a:r>
              <a:rPr lang="zh-CN" altLang="en-US" sz="2200" dirty="0">
                <a:solidFill>
                  <a:srgbClr val="000000"/>
                </a:solidFill>
              </a:rPr>
              <a:t>　　   此外，</a:t>
            </a:r>
            <a:r>
              <a:rPr lang="en-US" altLang="zh-CN" sz="2200" dirty="0">
                <a:solidFill>
                  <a:srgbClr val="000000"/>
                </a:solidFill>
              </a:rPr>
              <a:t>PageRank </a:t>
            </a:r>
            <a:r>
              <a:rPr lang="zh-CN" altLang="en-US" sz="2200" dirty="0">
                <a:solidFill>
                  <a:srgbClr val="000000"/>
                </a:solidFill>
              </a:rPr>
              <a:t>还会</a:t>
            </a:r>
            <a:r>
              <a:rPr lang="zh-CN" altLang="en-US" sz="2200" dirty="0">
                <a:solidFill>
                  <a:srgbClr val="CC0000"/>
                </a:solidFill>
              </a:rPr>
              <a:t>评估每个投票网页的重要性</a:t>
            </a:r>
            <a:r>
              <a:rPr lang="zh-CN" altLang="en-US" sz="2200" dirty="0">
                <a:solidFill>
                  <a:srgbClr val="000000"/>
                </a:solidFill>
              </a:rPr>
              <a:t>，因为某些网页的投票被认为具有较高的价值，这样，它所链接的网页就能获得较高的价值。重要网页获得的 </a:t>
            </a:r>
            <a:r>
              <a:rPr lang="en-US" altLang="zh-CN" sz="2200" dirty="0">
                <a:solidFill>
                  <a:srgbClr val="000000"/>
                </a:solidFill>
              </a:rPr>
              <a:t>PageRank</a:t>
            </a:r>
            <a:r>
              <a:rPr lang="zh-CN" altLang="en-US" sz="2200" dirty="0">
                <a:solidFill>
                  <a:srgbClr val="000000"/>
                </a:solidFill>
              </a:rPr>
              <a:t>（网页排名）较高。  </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EAEA610-E288-464F-A457-0ECA1AE9C48D}" type="datetime1">
              <a:rPr lang="zh-CN" altLang="en-US"/>
              <a:t>2021/12/31</a:t>
            </a:fld>
            <a:endParaRPr lang="en-US" altLang="zh-CN"/>
          </a:p>
        </p:txBody>
      </p:sp>
      <p:sp>
        <p:nvSpPr>
          <p:cNvPr id="6" name="灯片编号占位符 5"/>
          <p:cNvSpPr>
            <a:spLocks noGrp="1"/>
          </p:cNvSpPr>
          <p:nvPr>
            <p:ph type="sldNum" sz="quarter" idx="12"/>
          </p:nvPr>
        </p:nvSpPr>
        <p:spPr/>
        <p:txBody>
          <a:bodyPr/>
          <a:lstStyle/>
          <a:p>
            <a:fld id="{AECFF7DD-98A5-49B6-AE92-D84C03BADB28}" type="slidenum">
              <a:rPr lang="zh-CN" altLang="en-US"/>
              <a:t>123</a:t>
            </a:fld>
            <a:endParaRPr lang="en-US" altLang="zh-CN"/>
          </a:p>
        </p:txBody>
      </p:sp>
      <p:sp>
        <p:nvSpPr>
          <p:cNvPr id="711683" name="Rectangle 3"/>
          <p:cNvSpPr>
            <a:spLocks noGrp="1" noChangeArrowheads="1"/>
          </p:cNvSpPr>
          <p:nvPr>
            <p:ph type="body" idx="1"/>
          </p:nvPr>
        </p:nvSpPr>
        <p:spPr>
          <a:xfrm>
            <a:off x="449497" y="1417638"/>
            <a:ext cx="8229600" cy="4525963"/>
          </a:xfrm>
        </p:spPr>
        <p:txBody>
          <a:bodyPr>
            <a:normAutofit/>
          </a:bodyPr>
          <a:lstStyle/>
          <a:p>
            <a:pPr>
              <a:lnSpc>
                <a:spcPct val="150000"/>
              </a:lnSpc>
            </a:pPr>
            <a:r>
              <a:rPr lang="en-US" altLang="zh-CN" sz="2800" dirty="0">
                <a:solidFill>
                  <a:srgbClr val="CC0000"/>
                </a:solidFill>
                <a:latin typeface="黑体" panose="02010609060101010101" pitchFamily="49" charset="-122"/>
                <a:ea typeface="黑体" panose="02010609060101010101" pitchFamily="49" charset="-122"/>
              </a:rPr>
              <a:t>PageRank</a:t>
            </a:r>
            <a:r>
              <a:rPr lang="zh-CN" altLang="en-US" sz="2800" dirty="0">
                <a:solidFill>
                  <a:srgbClr val="CC0000"/>
                </a:solidFill>
                <a:latin typeface="黑体" panose="02010609060101010101" pitchFamily="49" charset="-122"/>
                <a:ea typeface="黑体" panose="02010609060101010101" pitchFamily="49" charset="-122"/>
              </a:rPr>
              <a:t>思想的简单表述</a:t>
            </a:r>
          </a:p>
          <a:p>
            <a:pPr lvl="1">
              <a:lnSpc>
                <a:spcPct val="150000"/>
              </a:lnSpc>
            </a:pPr>
            <a:r>
              <a:rPr lang="zh-CN" altLang="en-US" sz="2400" dirty="0">
                <a:solidFill>
                  <a:srgbClr val="000000"/>
                </a:solidFill>
                <a:latin typeface="Times New Roman" panose="02020603050405020304" pitchFamily="18" charset="0"/>
                <a:cs typeface="Times New Roman" panose="02020603050405020304" pitchFamily="18" charset="0"/>
              </a:rPr>
              <a:t>如果网页</a:t>
            </a:r>
            <a:r>
              <a:rPr lang="en-US" altLang="zh-CN" sz="2400" dirty="0">
                <a:solidFill>
                  <a:srgbClr val="000000"/>
                </a:solidFill>
                <a:latin typeface="Times New Roman" panose="02020603050405020304" pitchFamily="18" charset="0"/>
                <a:cs typeface="Times New Roman" panose="02020603050405020304" pitchFamily="18" charset="0"/>
              </a:rPr>
              <a:t>T</a:t>
            </a:r>
            <a:r>
              <a:rPr lang="zh-CN" altLang="en-US" sz="2400" dirty="0">
                <a:solidFill>
                  <a:srgbClr val="000000"/>
                </a:solidFill>
                <a:latin typeface="Times New Roman" panose="02020603050405020304" pitchFamily="18" charset="0"/>
                <a:cs typeface="Times New Roman" panose="02020603050405020304" pitchFamily="18" charset="0"/>
              </a:rPr>
              <a:t>存在一个指向网页</a:t>
            </a:r>
            <a:r>
              <a:rPr lang="en-US" altLang="zh-CN" sz="2400" dirty="0">
                <a:solidFill>
                  <a:srgbClr val="000000"/>
                </a:solidFill>
                <a:latin typeface="Times New Roman" panose="02020603050405020304" pitchFamily="18" charset="0"/>
                <a:cs typeface="Times New Roman" panose="02020603050405020304" pitchFamily="18" charset="0"/>
              </a:rPr>
              <a:t>A</a:t>
            </a:r>
            <a:r>
              <a:rPr lang="zh-CN" altLang="en-US" sz="2400" dirty="0">
                <a:solidFill>
                  <a:srgbClr val="000000"/>
                </a:solidFill>
                <a:latin typeface="Times New Roman" panose="02020603050405020304" pitchFamily="18" charset="0"/>
                <a:cs typeface="Times New Roman" panose="02020603050405020304" pitchFamily="18" charset="0"/>
              </a:rPr>
              <a:t>的连接，则表明</a:t>
            </a:r>
            <a:r>
              <a:rPr lang="en-US" altLang="zh-CN" sz="2400" dirty="0">
                <a:solidFill>
                  <a:srgbClr val="000000"/>
                </a:solidFill>
                <a:latin typeface="Times New Roman" panose="02020603050405020304" pitchFamily="18" charset="0"/>
                <a:cs typeface="Times New Roman" panose="02020603050405020304" pitchFamily="18" charset="0"/>
              </a:rPr>
              <a:t>T</a:t>
            </a:r>
            <a:r>
              <a:rPr lang="zh-CN" altLang="en-US" sz="2400" dirty="0">
                <a:solidFill>
                  <a:srgbClr val="000000"/>
                </a:solidFill>
                <a:latin typeface="Times New Roman" panose="02020603050405020304" pitchFamily="18" charset="0"/>
                <a:cs typeface="Times New Roman" panose="02020603050405020304" pitchFamily="18" charset="0"/>
              </a:rPr>
              <a:t>的所有者认为</a:t>
            </a:r>
            <a:r>
              <a:rPr lang="en-US" altLang="zh-CN" sz="2400" dirty="0">
                <a:solidFill>
                  <a:srgbClr val="000000"/>
                </a:solidFill>
                <a:latin typeface="Times New Roman" panose="02020603050405020304" pitchFamily="18" charset="0"/>
                <a:cs typeface="Times New Roman" panose="02020603050405020304" pitchFamily="18" charset="0"/>
              </a:rPr>
              <a:t>A</a:t>
            </a:r>
            <a:r>
              <a:rPr lang="zh-CN" altLang="en-US" sz="2400" dirty="0">
                <a:solidFill>
                  <a:srgbClr val="000000"/>
                </a:solidFill>
                <a:latin typeface="Times New Roman" panose="02020603050405020304" pitchFamily="18" charset="0"/>
                <a:cs typeface="Times New Roman" panose="02020603050405020304" pitchFamily="18" charset="0"/>
              </a:rPr>
              <a:t>比较重要，从而把</a:t>
            </a:r>
            <a:r>
              <a:rPr lang="en-US" altLang="zh-CN" sz="2400" dirty="0">
                <a:solidFill>
                  <a:srgbClr val="000000"/>
                </a:solidFill>
                <a:latin typeface="Times New Roman" panose="02020603050405020304" pitchFamily="18" charset="0"/>
                <a:cs typeface="Times New Roman" panose="02020603050405020304" pitchFamily="18" charset="0"/>
              </a:rPr>
              <a:t>T</a:t>
            </a:r>
            <a:r>
              <a:rPr lang="zh-CN" altLang="en-US" sz="2400" dirty="0">
                <a:solidFill>
                  <a:srgbClr val="000000"/>
                </a:solidFill>
                <a:latin typeface="Times New Roman" panose="02020603050405020304" pitchFamily="18" charset="0"/>
                <a:cs typeface="Times New Roman" panose="02020603050405020304" pitchFamily="18" charset="0"/>
              </a:rPr>
              <a:t>的一部分重要性得分赋予</a:t>
            </a:r>
            <a:r>
              <a:rPr lang="en-US" altLang="zh-CN" sz="2400" dirty="0">
                <a:solidFill>
                  <a:srgbClr val="000000"/>
                </a:solidFill>
                <a:latin typeface="Times New Roman" panose="02020603050405020304" pitchFamily="18" charset="0"/>
                <a:cs typeface="Times New Roman" panose="02020603050405020304" pitchFamily="18" charset="0"/>
              </a:rPr>
              <a:t>A</a:t>
            </a:r>
            <a:r>
              <a:rPr lang="zh-CN" altLang="en-US" sz="2400" dirty="0">
                <a:solidFill>
                  <a:srgbClr val="000000"/>
                </a:solidFill>
                <a:latin typeface="Times New Roman" panose="02020603050405020304" pitchFamily="18" charset="0"/>
                <a:cs typeface="Times New Roman" panose="02020603050405020304" pitchFamily="18" charset="0"/>
              </a:rPr>
              <a:t>。这个重要性得分值为：</a:t>
            </a:r>
            <a:r>
              <a:rPr lang="en-US" altLang="zh-CN" sz="2400" dirty="0">
                <a:solidFill>
                  <a:srgbClr val="000000"/>
                </a:solidFill>
                <a:latin typeface="Times New Roman" panose="02020603050405020304" pitchFamily="18" charset="0"/>
                <a:cs typeface="Times New Roman" panose="02020603050405020304" pitchFamily="18" charset="0"/>
              </a:rPr>
              <a:t>PR</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T</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/C(T) </a:t>
            </a:r>
          </a:p>
          <a:p>
            <a:pPr lvl="1">
              <a:lnSpc>
                <a:spcPct val="150000"/>
              </a:lnSpc>
            </a:pPr>
            <a:r>
              <a:rPr lang="zh-CN" altLang="en-US" sz="2400" dirty="0">
                <a:solidFill>
                  <a:srgbClr val="000000"/>
                </a:solidFill>
                <a:latin typeface="Times New Roman" panose="02020603050405020304" pitchFamily="18" charset="0"/>
                <a:cs typeface="Times New Roman" panose="02020603050405020304" pitchFamily="18" charset="0"/>
              </a:rPr>
              <a:t>其中</a:t>
            </a:r>
            <a:r>
              <a:rPr lang="en-US" altLang="zh-CN" sz="2400" dirty="0">
                <a:solidFill>
                  <a:srgbClr val="000000"/>
                </a:solidFill>
                <a:latin typeface="Times New Roman" panose="02020603050405020304" pitchFamily="18" charset="0"/>
                <a:cs typeface="Times New Roman" panose="02020603050405020304" pitchFamily="18" charset="0"/>
              </a:rPr>
              <a:t>PR</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T</a:t>
            </a:r>
            <a:r>
              <a:rPr lang="zh-CN" altLang="en-US" sz="2400" dirty="0">
                <a:solidFill>
                  <a:srgbClr val="000000"/>
                </a:solidFill>
                <a:latin typeface="Times New Roman" panose="02020603050405020304" pitchFamily="18" charset="0"/>
                <a:cs typeface="Times New Roman" panose="02020603050405020304" pitchFamily="18" charset="0"/>
              </a:rPr>
              <a:t>）为</a:t>
            </a:r>
            <a:r>
              <a:rPr lang="en-US" altLang="zh-CN" sz="2400" dirty="0">
                <a:solidFill>
                  <a:srgbClr val="000000"/>
                </a:solidFill>
                <a:latin typeface="Times New Roman" panose="02020603050405020304" pitchFamily="18" charset="0"/>
                <a:cs typeface="Times New Roman" panose="02020603050405020304" pitchFamily="18" charset="0"/>
              </a:rPr>
              <a:t>T</a:t>
            </a:r>
            <a:r>
              <a:rPr lang="zh-CN" altLang="en-US" sz="2400" dirty="0">
                <a:solidFill>
                  <a:srgbClr val="000000"/>
                </a:solidFill>
                <a:latin typeface="Times New Roman" panose="02020603050405020304" pitchFamily="18" charset="0"/>
                <a:cs typeface="Times New Roman" panose="02020603050405020304" pitchFamily="18" charset="0"/>
              </a:rPr>
              <a:t>的</a:t>
            </a:r>
            <a:r>
              <a:rPr lang="en-US" altLang="zh-CN" sz="2400" dirty="0">
                <a:solidFill>
                  <a:srgbClr val="000000"/>
                </a:solidFill>
                <a:latin typeface="Times New Roman" panose="02020603050405020304" pitchFamily="18" charset="0"/>
                <a:cs typeface="Times New Roman" panose="02020603050405020304" pitchFamily="18" charset="0"/>
              </a:rPr>
              <a:t>PageRank</a:t>
            </a:r>
            <a:r>
              <a:rPr lang="zh-CN" altLang="en-US" sz="2400" dirty="0">
                <a:solidFill>
                  <a:srgbClr val="000000"/>
                </a:solidFill>
                <a:latin typeface="Times New Roman" panose="02020603050405020304" pitchFamily="18" charset="0"/>
                <a:cs typeface="Times New Roman" panose="02020603050405020304" pitchFamily="18" charset="0"/>
              </a:rPr>
              <a:t>值，</a:t>
            </a:r>
            <a:r>
              <a:rPr lang="en-US" altLang="zh-CN" sz="2400" dirty="0">
                <a:solidFill>
                  <a:srgbClr val="000000"/>
                </a:solidFill>
                <a:latin typeface="Times New Roman" panose="02020603050405020304" pitchFamily="18" charset="0"/>
                <a:cs typeface="Times New Roman" panose="02020603050405020304" pitchFamily="18" charset="0"/>
              </a:rPr>
              <a:t>C(T)</a:t>
            </a:r>
            <a:r>
              <a:rPr lang="zh-CN" altLang="en-US" sz="2400" dirty="0">
                <a:solidFill>
                  <a:srgbClr val="000000"/>
                </a:solidFill>
                <a:latin typeface="Times New Roman" panose="02020603050405020304" pitchFamily="18" charset="0"/>
                <a:cs typeface="Times New Roman" panose="02020603050405020304" pitchFamily="18" charset="0"/>
              </a:rPr>
              <a:t>为</a:t>
            </a:r>
            <a:r>
              <a:rPr lang="en-US" altLang="zh-CN" sz="2400" dirty="0">
                <a:solidFill>
                  <a:srgbClr val="000000"/>
                </a:solidFill>
                <a:latin typeface="Times New Roman" panose="02020603050405020304" pitchFamily="18" charset="0"/>
                <a:cs typeface="Times New Roman" panose="02020603050405020304" pitchFamily="18" charset="0"/>
              </a:rPr>
              <a:t>T</a:t>
            </a:r>
            <a:r>
              <a:rPr lang="zh-CN" altLang="en-US" sz="2400" dirty="0">
                <a:solidFill>
                  <a:srgbClr val="000000"/>
                </a:solidFill>
                <a:latin typeface="Times New Roman" panose="02020603050405020304" pitchFamily="18" charset="0"/>
                <a:cs typeface="Times New Roman" panose="02020603050405020304" pitchFamily="18" charset="0"/>
              </a:rPr>
              <a:t>的出链数，则</a:t>
            </a:r>
            <a:r>
              <a:rPr lang="en-US" altLang="zh-CN" sz="2400" dirty="0">
                <a:solidFill>
                  <a:srgbClr val="000000"/>
                </a:solidFill>
                <a:latin typeface="Times New Roman" panose="02020603050405020304" pitchFamily="18" charset="0"/>
                <a:cs typeface="Times New Roman" panose="02020603050405020304" pitchFamily="18" charset="0"/>
              </a:rPr>
              <a:t>A</a:t>
            </a:r>
            <a:r>
              <a:rPr lang="zh-CN" altLang="en-US" sz="2400" dirty="0">
                <a:solidFill>
                  <a:srgbClr val="000000"/>
                </a:solidFill>
                <a:latin typeface="Times New Roman" panose="02020603050405020304" pitchFamily="18" charset="0"/>
                <a:cs typeface="Times New Roman" panose="02020603050405020304" pitchFamily="18" charset="0"/>
              </a:rPr>
              <a:t>的</a:t>
            </a:r>
            <a:r>
              <a:rPr lang="en-US" altLang="zh-CN" sz="2400" dirty="0">
                <a:solidFill>
                  <a:srgbClr val="000000"/>
                </a:solidFill>
                <a:latin typeface="Times New Roman" panose="02020603050405020304" pitchFamily="18" charset="0"/>
                <a:cs typeface="Times New Roman" panose="02020603050405020304" pitchFamily="18" charset="0"/>
              </a:rPr>
              <a:t>PageRank</a:t>
            </a:r>
            <a:r>
              <a:rPr lang="zh-CN" altLang="en-US" sz="2400" dirty="0">
                <a:solidFill>
                  <a:srgbClr val="000000"/>
                </a:solidFill>
                <a:latin typeface="Times New Roman" panose="02020603050405020304" pitchFamily="18" charset="0"/>
                <a:cs typeface="Times New Roman" panose="02020603050405020304" pitchFamily="18" charset="0"/>
              </a:rPr>
              <a:t>值为一系列类似于</a:t>
            </a:r>
            <a:r>
              <a:rPr lang="en-US" altLang="zh-CN" sz="2400" dirty="0">
                <a:solidFill>
                  <a:srgbClr val="000000"/>
                </a:solidFill>
                <a:latin typeface="Times New Roman" panose="02020603050405020304" pitchFamily="18" charset="0"/>
                <a:cs typeface="Times New Roman" panose="02020603050405020304" pitchFamily="18" charset="0"/>
              </a:rPr>
              <a:t>T</a:t>
            </a:r>
            <a:r>
              <a:rPr lang="zh-CN" altLang="en-US" sz="2400" dirty="0">
                <a:solidFill>
                  <a:srgbClr val="000000"/>
                </a:solidFill>
                <a:latin typeface="Times New Roman" panose="02020603050405020304" pitchFamily="18" charset="0"/>
                <a:cs typeface="Times New Roman" panose="02020603050405020304" pitchFamily="18" charset="0"/>
              </a:rPr>
              <a:t>的页面重要性得分值的累加。 </a:t>
            </a:r>
          </a:p>
        </p:txBody>
      </p:sp>
      <p:sp>
        <p:nvSpPr>
          <p:cNvPr id="7" name="Rectangle 2"/>
          <p:cNvSpPr txBox="1">
            <a:spLocks noChangeArrowheads="1"/>
          </p:cNvSpPr>
          <p:nvPr/>
        </p:nvSpPr>
        <p:spPr>
          <a:xfrm>
            <a:off x="323528" y="0"/>
            <a:ext cx="5562600" cy="98473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Google</a:t>
            </a:r>
            <a:r>
              <a:rPr lang="zh-CN" altLang="en-US" sz="2800" dirty="0">
                <a:solidFill>
                  <a:srgbClr val="660066"/>
                </a:solidFill>
                <a:latin typeface="微软雅黑" panose="020B0503020204020204" pitchFamily="34" charset="-122"/>
                <a:ea typeface="微软雅黑" panose="020B0503020204020204" pitchFamily="34" charset="-122"/>
                <a:cs typeface="+mn-cs"/>
              </a:rPr>
              <a:t>的</a:t>
            </a:r>
            <a:r>
              <a:rPr lang="en-US" altLang="zh-CN" sz="2800" dirty="0">
                <a:solidFill>
                  <a:srgbClr val="660066"/>
                </a:solidFill>
                <a:latin typeface="微软雅黑" panose="020B0503020204020204" pitchFamily="34" charset="-122"/>
                <a:ea typeface="微软雅黑" panose="020B0503020204020204" pitchFamily="34" charset="-122"/>
                <a:cs typeface="+mn-cs"/>
              </a:rPr>
              <a:t>PageRank</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4"/>
          <p:cNvSpPr>
            <a:spLocks noGrp="1"/>
          </p:cNvSpPr>
          <p:nvPr>
            <p:ph type="dt" sz="half" idx="10"/>
          </p:nvPr>
        </p:nvSpPr>
        <p:spPr/>
        <p:txBody>
          <a:bodyPr/>
          <a:lstStyle/>
          <a:p>
            <a:fld id="{4AC14E91-20C5-4AAE-BA1E-B9B2E1C89006}" type="datetime1">
              <a:rPr lang="zh-CN" altLang="en-US"/>
              <a:t>2021/12/31</a:t>
            </a:fld>
            <a:endParaRPr lang="en-US" altLang="zh-CN"/>
          </a:p>
        </p:txBody>
      </p:sp>
      <p:sp>
        <p:nvSpPr>
          <p:cNvPr id="8" name="灯片编号占位符 6"/>
          <p:cNvSpPr>
            <a:spLocks noGrp="1"/>
          </p:cNvSpPr>
          <p:nvPr>
            <p:ph type="sldNum" sz="quarter" idx="12"/>
          </p:nvPr>
        </p:nvSpPr>
        <p:spPr/>
        <p:txBody>
          <a:bodyPr/>
          <a:lstStyle/>
          <a:p>
            <a:fld id="{4D5370DC-33AB-4E9B-8C9C-8F47F14517AC}" type="slidenum">
              <a:rPr lang="zh-CN" altLang="en-US"/>
              <a:t>124</a:t>
            </a:fld>
            <a:endParaRPr lang="en-US" altLang="zh-CN"/>
          </a:p>
        </p:txBody>
      </p:sp>
      <p:sp>
        <p:nvSpPr>
          <p:cNvPr id="645123" name="Rectangle 3"/>
          <p:cNvSpPr>
            <a:spLocks noGrp="1" noChangeArrowheads="1"/>
          </p:cNvSpPr>
          <p:nvPr>
            <p:ph type="body" sz="half" idx="1"/>
          </p:nvPr>
        </p:nvSpPr>
        <p:spPr>
          <a:xfrm>
            <a:off x="467544" y="1376034"/>
            <a:ext cx="8083062" cy="3938954"/>
          </a:xfrm>
        </p:spPr>
        <p:txBody>
          <a:bodyPr/>
          <a:lstStyle/>
          <a:p>
            <a:pPr>
              <a:lnSpc>
                <a:spcPct val="150000"/>
              </a:lnSpc>
            </a:pPr>
            <a:r>
              <a:rPr lang="zh-CN" altLang="en-US" sz="2215" dirty="0">
                <a:solidFill>
                  <a:srgbClr val="000000"/>
                </a:solidFill>
                <a:latin typeface="Times New Roman" panose="02020603050405020304" pitchFamily="18" charset="0"/>
                <a:cs typeface="Times New Roman" panose="02020603050405020304" pitchFamily="18" charset="0"/>
              </a:rPr>
              <a:t>例如：现在求网页</a:t>
            </a:r>
            <a:r>
              <a:rPr lang="en-US" altLang="zh-CN" sz="2215" dirty="0">
                <a:solidFill>
                  <a:srgbClr val="000000"/>
                </a:solidFill>
                <a:latin typeface="Times New Roman" panose="02020603050405020304" pitchFamily="18" charset="0"/>
                <a:cs typeface="Times New Roman" panose="02020603050405020304" pitchFamily="18" charset="0"/>
              </a:rPr>
              <a:t>W</a:t>
            </a:r>
            <a:r>
              <a:rPr lang="zh-CN" altLang="en-US" sz="2215" dirty="0">
                <a:solidFill>
                  <a:srgbClr val="000000"/>
                </a:solidFill>
                <a:latin typeface="Times New Roman" panose="02020603050405020304" pitchFamily="18" charset="0"/>
                <a:cs typeface="Times New Roman" panose="02020603050405020304" pitchFamily="18" charset="0"/>
              </a:rPr>
              <a:t>的</a:t>
            </a:r>
            <a:r>
              <a:rPr lang="en-US" altLang="zh-CN" sz="2215" dirty="0">
                <a:solidFill>
                  <a:srgbClr val="000000"/>
                </a:solidFill>
                <a:latin typeface="Times New Roman" panose="02020603050405020304" pitchFamily="18" charset="0"/>
                <a:cs typeface="Times New Roman" panose="02020603050405020304" pitchFamily="18" charset="0"/>
              </a:rPr>
              <a:t>PageRank(p)</a:t>
            </a:r>
            <a:r>
              <a:rPr lang="zh-CN" altLang="en-US" sz="2215" dirty="0">
                <a:solidFill>
                  <a:srgbClr val="000000"/>
                </a:solidFill>
                <a:latin typeface="Times New Roman" panose="02020603050405020304" pitchFamily="18" charset="0"/>
                <a:cs typeface="Times New Roman" panose="02020603050405020304" pitchFamily="18" charset="0"/>
              </a:rPr>
              <a:t>，已知有三个网页</a:t>
            </a:r>
            <a:r>
              <a:rPr lang="en-US" altLang="zh-CN" sz="2215" dirty="0">
                <a:solidFill>
                  <a:srgbClr val="000000"/>
                </a:solidFill>
                <a:latin typeface="Times New Roman" panose="02020603050405020304" pitchFamily="18" charset="0"/>
                <a:cs typeface="Times New Roman" panose="02020603050405020304" pitchFamily="18" charset="0"/>
              </a:rPr>
              <a:t>A</a:t>
            </a:r>
            <a:r>
              <a:rPr lang="zh-CN" altLang="en-US" sz="2215" dirty="0">
                <a:solidFill>
                  <a:srgbClr val="000000"/>
                </a:solidFill>
                <a:latin typeface="Times New Roman" panose="02020603050405020304" pitchFamily="18" charset="0"/>
                <a:cs typeface="Times New Roman" panose="02020603050405020304" pitchFamily="18" charset="0"/>
              </a:rPr>
              <a:t>、</a:t>
            </a:r>
            <a:r>
              <a:rPr lang="en-US" altLang="zh-CN" sz="2215" dirty="0">
                <a:solidFill>
                  <a:srgbClr val="000000"/>
                </a:solidFill>
                <a:latin typeface="Times New Roman" panose="02020603050405020304" pitchFamily="18" charset="0"/>
                <a:cs typeface="Times New Roman" panose="02020603050405020304" pitchFamily="18" charset="0"/>
              </a:rPr>
              <a:t>B</a:t>
            </a:r>
            <a:r>
              <a:rPr lang="zh-CN" altLang="en-US" sz="2215" dirty="0">
                <a:solidFill>
                  <a:srgbClr val="000000"/>
                </a:solidFill>
                <a:latin typeface="Times New Roman" panose="02020603050405020304" pitchFamily="18" charset="0"/>
                <a:cs typeface="Times New Roman" panose="02020603050405020304" pitchFamily="18" charset="0"/>
              </a:rPr>
              <a:t>、</a:t>
            </a:r>
            <a:r>
              <a:rPr lang="en-US" altLang="zh-CN" sz="2215" dirty="0">
                <a:solidFill>
                  <a:srgbClr val="000000"/>
                </a:solidFill>
                <a:latin typeface="Times New Roman" panose="02020603050405020304" pitchFamily="18" charset="0"/>
                <a:cs typeface="Times New Roman" panose="02020603050405020304" pitchFamily="18" charset="0"/>
              </a:rPr>
              <a:t>C</a:t>
            </a:r>
            <a:r>
              <a:rPr lang="zh-CN" altLang="en-US" sz="2215" dirty="0">
                <a:solidFill>
                  <a:srgbClr val="000000"/>
                </a:solidFill>
                <a:latin typeface="Times New Roman" panose="02020603050405020304" pitchFamily="18" charset="0"/>
                <a:cs typeface="Times New Roman" panose="02020603050405020304" pitchFamily="18" charset="0"/>
              </a:rPr>
              <a:t>链接到</a:t>
            </a:r>
            <a:r>
              <a:rPr lang="en-US" altLang="zh-CN" sz="2215" dirty="0">
                <a:solidFill>
                  <a:srgbClr val="000000"/>
                </a:solidFill>
                <a:latin typeface="Times New Roman" panose="02020603050405020304" pitchFamily="18" charset="0"/>
                <a:cs typeface="Times New Roman" panose="02020603050405020304" pitchFamily="18" charset="0"/>
              </a:rPr>
              <a:t>W</a:t>
            </a:r>
            <a:r>
              <a:rPr lang="zh-CN" altLang="en-US" sz="2215" dirty="0">
                <a:solidFill>
                  <a:srgbClr val="000000"/>
                </a:solidFill>
                <a:latin typeface="Times New Roman" panose="02020603050405020304" pitchFamily="18" charset="0"/>
                <a:cs typeface="Times New Roman" panose="02020603050405020304" pitchFamily="18" charset="0"/>
              </a:rPr>
              <a:t>，这三个网页的</a:t>
            </a:r>
            <a:r>
              <a:rPr lang="en-US" altLang="zh-CN" sz="2215" dirty="0">
                <a:solidFill>
                  <a:srgbClr val="000000"/>
                </a:solidFill>
                <a:latin typeface="Times New Roman" panose="02020603050405020304" pitchFamily="18" charset="0"/>
                <a:cs typeface="Times New Roman" panose="02020603050405020304" pitchFamily="18" charset="0"/>
              </a:rPr>
              <a:t>PageRank(p)</a:t>
            </a:r>
            <a:r>
              <a:rPr lang="zh-CN" altLang="en-US" sz="2215" dirty="0">
                <a:solidFill>
                  <a:srgbClr val="000000"/>
                </a:solidFill>
                <a:latin typeface="Times New Roman" panose="02020603050405020304" pitchFamily="18" charset="0"/>
                <a:cs typeface="Times New Roman" panose="02020603050405020304" pitchFamily="18" charset="0"/>
              </a:rPr>
              <a:t>值分别为</a:t>
            </a:r>
            <a:r>
              <a:rPr lang="en-US" altLang="zh-CN" sz="2215" dirty="0">
                <a:solidFill>
                  <a:srgbClr val="000000"/>
                </a:solidFill>
                <a:latin typeface="Times New Roman" panose="02020603050405020304" pitchFamily="18" charset="0"/>
                <a:cs typeface="Times New Roman" panose="02020603050405020304" pitchFamily="18" charset="0"/>
              </a:rPr>
              <a:t>8</a:t>
            </a:r>
            <a:r>
              <a:rPr lang="zh-CN" altLang="en-US" sz="2215" dirty="0">
                <a:solidFill>
                  <a:srgbClr val="000000"/>
                </a:solidFill>
                <a:latin typeface="Times New Roman" panose="02020603050405020304" pitchFamily="18" charset="0"/>
                <a:cs typeface="Times New Roman" panose="02020603050405020304" pitchFamily="18" charset="0"/>
              </a:rPr>
              <a:t>、</a:t>
            </a:r>
            <a:r>
              <a:rPr lang="en-US" altLang="zh-CN" sz="2215" dirty="0">
                <a:solidFill>
                  <a:srgbClr val="000000"/>
                </a:solidFill>
                <a:latin typeface="Times New Roman" panose="02020603050405020304" pitchFamily="18" charset="0"/>
                <a:cs typeface="Times New Roman" panose="02020603050405020304" pitchFamily="18" charset="0"/>
              </a:rPr>
              <a:t>5</a:t>
            </a:r>
            <a:r>
              <a:rPr lang="zh-CN" altLang="en-US" sz="2215" dirty="0">
                <a:solidFill>
                  <a:srgbClr val="000000"/>
                </a:solidFill>
                <a:latin typeface="Times New Roman" panose="02020603050405020304" pitchFamily="18" charset="0"/>
                <a:cs typeface="Times New Roman" panose="02020603050405020304" pitchFamily="18" charset="0"/>
              </a:rPr>
              <a:t>、</a:t>
            </a:r>
            <a:r>
              <a:rPr lang="en-US" altLang="zh-CN" sz="2215" dirty="0">
                <a:solidFill>
                  <a:srgbClr val="000000"/>
                </a:solidFill>
                <a:latin typeface="Times New Roman" panose="02020603050405020304" pitchFamily="18" charset="0"/>
                <a:cs typeface="Times New Roman" panose="02020603050405020304" pitchFamily="18" charset="0"/>
              </a:rPr>
              <a:t>3</a:t>
            </a:r>
            <a:r>
              <a:rPr lang="zh-CN" altLang="en-US" sz="2215" dirty="0">
                <a:solidFill>
                  <a:srgbClr val="000000"/>
                </a:solidFill>
                <a:latin typeface="Times New Roman" panose="02020603050405020304" pitchFamily="18" charset="0"/>
                <a:cs typeface="Times New Roman" panose="02020603050405020304" pitchFamily="18" charset="0"/>
              </a:rPr>
              <a:t>，它们的出度（即从此网页链出的网页数）分别为</a:t>
            </a:r>
            <a:r>
              <a:rPr lang="en-US" altLang="zh-CN" sz="2215" dirty="0">
                <a:solidFill>
                  <a:srgbClr val="000000"/>
                </a:solidFill>
                <a:latin typeface="Times New Roman" panose="02020603050405020304" pitchFamily="18" charset="0"/>
                <a:cs typeface="Times New Roman" panose="02020603050405020304" pitchFamily="18" charset="0"/>
              </a:rPr>
              <a:t>4</a:t>
            </a:r>
            <a:r>
              <a:rPr lang="zh-CN" altLang="en-US" sz="2215" dirty="0">
                <a:solidFill>
                  <a:srgbClr val="000000"/>
                </a:solidFill>
                <a:latin typeface="Times New Roman" panose="02020603050405020304" pitchFamily="18" charset="0"/>
                <a:cs typeface="Times New Roman" panose="02020603050405020304" pitchFamily="18" charset="0"/>
              </a:rPr>
              <a:t>、</a:t>
            </a:r>
            <a:r>
              <a:rPr lang="en-US" altLang="zh-CN" sz="2215" dirty="0">
                <a:solidFill>
                  <a:srgbClr val="000000"/>
                </a:solidFill>
                <a:latin typeface="Times New Roman" panose="02020603050405020304" pitchFamily="18" charset="0"/>
                <a:cs typeface="Times New Roman" panose="02020603050405020304" pitchFamily="18" charset="0"/>
              </a:rPr>
              <a:t>5</a:t>
            </a:r>
            <a:r>
              <a:rPr lang="zh-CN" altLang="en-US" sz="2215" dirty="0">
                <a:solidFill>
                  <a:srgbClr val="000000"/>
                </a:solidFill>
                <a:latin typeface="Times New Roman" panose="02020603050405020304" pitchFamily="18" charset="0"/>
                <a:cs typeface="Times New Roman" panose="02020603050405020304" pitchFamily="18" charset="0"/>
              </a:rPr>
              <a:t>、</a:t>
            </a:r>
            <a:r>
              <a:rPr lang="en-US" altLang="zh-CN" sz="2215" dirty="0">
                <a:solidFill>
                  <a:srgbClr val="000000"/>
                </a:solidFill>
                <a:latin typeface="Times New Roman" panose="02020603050405020304" pitchFamily="18" charset="0"/>
                <a:cs typeface="Times New Roman" panose="02020603050405020304" pitchFamily="18" charset="0"/>
              </a:rPr>
              <a:t>2</a:t>
            </a:r>
            <a:r>
              <a:rPr lang="zh-CN" altLang="en-US" sz="2215" dirty="0">
                <a:solidFill>
                  <a:srgbClr val="000000"/>
                </a:solidFill>
                <a:latin typeface="Times New Roman" panose="02020603050405020304" pitchFamily="18" charset="0"/>
                <a:cs typeface="Times New Roman" panose="02020603050405020304" pitchFamily="18" charset="0"/>
              </a:rPr>
              <a:t>，而总网页数有</a:t>
            </a:r>
            <a:r>
              <a:rPr lang="en-US" altLang="zh-CN" sz="2215" dirty="0">
                <a:solidFill>
                  <a:srgbClr val="000000"/>
                </a:solidFill>
                <a:latin typeface="Times New Roman" panose="02020603050405020304" pitchFamily="18" charset="0"/>
                <a:cs typeface="Times New Roman" panose="02020603050405020304" pitchFamily="18" charset="0"/>
              </a:rPr>
              <a:t>4</a:t>
            </a:r>
            <a:r>
              <a:rPr lang="zh-CN" altLang="en-US" sz="2215" dirty="0">
                <a:solidFill>
                  <a:srgbClr val="000000"/>
                </a:solidFill>
                <a:latin typeface="Times New Roman" panose="02020603050405020304" pitchFamily="18" charset="0"/>
                <a:cs typeface="Times New Roman" panose="02020603050405020304" pitchFamily="18" charset="0"/>
              </a:rPr>
              <a:t>个，设</a:t>
            </a:r>
            <a:r>
              <a:rPr lang="en-US" altLang="zh-CN" sz="2215" dirty="0">
                <a:solidFill>
                  <a:srgbClr val="000000"/>
                </a:solidFill>
                <a:latin typeface="Times New Roman" panose="02020603050405020304" pitchFamily="18" charset="0"/>
                <a:cs typeface="Times New Roman" panose="02020603050405020304" pitchFamily="18" charset="0"/>
              </a:rPr>
              <a:t>d=0.85</a:t>
            </a:r>
            <a:r>
              <a:rPr lang="zh-CN" altLang="en-US" sz="2215" dirty="0">
                <a:solidFill>
                  <a:srgbClr val="000000"/>
                </a:solidFill>
                <a:latin typeface="Times New Roman" panose="02020603050405020304" pitchFamily="18" charset="0"/>
                <a:cs typeface="Times New Roman" panose="02020603050405020304" pitchFamily="18" charset="0"/>
              </a:rPr>
              <a:t>，那么网页</a:t>
            </a:r>
            <a:r>
              <a:rPr lang="en-US" altLang="zh-CN" sz="2215" dirty="0">
                <a:solidFill>
                  <a:srgbClr val="000000"/>
                </a:solidFill>
                <a:latin typeface="Times New Roman" panose="02020603050405020304" pitchFamily="18" charset="0"/>
                <a:cs typeface="Times New Roman" panose="02020603050405020304" pitchFamily="18" charset="0"/>
              </a:rPr>
              <a:t>W</a:t>
            </a:r>
            <a:r>
              <a:rPr lang="zh-CN" altLang="en-US" sz="2215" dirty="0">
                <a:solidFill>
                  <a:srgbClr val="000000"/>
                </a:solidFill>
                <a:latin typeface="Times New Roman" panose="02020603050405020304" pitchFamily="18" charset="0"/>
                <a:cs typeface="Times New Roman" panose="02020603050405020304" pitchFamily="18" charset="0"/>
              </a:rPr>
              <a:t>的</a:t>
            </a:r>
            <a:r>
              <a:rPr lang="en-US" altLang="zh-CN" sz="2215" dirty="0">
                <a:solidFill>
                  <a:srgbClr val="000000"/>
                </a:solidFill>
                <a:latin typeface="Times New Roman" panose="02020603050405020304" pitchFamily="18" charset="0"/>
                <a:cs typeface="Times New Roman" panose="02020603050405020304" pitchFamily="18" charset="0"/>
              </a:rPr>
              <a:t>PageRank</a:t>
            </a:r>
            <a:r>
              <a:rPr lang="zh-CN" altLang="en-US" sz="2215" dirty="0">
                <a:solidFill>
                  <a:srgbClr val="000000"/>
                </a:solidFill>
                <a:latin typeface="Times New Roman" panose="02020603050405020304" pitchFamily="18" charset="0"/>
                <a:cs typeface="Times New Roman" panose="02020603050405020304" pitchFamily="18" charset="0"/>
              </a:rPr>
              <a:t>：</a:t>
            </a:r>
          </a:p>
        </p:txBody>
      </p:sp>
      <p:pic>
        <p:nvPicPr>
          <p:cNvPr id="645125" name="Picture 5" descr="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908" y="6021266"/>
            <a:ext cx="1257300" cy="4659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45136" name="Object 16"/>
          <p:cNvGraphicFramePr>
            <a:graphicFrameLocks noGrp="1" noChangeAspect="1"/>
          </p:cNvGraphicFramePr>
          <p:nvPr>
            <p:ph sz="half" idx="2"/>
          </p:nvPr>
        </p:nvGraphicFramePr>
        <p:xfrm>
          <a:off x="1447800" y="3894993"/>
          <a:ext cx="5451231" cy="696058"/>
        </p:xfrm>
        <a:graphic>
          <a:graphicData uri="http://schemas.openxmlformats.org/presentationml/2006/ole">
            <mc:AlternateContent xmlns:mc="http://schemas.openxmlformats.org/markup-compatibility/2006">
              <mc:Choice xmlns:v="urn:schemas-microsoft-com:vml" Requires="v">
                <p:oleObj spid="_x0000_s43065" name="公式" r:id="rId4" imgW="3086100" imgH="393700" progId="Equation.3">
                  <p:embed/>
                </p:oleObj>
              </mc:Choice>
              <mc:Fallback>
                <p:oleObj name="公式" r:id="rId4" imgW="3086100" imgH="393700" progId="Equation.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3894993"/>
                        <a:ext cx="5451231" cy="69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2"/>
          <p:cNvSpPr txBox="1">
            <a:spLocks noChangeArrowheads="1"/>
          </p:cNvSpPr>
          <p:nvPr/>
        </p:nvSpPr>
        <p:spPr>
          <a:xfrm>
            <a:off x="323528" y="0"/>
            <a:ext cx="5562600" cy="98473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Google</a:t>
            </a:r>
            <a:r>
              <a:rPr lang="zh-CN" altLang="en-US" sz="2800" dirty="0">
                <a:solidFill>
                  <a:srgbClr val="660066"/>
                </a:solidFill>
                <a:latin typeface="微软雅黑" panose="020B0503020204020204" pitchFamily="34" charset="-122"/>
                <a:ea typeface="微软雅黑" panose="020B0503020204020204" pitchFamily="34" charset="-122"/>
                <a:cs typeface="+mn-cs"/>
              </a:rPr>
              <a:t>的</a:t>
            </a:r>
            <a:r>
              <a:rPr lang="en-US" altLang="zh-CN" sz="2800" dirty="0">
                <a:solidFill>
                  <a:srgbClr val="660066"/>
                </a:solidFill>
                <a:latin typeface="微软雅黑" panose="020B0503020204020204" pitchFamily="34" charset="-122"/>
                <a:ea typeface="微软雅黑" panose="020B0503020204020204" pitchFamily="34" charset="-122"/>
                <a:cs typeface="+mn-cs"/>
              </a:rPr>
              <a:t>PageRank</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8F6D7FE-1969-4758-B323-1FB649194E5C}" type="datetime1">
              <a:rPr lang="zh-CN" altLang="en-US"/>
              <a:t>2021/12/31</a:t>
            </a:fld>
            <a:endParaRPr lang="en-US" altLang="zh-CN"/>
          </a:p>
        </p:txBody>
      </p:sp>
      <p:sp>
        <p:nvSpPr>
          <p:cNvPr id="6" name="灯片编号占位符 5"/>
          <p:cNvSpPr>
            <a:spLocks noGrp="1"/>
          </p:cNvSpPr>
          <p:nvPr>
            <p:ph type="sldNum" sz="quarter" idx="12"/>
          </p:nvPr>
        </p:nvSpPr>
        <p:spPr/>
        <p:txBody>
          <a:bodyPr/>
          <a:lstStyle/>
          <a:p>
            <a:fld id="{DFAAD1B0-CF0E-4A49-924F-E0A8E79C80F8}" type="slidenum">
              <a:rPr lang="zh-CN" altLang="en-US"/>
              <a:t>125</a:t>
            </a:fld>
            <a:endParaRPr lang="en-US" altLang="zh-CN"/>
          </a:p>
        </p:txBody>
      </p:sp>
      <p:sp>
        <p:nvSpPr>
          <p:cNvPr id="644099" name="Rectangle 3"/>
          <p:cNvSpPr>
            <a:spLocks noGrp="1" noChangeArrowheads="1"/>
          </p:cNvSpPr>
          <p:nvPr>
            <p:ph type="body" idx="1"/>
          </p:nvPr>
        </p:nvSpPr>
        <p:spPr>
          <a:xfrm>
            <a:off x="345191" y="1340768"/>
            <a:ext cx="8305800" cy="4608512"/>
          </a:xfrm>
        </p:spPr>
        <p:txBody>
          <a:bodyPr>
            <a:normAutofit fontScale="92500" lnSpcReduction="20000"/>
          </a:bodyPr>
          <a:lstStyle/>
          <a:p>
            <a:pPr>
              <a:lnSpc>
                <a:spcPct val="160000"/>
              </a:lnSpc>
            </a:pPr>
            <a:r>
              <a:rPr lang="zh-CN" altLang="en-US" b="1" dirty="0">
                <a:solidFill>
                  <a:srgbClr val="CC0000"/>
                </a:solidFill>
                <a:latin typeface="黑体" panose="02010609060101010101" pitchFamily="49" charset="-122"/>
                <a:ea typeface="黑体" panose="02010609060101010101" pitchFamily="49" charset="-122"/>
                <a:cs typeface="Times New Roman" panose="02020603050405020304" pitchFamily="18" charset="0"/>
              </a:rPr>
              <a:t>简单算法</a:t>
            </a:r>
            <a:br>
              <a:rPr lang="zh-CN" altLang="en-US" dirty="0">
                <a:solidFill>
                  <a:srgbClr val="000000"/>
                </a:solidFill>
                <a:latin typeface="Times New Roman" panose="02020603050405020304" pitchFamily="18" charset="0"/>
                <a:cs typeface="Times New Roman" panose="02020603050405020304" pitchFamily="18" charset="0"/>
              </a:rPr>
            </a:br>
            <a:r>
              <a:rPr lang="zh-CN" altLang="en-US" dirty="0">
                <a:solidFill>
                  <a:srgbClr val="000000"/>
                </a:solidFill>
                <a:latin typeface="Times New Roman" panose="02020603050405020304" pitchFamily="18" charset="0"/>
                <a:cs typeface="Times New Roman" panose="02020603050405020304" pitchFamily="18" charset="0"/>
              </a:rPr>
              <a:t>     </a:t>
            </a:r>
            <a:r>
              <a:rPr lang="zh-CN" altLang="en-US" sz="2585" dirty="0">
                <a:solidFill>
                  <a:srgbClr val="000000"/>
                </a:solidFill>
                <a:latin typeface="Times New Roman" panose="02020603050405020304" pitchFamily="18" charset="0"/>
                <a:cs typeface="Times New Roman" panose="02020603050405020304" pitchFamily="18" charset="0"/>
              </a:rPr>
              <a:t>例如一个由</a:t>
            </a:r>
            <a:r>
              <a:rPr lang="en-US" altLang="zh-CN" sz="2585" dirty="0">
                <a:solidFill>
                  <a:srgbClr val="000000"/>
                </a:solidFill>
                <a:latin typeface="Times New Roman" panose="02020603050405020304" pitchFamily="18" charset="0"/>
                <a:cs typeface="Times New Roman" panose="02020603050405020304" pitchFamily="18" charset="0"/>
              </a:rPr>
              <a:t>4</a:t>
            </a:r>
            <a:r>
              <a:rPr lang="zh-CN" altLang="en-US" sz="2585" dirty="0">
                <a:solidFill>
                  <a:srgbClr val="000000"/>
                </a:solidFill>
                <a:latin typeface="Times New Roman" panose="02020603050405020304" pitchFamily="18" charset="0"/>
                <a:cs typeface="Times New Roman" panose="02020603050405020304" pitchFamily="18" charset="0"/>
              </a:rPr>
              <a:t>个页面组成的小团体：</a:t>
            </a:r>
            <a:r>
              <a:rPr lang="en-US" altLang="zh-CN" sz="2585" dirty="0">
                <a:solidFill>
                  <a:srgbClr val="000000"/>
                </a:solidFill>
                <a:latin typeface="Times New Roman" panose="02020603050405020304" pitchFamily="18" charset="0"/>
                <a:cs typeface="Times New Roman" panose="02020603050405020304" pitchFamily="18" charset="0"/>
              </a:rPr>
              <a:t>A</a:t>
            </a:r>
            <a:r>
              <a:rPr lang="zh-CN" altLang="en-US" sz="2585" dirty="0">
                <a:solidFill>
                  <a:srgbClr val="000000"/>
                </a:solidFill>
                <a:latin typeface="Times New Roman" panose="02020603050405020304" pitchFamily="18" charset="0"/>
                <a:cs typeface="Times New Roman" panose="02020603050405020304" pitchFamily="18" charset="0"/>
              </a:rPr>
              <a:t>，</a:t>
            </a:r>
            <a:r>
              <a:rPr lang="en-US" altLang="zh-CN" sz="2585" dirty="0">
                <a:solidFill>
                  <a:srgbClr val="000000"/>
                </a:solidFill>
                <a:latin typeface="Times New Roman" panose="02020603050405020304" pitchFamily="18" charset="0"/>
                <a:cs typeface="Times New Roman" panose="02020603050405020304" pitchFamily="18" charset="0"/>
              </a:rPr>
              <a:t>B</a:t>
            </a:r>
            <a:r>
              <a:rPr lang="zh-CN" altLang="en-US" sz="2585" dirty="0">
                <a:solidFill>
                  <a:srgbClr val="000000"/>
                </a:solidFill>
                <a:latin typeface="Times New Roman" panose="02020603050405020304" pitchFamily="18" charset="0"/>
                <a:cs typeface="Times New Roman" panose="02020603050405020304" pitchFamily="18" charset="0"/>
              </a:rPr>
              <a:t>， </a:t>
            </a:r>
            <a:r>
              <a:rPr lang="en-US" altLang="zh-CN" sz="2585" dirty="0">
                <a:solidFill>
                  <a:srgbClr val="000000"/>
                </a:solidFill>
                <a:latin typeface="Times New Roman" panose="02020603050405020304" pitchFamily="18" charset="0"/>
                <a:cs typeface="Times New Roman" panose="02020603050405020304" pitchFamily="18" charset="0"/>
              </a:rPr>
              <a:t>C </a:t>
            </a:r>
            <a:r>
              <a:rPr lang="zh-CN" altLang="en-US" sz="2585" dirty="0">
                <a:solidFill>
                  <a:srgbClr val="000000"/>
                </a:solidFill>
                <a:latin typeface="Times New Roman" panose="02020603050405020304" pitchFamily="18" charset="0"/>
                <a:cs typeface="Times New Roman" panose="02020603050405020304" pitchFamily="18" charset="0"/>
              </a:rPr>
              <a:t>和 </a:t>
            </a:r>
            <a:r>
              <a:rPr lang="en-US" altLang="zh-CN" sz="2585" dirty="0">
                <a:solidFill>
                  <a:srgbClr val="000000"/>
                </a:solidFill>
                <a:latin typeface="Times New Roman" panose="02020603050405020304" pitchFamily="18" charset="0"/>
                <a:cs typeface="Times New Roman" panose="02020603050405020304" pitchFamily="18" charset="0"/>
              </a:rPr>
              <a:t>D</a:t>
            </a:r>
            <a:r>
              <a:rPr lang="zh-CN" altLang="en-US" sz="2585" dirty="0">
                <a:solidFill>
                  <a:srgbClr val="000000"/>
                </a:solidFill>
                <a:latin typeface="Times New Roman" panose="02020603050405020304" pitchFamily="18" charset="0"/>
                <a:cs typeface="Times New Roman" panose="02020603050405020304" pitchFamily="18" charset="0"/>
              </a:rPr>
              <a:t>。如果所有页面都链向</a:t>
            </a:r>
            <a:r>
              <a:rPr lang="en-US" altLang="zh-CN" sz="2585" dirty="0">
                <a:solidFill>
                  <a:srgbClr val="000000"/>
                </a:solidFill>
                <a:latin typeface="Times New Roman" panose="02020603050405020304" pitchFamily="18" charset="0"/>
                <a:cs typeface="Times New Roman" panose="02020603050405020304" pitchFamily="18" charset="0"/>
              </a:rPr>
              <a:t>A</a:t>
            </a:r>
            <a:r>
              <a:rPr lang="zh-CN" altLang="en-US" sz="2585" dirty="0">
                <a:solidFill>
                  <a:srgbClr val="000000"/>
                </a:solidFill>
                <a:latin typeface="Times New Roman" panose="02020603050405020304" pitchFamily="18" charset="0"/>
                <a:cs typeface="Times New Roman" panose="02020603050405020304" pitchFamily="18" charset="0"/>
              </a:rPr>
              <a:t>，那么</a:t>
            </a:r>
            <a:r>
              <a:rPr lang="en-US" altLang="zh-CN" sz="2585" dirty="0">
                <a:solidFill>
                  <a:srgbClr val="000000"/>
                </a:solidFill>
                <a:latin typeface="Times New Roman" panose="02020603050405020304" pitchFamily="18" charset="0"/>
                <a:cs typeface="Times New Roman" panose="02020603050405020304" pitchFamily="18" charset="0"/>
              </a:rPr>
              <a:t>A</a:t>
            </a:r>
            <a:r>
              <a:rPr lang="zh-CN" altLang="en-US" sz="2585" dirty="0">
                <a:solidFill>
                  <a:srgbClr val="000000"/>
                </a:solidFill>
                <a:latin typeface="Times New Roman" panose="02020603050405020304" pitchFamily="18" charset="0"/>
                <a:cs typeface="Times New Roman" panose="02020603050405020304" pitchFamily="18" charset="0"/>
              </a:rPr>
              <a:t>的</a:t>
            </a:r>
            <a:r>
              <a:rPr lang="en-US" altLang="zh-CN" sz="2585" dirty="0">
                <a:solidFill>
                  <a:srgbClr val="000000"/>
                </a:solidFill>
                <a:latin typeface="Times New Roman" panose="02020603050405020304" pitchFamily="18" charset="0"/>
                <a:cs typeface="Times New Roman" panose="02020603050405020304" pitchFamily="18" charset="0"/>
              </a:rPr>
              <a:t>PR</a:t>
            </a:r>
            <a:r>
              <a:rPr lang="zh-CN" altLang="en-US" sz="2585" dirty="0">
                <a:solidFill>
                  <a:srgbClr val="000000"/>
                </a:solidFill>
                <a:latin typeface="Times New Roman" panose="02020603050405020304" pitchFamily="18" charset="0"/>
                <a:cs typeface="Times New Roman" panose="02020603050405020304" pitchFamily="18" charset="0"/>
              </a:rPr>
              <a:t>（</a:t>
            </a:r>
            <a:r>
              <a:rPr lang="en-US" altLang="zh-CN" sz="2585" dirty="0">
                <a:solidFill>
                  <a:srgbClr val="000000"/>
                </a:solidFill>
                <a:latin typeface="Times New Roman" panose="02020603050405020304" pitchFamily="18" charset="0"/>
                <a:cs typeface="Times New Roman" panose="02020603050405020304" pitchFamily="18" charset="0"/>
              </a:rPr>
              <a:t>PageRank</a:t>
            </a:r>
            <a:r>
              <a:rPr lang="zh-CN" altLang="en-US" sz="2585" dirty="0">
                <a:solidFill>
                  <a:srgbClr val="000000"/>
                </a:solidFill>
                <a:latin typeface="Times New Roman" panose="02020603050405020304" pitchFamily="18" charset="0"/>
                <a:cs typeface="Times New Roman" panose="02020603050405020304" pitchFamily="18" charset="0"/>
              </a:rPr>
              <a:t>）值将是</a:t>
            </a:r>
            <a:r>
              <a:rPr lang="en-US" altLang="zh-CN" sz="2585" dirty="0">
                <a:solidFill>
                  <a:srgbClr val="000000"/>
                </a:solidFill>
                <a:latin typeface="Times New Roman" panose="02020603050405020304" pitchFamily="18" charset="0"/>
                <a:cs typeface="Times New Roman" panose="02020603050405020304" pitchFamily="18" charset="0"/>
              </a:rPr>
              <a:t>B</a:t>
            </a:r>
            <a:r>
              <a:rPr lang="zh-CN" altLang="en-US" sz="2585" dirty="0">
                <a:solidFill>
                  <a:srgbClr val="000000"/>
                </a:solidFill>
                <a:latin typeface="Times New Roman" panose="02020603050405020304" pitchFamily="18" charset="0"/>
                <a:cs typeface="Times New Roman" panose="02020603050405020304" pitchFamily="18" charset="0"/>
              </a:rPr>
              <a:t>，</a:t>
            </a:r>
            <a:r>
              <a:rPr lang="en-US" altLang="zh-CN" sz="2585" dirty="0">
                <a:solidFill>
                  <a:srgbClr val="000000"/>
                </a:solidFill>
                <a:latin typeface="Times New Roman" panose="02020603050405020304" pitchFamily="18" charset="0"/>
                <a:cs typeface="Times New Roman" panose="02020603050405020304" pitchFamily="18" charset="0"/>
              </a:rPr>
              <a:t>C </a:t>
            </a:r>
            <a:r>
              <a:rPr lang="zh-CN" altLang="en-US" sz="2585" dirty="0">
                <a:solidFill>
                  <a:srgbClr val="000000"/>
                </a:solidFill>
                <a:latin typeface="Times New Roman" panose="02020603050405020304" pitchFamily="18" charset="0"/>
                <a:cs typeface="Times New Roman" panose="02020603050405020304" pitchFamily="18" charset="0"/>
              </a:rPr>
              <a:t>及 </a:t>
            </a:r>
            <a:r>
              <a:rPr lang="en-US" altLang="zh-CN" sz="2585" dirty="0">
                <a:solidFill>
                  <a:srgbClr val="000000"/>
                </a:solidFill>
                <a:latin typeface="Times New Roman" panose="02020603050405020304" pitchFamily="18" charset="0"/>
                <a:cs typeface="Times New Roman" panose="02020603050405020304" pitchFamily="18" charset="0"/>
              </a:rPr>
              <a:t>D</a:t>
            </a:r>
            <a:r>
              <a:rPr lang="zh-CN" altLang="en-US" sz="2585" dirty="0">
                <a:solidFill>
                  <a:srgbClr val="000000"/>
                </a:solidFill>
                <a:latin typeface="Times New Roman" panose="02020603050405020304" pitchFamily="18" charset="0"/>
                <a:cs typeface="Times New Roman" panose="02020603050405020304" pitchFamily="18" charset="0"/>
              </a:rPr>
              <a:t>的和。</a:t>
            </a:r>
          </a:p>
          <a:p>
            <a:pPr>
              <a:lnSpc>
                <a:spcPct val="160000"/>
              </a:lnSpc>
              <a:buFontTx/>
              <a:buNone/>
            </a:pPr>
            <a:r>
              <a:rPr lang="en-US" altLang="zh-CN" sz="2585" dirty="0">
                <a:solidFill>
                  <a:srgbClr val="000000"/>
                </a:solidFill>
                <a:latin typeface="Times New Roman" panose="02020603050405020304" pitchFamily="18" charset="0"/>
                <a:cs typeface="Times New Roman" panose="02020603050405020304" pitchFamily="18" charset="0"/>
              </a:rPr>
              <a:t>                   PR(A) = PR(B) + PR(C) + PR(D)</a:t>
            </a:r>
          </a:p>
          <a:p>
            <a:pPr>
              <a:lnSpc>
                <a:spcPct val="160000"/>
              </a:lnSpc>
            </a:pPr>
            <a:r>
              <a:rPr lang="en-US" altLang="zh-CN" sz="2585" dirty="0">
                <a:solidFill>
                  <a:srgbClr val="000000"/>
                </a:solidFill>
                <a:latin typeface="Times New Roman" panose="02020603050405020304" pitchFamily="18" charset="0"/>
                <a:cs typeface="Times New Roman" panose="02020603050405020304" pitchFamily="18" charset="0"/>
              </a:rPr>
              <a:t>PageRank </a:t>
            </a:r>
            <a:r>
              <a:rPr lang="zh-CN" altLang="en-US" sz="2585" dirty="0">
                <a:solidFill>
                  <a:srgbClr val="000000"/>
                </a:solidFill>
                <a:latin typeface="Times New Roman" panose="02020603050405020304" pitchFamily="18" charset="0"/>
                <a:cs typeface="Times New Roman" panose="02020603050405020304" pitchFamily="18" charset="0"/>
              </a:rPr>
              <a:t>会将网页 </a:t>
            </a:r>
            <a:r>
              <a:rPr lang="en-US" altLang="zh-CN" sz="2585" dirty="0">
                <a:solidFill>
                  <a:srgbClr val="000000"/>
                </a:solidFill>
                <a:latin typeface="Times New Roman" panose="02020603050405020304" pitchFamily="18" charset="0"/>
                <a:cs typeface="Times New Roman" panose="02020603050405020304" pitchFamily="18" charset="0"/>
              </a:rPr>
              <a:t>B </a:t>
            </a:r>
            <a:r>
              <a:rPr lang="zh-CN" altLang="en-US" sz="2585" dirty="0">
                <a:solidFill>
                  <a:srgbClr val="000000"/>
                </a:solidFill>
                <a:latin typeface="Times New Roman" panose="02020603050405020304" pitchFamily="18" charset="0"/>
                <a:cs typeface="Times New Roman" panose="02020603050405020304" pitchFamily="18" charset="0"/>
              </a:rPr>
              <a:t>上指向网页 </a:t>
            </a:r>
            <a:r>
              <a:rPr lang="en-US" altLang="zh-CN" sz="2585" dirty="0">
                <a:solidFill>
                  <a:srgbClr val="000000"/>
                </a:solidFill>
                <a:latin typeface="Times New Roman" panose="02020603050405020304" pitchFamily="18" charset="0"/>
                <a:cs typeface="Times New Roman" panose="02020603050405020304" pitchFamily="18" charset="0"/>
              </a:rPr>
              <a:t>A </a:t>
            </a:r>
            <a:r>
              <a:rPr lang="zh-CN" altLang="en-US" sz="2585" dirty="0">
                <a:solidFill>
                  <a:srgbClr val="000000"/>
                </a:solidFill>
                <a:latin typeface="Times New Roman" panose="02020603050405020304" pitchFamily="18" charset="0"/>
                <a:cs typeface="Times New Roman" panose="02020603050405020304" pitchFamily="18" charset="0"/>
              </a:rPr>
              <a:t>的链接解释为由网页 </a:t>
            </a:r>
            <a:r>
              <a:rPr lang="en-US" altLang="zh-CN" sz="2585" dirty="0">
                <a:solidFill>
                  <a:srgbClr val="000000"/>
                </a:solidFill>
                <a:latin typeface="Times New Roman" panose="02020603050405020304" pitchFamily="18" charset="0"/>
                <a:cs typeface="Times New Roman" panose="02020603050405020304" pitchFamily="18" charset="0"/>
              </a:rPr>
              <a:t>B </a:t>
            </a:r>
            <a:r>
              <a:rPr lang="zh-CN" altLang="en-US" sz="2585" dirty="0">
                <a:solidFill>
                  <a:srgbClr val="000000"/>
                </a:solidFill>
                <a:latin typeface="Times New Roman" panose="02020603050405020304" pitchFamily="18" charset="0"/>
                <a:cs typeface="Times New Roman" panose="02020603050405020304" pitchFamily="18" charset="0"/>
              </a:rPr>
              <a:t>对网页 </a:t>
            </a:r>
            <a:r>
              <a:rPr lang="en-US" altLang="zh-CN" sz="2585" dirty="0">
                <a:solidFill>
                  <a:srgbClr val="000000"/>
                </a:solidFill>
                <a:latin typeface="Times New Roman" panose="02020603050405020304" pitchFamily="18" charset="0"/>
                <a:cs typeface="Times New Roman" panose="02020603050405020304" pitchFamily="18" charset="0"/>
              </a:rPr>
              <a:t>A </a:t>
            </a:r>
            <a:r>
              <a:rPr lang="zh-CN" altLang="en-US" sz="2585" dirty="0">
                <a:solidFill>
                  <a:srgbClr val="000000"/>
                </a:solidFill>
                <a:latin typeface="Times New Roman" panose="02020603050405020304" pitchFamily="18" charset="0"/>
                <a:cs typeface="Times New Roman" panose="02020603050405020304" pitchFamily="18" charset="0"/>
              </a:rPr>
              <a:t>所投的一票，而不是计算直接的链接数。这样，</a:t>
            </a:r>
            <a:r>
              <a:rPr lang="en-US" altLang="zh-CN" sz="2585" dirty="0">
                <a:solidFill>
                  <a:srgbClr val="000000"/>
                </a:solidFill>
                <a:latin typeface="Times New Roman" panose="02020603050405020304" pitchFamily="18" charset="0"/>
                <a:cs typeface="Times New Roman" panose="02020603050405020304" pitchFamily="18" charset="0"/>
              </a:rPr>
              <a:t>PageRank </a:t>
            </a:r>
            <a:r>
              <a:rPr lang="zh-CN" altLang="en-US" sz="2585" dirty="0">
                <a:solidFill>
                  <a:srgbClr val="000000"/>
                </a:solidFill>
                <a:latin typeface="Times New Roman" panose="02020603050405020304" pitchFamily="18" charset="0"/>
                <a:cs typeface="Times New Roman" panose="02020603050405020304" pitchFamily="18" charset="0"/>
              </a:rPr>
              <a:t>根据网页收到的投票数来评估其重要性。 </a:t>
            </a:r>
            <a:endParaRPr lang="en-US" altLang="zh-CN" sz="2585" dirty="0">
              <a:solidFill>
                <a:srgbClr val="000000"/>
              </a:solidFill>
              <a:latin typeface="Times New Roman" panose="02020603050405020304" pitchFamily="18" charset="0"/>
              <a:cs typeface="Times New Roman" panose="02020603050405020304" pitchFamily="18" charset="0"/>
            </a:endParaRPr>
          </a:p>
          <a:p>
            <a:pPr>
              <a:lnSpc>
                <a:spcPct val="160000"/>
              </a:lnSpc>
            </a:pPr>
            <a:endParaRPr lang="zh-CN" altLang="en-US" sz="2585" dirty="0">
              <a:solidFill>
                <a:srgbClr val="000000"/>
              </a:solidFill>
              <a:latin typeface="Times New Roman" panose="02020603050405020304" pitchFamily="18" charset="0"/>
              <a:cs typeface="Times New Roman" panose="02020603050405020304" pitchFamily="18" charset="0"/>
            </a:endParaRPr>
          </a:p>
          <a:p>
            <a:pPr>
              <a:lnSpc>
                <a:spcPct val="160000"/>
              </a:lnSpc>
            </a:pPr>
            <a:endParaRPr lang="zh-CN" altLang="en-US" dirty="0">
              <a:latin typeface="Times New Roman" panose="02020603050405020304" pitchFamily="18" charset="0"/>
              <a:cs typeface="Times New Roman" panose="02020603050405020304" pitchFamily="18" charset="0"/>
            </a:endParaRPr>
          </a:p>
        </p:txBody>
      </p:sp>
      <p:sp>
        <p:nvSpPr>
          <p:cNvPr id="644100" name="Rectangle 4"/>
          <p:cNvSpPr>
            <a:spLocks noGrp="1" noChangeArrowheads="1"/>
          </p:cNvSpPr>
          <p:nvPr>
            <p:ph type="title"/>
          </p:nvPr>
        </p:nvSpPr>
        <p:spPr>
          <a:xfrm>
            <a:off x="1790700" y="0"/>
            <a:ext cx="5562600" cy="984738"/>
          </a:xfrm>
        </p:spPr>
        <p:txBody>
          <a:bodyPr vert="horz" lIns="91440" tIns="45720" rIns="91440" bIns="45720" rtlCol="0" anchor="ctr">
            <a:noAutofit/>
          </a:bodyPr>
          <a:lstStyle/>
          <a:p>
            <a:r>
              <a:rPr lang="en-US" altLang="zh-CN" sz="2800" dirty="0">
                <a:solidFill>
                  <a:srgbClr val="660066"/>
                </a:solidFill>
                <a:latin typeface="微软雅黑" panose="020B0503020204020204" pitchFamily="34" charset="-122"/>
                <a:ea typeface="微软雅黑" panose="020B0503020204020204" pitchFamily="34" charset="-122"/>
                <a:cs typeface="+mn-cs"/>
              </a:rPr>
              <a:t>PageRank</a:t>
            </a:r>
            <a:r>
              <a:rPr lang="zh-CN" altLang="en-US" sz="2800" dirty="0">
                <a:solidFill>
                  <a:srgbClr val="660066"/>
                </a:solidFill>
                <a:latin typeface="微软雅黑" panose="020B0503020204020204" pitchFamily="34" charset="-122"/>
                <a:ea typeface="微软雅黑" panose="020B0503020204020204" pitchFamily="34" charset="-122"/>
                <a:cs typeface="+mn-cs"/>
              </a:rPr>
              <a:t>算法</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0BACC63-89D7-462C-9BF4-FADD2290E326}" type="datetime1">
              <a:rPr lang="zh-CN" altLang="en-US"/>
              <a:t>2021/12/31</a:t>
            </a:fld>
            <a:endParaRPr lang="en-US" altLang="zh-CN"/>
          </a:p>
        </p:txBody>
      </p:sp>
      <p:sp>
        <p:nvSpPr>
          <p:cNvPr id="6" name="灯片编号占位符 5"/>
          <p:cNvSpPr>
            <a:spLocks noGrp="1"/>
          </p:cNvSpPr>
          <p:nvPr>
            <p:ph type="sldNum" sz="quarter" idx="12"/>
          </p:nvPr>
        </p:nvSpPr>
        <p:spPr/>
        <p:txBody>
          <a:bodyPr/>
          <a:lstStyle/>
          <a:p>
            <a:fld id="{CE875D16-6E53-45A3-95EE-C6BD4E7D3CA1}" type="slidenum">
              <a:rPr lang="zh-CN" altLang="en-US"/>
              <a:t>126</a:t>
            </a:fld>
            <a:endParaRPr lang="en-US" altLang="zh-CN"/>
          </a:p>
        </p:txBody>
      </p:sp>
      <p:sp>
        <p:nvSpPr>
          <p:cNvPr id="714754" name="Rectangle 2"/>
          <p:cNvSpPr>
            <a:spLocks noGrp="1" noChangeArrowheads="1"/>
          </p:cNvSpPr>
          <p:nvPr>
            <p:ph type="title"/>
          </p:nvPr>
        </p:nvSpPr>
        <p:spPr>
          <a:xfrm>
            <a:off x="457200" y="274638"/>
            <a:ext cx="8229600" cy="706090"/>
          </a:xfrm>
        </p:spPr>
        <p:txBody>
          <a:bodyPr vert="horz" lIns="91440" tIns="45720" rIns="91440" bIns="45720" rtlCol="0" anchor="ctr">
            <a:noAutofit/>
          </a:bodyPr>
          <a:lstStyle/>
          <a:p>
            <a:r>
              <a:rPr lang="en-US" altLang="zh-CN" sz="2800" dirty="0">
                <a:solidFill>
                  <a:srgbClr val="660066"/>
                </a:solidFill>
                <a:latin typeface="微软雅黑" panose="020B0503020204020204" pitchFamily="34" charset="-122"/>
                <a:ea typeface="微软雅黑" panose="020B0503020204020204" pitchFamily="34" charset="-122"/>
                <a:cs typeface="+mn-cs"/>
              </a:rPr>
              <a:t>PageRank</a:t>
            </a:r>
            <a:r>
              <a:rPr lang="zh-CN" altLang="en-US" sz="2800" dirty="0">
                <a:solidFill>
                  <a:srgbClr val="660066"/>
                </a:solidFill>
                <a:latin typeface="微软雅黑" panose="020B0503020204020204" pitchFamily="34" charset="-122"/>
                <a:ea typeface="微软雅黑" panose="020B0503020204020204" pitchFamily="34" charset="-122"/>
                <a:cs typeface="+mn-cs"/>
              </a:rPr>
              <a:t>算法</a:t>
            </a:r>
          </a:p>
        </p:txBody>
      </p:sp>
      <p:sp>
        <p:nvSpPr>
          <p:cNvPr id="714755" name="Rectangle 3"/>
          <p:cNvSpPr>
            <a:spLocks noGrp="1" noChangeArrowheads="1"/>
          </p:cNvSpPr>
          <p:nvPr>
            <p:ph type="body" idx="1"/>
          </p:nvPr>
        </p:nvSpPr>
        <p:spPr>
          <a:xfrm>
            <a:off x="323528" y="1378876"/>
            <a:ext cx="8229600" cy="4525963"/>
          </a:xfrm>
        </p:spPr>
        <p:txBody>
          <a:bodyPr>
            <a:normAutofit/>
          </a:bodyPr>
          <a:lstStyle/>
          <a:p>
            <a:pPr>
              <a:lnSpc>
                <a:spcPct val="150000"/>
              </a:lnSpc>
            </a:pPr>
            <a:r>
              <a:rPr lang="en-US" altLang="zh-CN" sz="2400" dirty="0">
                <a:solidFill>
                  <a:srgbClr val="000000"/>
                </a:solidFill>
                <a:latin typeface="Times New Roman" panose="02020603050405020304" pitchFamily="18" charset="0"/>
                <a:cs typeface="Times New Roman" panose="02020603050405020304" pitchFamily="18" charset="0"/>
              </a:rPr>
              <a:t>Google</a:t>
            </a:r>
            <a:r>
              <a:rPr lang="zh-CN" altLang="en-US" sz="2400" dirty="0">
                <a:solidFill>
                  <a:srgbClr val="000000"/>
                </a:solidFill>
                <a:latin typeface="Times New Roman" panose="02020603050405020304" pitchFamily="18" charset="0"/>
                <a:cs typeface="Times New Roman" panose="02020603050405020304" pitchFamily="18" charset="0"/>
              </a:rPr>
              <a:t>有一套自动化方法来计算这些投票。</a:t>
            </a:r>
            <a:endParaRPr lang="en-US" altLang="zh-CN" sz="2400" dirty="0">
              <a:solidFill>
                <a:srgbClr val="000000"/>
              </a:solidFill>
              <a:latin typeface="Times New Roman" panose="02020603050405020304" pitchFamily="18" charset="0"/>
              <a:cs typeface="Times New Roman" panose="02020603050405020304" pitchFamily="18" charset="0"/>
            </a:endParaRPr>
          </a:p>
          <a:p>
            <a:pPr>
              <a:lnSpc>
                <a:spcPct val="150000"/>
              </a:lnSpc>
            </a:pPr>
            <a:r>
              <a:rPr lang="en-US" altLang="zh-CN" sz="2400" dirty="0">
                <a:solidFill>
                  <a:srgbClr val="000000"/>
                </a:solidFill>
                <a:latin typeface="Times New Roman" panose="02020603050405020304" pitchFamily="18" charset="0"/>
                <a:cs typeface="Times New Roman" panose="02020603050405020304" pitchFamily="18" charset="0"/>
              </a:rPr>
              <a:t>Google</a:t>
            </a:r>
            <a:r>
              <a:rPr lang="zh-CN" altLang="en-US" sz="2400" dirty="0">
                <a:solidFill>
                  <a:srgbClr val="000000"/>
                </a:solidFill>
                <a:latin typeface="Times New Roman" panose="02020603050405020304" pitchFamily="18" charset="0"/>
                <a:cs typeface="Times New Roman" panose="02020603050405020304" pitchFamily="18" charset="0"/>
              </a:rPr>
              <a:t>的</a:t>
            </a:r>
            <a:r>
              <a:rPr lang="en-US" altLang="zh-CN" sz="2400" dirty="0">
                <a:solidFill>
                  <a:srgbClr val="000000"/>
                </a:solidFill>
                <a:latin typeface="Times New Roman" panose="02020603050405020304" pitchFamily="18" charset="0"/>
                <a:cs typeface="Times New Roman" panose="02020603050405020304" pitchFamily="18" charset="0"/>
              </a:rPr>
              <a:t>PageRank</a:t>
            </a:r>
            <a:r>
              <a:rPr lang="zh-CN" altLang="en-US" sz="2400" dirty="0">
                <a:solidFill>
                  <a:srgbClr val="000000"/>
                </a:solidFill>
                <a:latin typeface="Times New Roman" panose="02020603050405020304" pitchFamily="18" charset="0"/>
                <a:cs typeface="Times New Roman" panose="02020603050405020304" pitchFamily="18" charset="0"/>
              </a:rPr>
              <a:t>分值从</a:t>
            </a:r>
            <a:r>
              <a:rPr lang="en-US" altLang="zh-CN" sz="2400" dirty="0">
                <a:solidFill>
                  <a:srgbClr val="000000"/>
                </a:solidFill>
                <a:latin typeface="Times New Roman" panose="02020603050405020304" pitchFamily="18" charset="0"/>
                <a:cs typeface="Times New Roman" panose="02020603050405020304" pitchFamily="18" charset="0"/>
              </a:rPr>
              <a:t>0</a:t>
            </a:r>
            <a:r>
              <a:rPr lang="zh-CN" altLang="en-US" sz="2400" dirty="0">
                <a:solidFill>
                  <a:srgbClr val="000000"/>
                </a:solidFill>
                <a:latin typeface="Times New Roman" panose="02020603050405020304" pitchFamily="18" charset="0"/>
                <a:cs typeface="Times New Roman" panose="02020603050405020304" pitchFamily="18" charset="0"/>
              </a:rPr>
              <a:t>到</a:t>
            </a:r>
            <a:r>
              <a:rPr lang="en-US" altLang="zh-CN" sz="2400" dirty="0">
                <a:solidFill>
                  <a:srgbClr val="000000"/>
                </a:solidFill>
                <a:latin typeface="Times New Roman" panose="02020603050405020304" pitchFamily="18" charset="0"/>
                <a:cs typeface="Times New Roman" panose="02020603050405020304" pitchFamily="18" charset="0"/>
              </a:rPr>
              <a:t>10</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PageRank</a:t>
            </a:r>
            <a:r>
              <a:rPr lang="zh-CN" altLang="en-US" sz="2400" dirty="0">
                <a:solidFill>
                  <a:srgbClr val="000000"/>
                </a:solidFill>
                <a:latin typeface="Times New Roman" panose="02020603050405020304" pitchFamily="18" charset="0"/>
                <a:cs typeface="Times New Roman" panose="02020603050405020304" pitchFamily="18" charset="0"/>
              </a:rPr>
              <a:t>为</a:t>
            </a:r>
            <a:r>
              <a:rPr lang="en-US" altLang="zh-CN" sz="2400" dirty="0">
                <a:solidFill>
                  <a:srgbClr val="000000"/>
                </a:solidFill>
                <a:latin typeface="Times New Roman" panose="02020603050405020304" pitchFamily="18" charset="0"/>
                <a:cs typeface="Times New Roman" panose="02020603050405020304" pitchFamily="18" charset="0"/>
              </a:rPr>
              <a:t>10</a:t>
            </a:r>
            <a:r>
              <a:rPr lang="zh-CN" altLang="en-US" sz="2400" dirty="0">
                <a:solidFill>
                  <a:srgbClr val="000000"/>
                </a:solidFill>
                <a:latin typeface="Times New Roman" panose="02020603050405020304" pitchFamily="18" charset="0"/>
                <a:cs typeface="Times New Roman" panose="02020603050405020304" pitchFamily="18" charset="0"/>
              </a:rPr>
              <a:t>表示最佳，但非常少见，类似里氏震级（</a:t>
            </a:r>
            <a:r>
              <a:rPr lang="en-US" altLang="zh-CN" sz="2400" dirty="0">
                <a:solidFill>
                  <a:srgbClr val="000000"/>
                </a:solidFill>
                <a:latin typeface="Times New Roman" panose="02020603050405020304" pitchFamily="18" charset="0"/>
                <a:cs typeface="Times New Roman" panose="02020603050405020304" pitchFamily="18" charset="0"/>
              </a:rPr>
              <a:t>Richter scale</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PageRank</a:t>
            </a:r>
            <a:r>
              <a:rPr lang="zh-CN" altLang="en-US" sz="2400" dirty="0">
                <a:solidFill>
                  <a:srgbClr val="000000"/>
                </a:solidFill>
                <a:latin typeface="Times New Roman" panose="02020603050405020304" pitchFamily="18" charset="0"/>
                <a:cs typeface="Times New Roman" panose="02020603050405020304" pitchFamily="18" charset="0"/>
              </a:rPr>
              <a:t>级别也不是线性的，而是按照一种指数刻度。</a:t>
            </a:r>
            <a:endParaRPr lang="en-US" altLang="zh-CN" sz="2400" dirty="0">
              <a:solidFill>
                <a:srgbClr val="000000"/>
              </a:solidFill>
              <a:latin typeface="Times New Roman" panose="02020603050405020304" pitchFamily="18" charset="0"/>
              <a:cs typeface="Times New Roman" panose="02020603050405020304" pitchFamily="18" charset="0"/>
            </a:endParaRPr>
          </a:p>
          <a:p>
            <a:pPr>
              <a:lnSpc>
                <a:spcPct val="150000"/>
              </a:lnSpc>
            </a:pPr>
            <a:r>
              <a:rPr lang="en-US" altLang="zh-CN" sz="2400" dirty="0">
                <a:solidFill>
                  <a:srgbClr val="000000"/>
                </a:solidFill>
                <a:latin typeface="Times New Roman" panose="02020603050405020304" pitchFamily="18" charset="0"/>
                <a:cs typeface="Times New Roman" panose="02020603050405020304" pitchFamily="18" charset="0"/>
              </a:rPr>
              <a:t>PageRank4</a:t>
            </a:r>
            <a:r>
              <a:rPr lang="zh-CN" altLang="en-US" sz="2400" dirty="0">
                <a:solidFill>
                  <a:srgbClr val="000000"/>
                </a:solidFill>
                <a:latin typeface="Times New Roman" panose="02020603050405020304" pitchFamily="18" charset="0"/>
                <a:cs typeface="Times New Roman" panose="02020603050405020304" pitchFamily="18" charset="0"/>
              </a:rPr>
              <a:t>不是比</a:t>
            </a:r>
            <a:r>
              <a:rPr lang="en-US" altLang="zh-CN" sz="2400" dirty="0">
                <a:solidFill>
                  <a:srgbClr val="000000"/>
                </a:solidFill>
                <a:latin typeface="Times New Roman" panose="02020603050405020304" pitchFamily="18" charset="0"/>
                <a:cs typeface="Times New Roman" panose="02020603050405020304" pitchFamily="18" charset="0"/>
              </a:rPr>
              <a:t>PageRank3</a:t>
            </a:r>
            <a:r>
              <a:rPr lang="zh-CN" altLang="en-US" sz="2400" dirty="0">
                <a:solidFill>
                  <a:srgbClr val="000000"/>
                </a:solidFill>
                <a:latin typeface="Times New Roman" panose="02020603050405020304" pitchFamily="18" charset="0"/>
                <a:cs typeface="Times New Roman" panose="02020603050405020304" pitchFamily="18" charset="0"/>
              </a:rPr>
              <a:t>好一级</a:t>
            </a: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而可能会好</a:t>
            </a:r>
            <a:r>
              <a:rPr lang="en-US" altLang="zh-CN" sz="2400" dirty="0">
                <a:solidFill>
                  <a:srgbClr val="000000"/>
                </a:solidFill>
                <a:latin typeface="Times New Roman" panose="02020603050405020304" pitchFamily="18" charset="0"/>
                <a:cs typeface="Times New Roman" panose="02020603050405020304" pitchFamily="18" charset="0"/>
              </a:rPr>
              <a:t>6</a:t>
            </a:r>
            <a:r>
              <a:rPr lang="zh-CN" altLang="en-US" sz="2400" dirty="0">
                <a:solidFill>
                  <a:srgbClr val="000000"/>
                </a:solidFill>
                <a:latin typeface="Times New Roman" panose="02020603050405020304" pitchFamily="18" charset="0"/>
                <a:cs typeface="Times New Roman" panose="02020603050405020304" pitchFamily="18" charset="0"/>
              </a:rPr>
              <a:t>到</a:t>
            </a:r>
            <a:r>
              <a:rPr lang="en-US" altLang="zh-CN" sz="2400" dirty="0">
                <a:solidFill>
                  <a:srgbClr val="000000"/>
                </a:solidFill>
                <a:latin typeface="Times New Roman" panose="02020603050405020304" pitchFamily="18" charset="0"/>
                <a:cs typeface="Times New Roman" panose="02020603050405020304" pitchFamily="18" charset="0"/>
              </a:rPr>
              <a:t>7</a:t>
            </a:r>
            <a:r>
              <a:rPr lang="zh-CN" altLang="en-US" sz="2400" dirty="0">
                <a:solidFill>
                  <a:srgbClr val="000000"/>
                </a:solidFill>
                <a:latin typeface="Times New Roman" panose="02020603050405020304" pitchFamily="18" charset="0"/>
                <a:cs typeface="Times New Roman" panose="02020603050405020304" pitchFamily="18" charset="0"/>
              </a:rPr>
              <a:t>倍。因此，一个</a:t>
            </a:r>
            <a:r>
              <a:rPr lang="en-US" altLang="zh-CN" sz="2400" dirty="0">
                <a:solidFill>
                  <a:srgbClr val="000000"/>
                </a:solidFill>
                <a:latin typeface="Times New Roman" panose="02020603050405020304" pitchFamily="18" charset="0"/>
                <a:cs typeface="Times New Roman" panose="02020603050405020304" pitchFamily="18" charset="0"/>
              </a:rPr>
              <a:t>PageRank5</a:t>
            </a:r>
            <a:r>
              <a:rPr lang="zh-CN" altLang="en-US" sz="2400" dirty="0">
                <a:solidFill>
                  <a:srgbClr val="000000"/>
                </a:solidFill>
                <a:latin typeface="Times New Roman" panose="02020603050405020304" pitchFamily="18" charset="0"/>
                <a:cs typeface="Times New Roman" panose="02020603050405020304" pitchFamily="18" charset="0"/>
              </a:rPr>
              <a:t>的网页和</a:t>
            </a:r>
            <a:r>
              <a:rPr lang="en-US" altLang="zh-CN" sz="2400" dirty="0">
                <a:solidFill>
                  <a:srgbClr val="000000"/>
                </a:solidFill>
                <a:latin typeface="Times New Roman" panose="02020603050405020304" pitchFamily="18" charset="0"/>
                <a:cs typeface="Times New Roman" panose="02020603050405020304" pitchFamily="18" charset="0"/>
              </a:rPr>
              <a:t>PageRank8</a:t>
            </a:r>
            <a:r>
              <a:rPr lang="zh-CN" altLang="en-US" sz="2400" dirty="0">
                <a:solidFill>
                  <a:srgbClr val="000000"/>
                </a:solidFill>
                <a:latin typeface="Times New Roman" panose="02020603050405020304" pitchFamily="18" charset="0"/>
                <a:cs typeface="Times New Roman" panose="02020603050405020304" pitchFamily="18" charset="0"/>
              </a:rPr>
              <a:t>的网页之间的差距会比你可能认为的要大的多。 </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36D94574-7AF4-4C05-B695-6153FDCAEF73}" type="datetime1">
              <a:rPr lang="zh-CN" altLang="en-US"/>
              <a:t>2021/12/31</a:t>
            </a:fld>
            <a:endParaRPr lang="en-US" altLang="zh-CN"/>
          </a:p>
        </p:txBody>
      </p:sp>
      <p:sp>
        <p:nvSpPr>
          <p:cNvPr id="8" name="灯片编号占位符 5"/>
          <p:cNvSpPr>
            <a:spLocks noGrp="1"/>
          </p:cNvSpPr>
          <p:nvPr>
            <p:ph type="sldNum" sz="quarter" idx="12"/>
          </p:nvPr>
        </p:nvSpPr>
        <p:spPr/>
        <p:txBody>
          <a:bodyPr/>
          <a:lstStyle/>
          <a:p>
            <a:fld id="{E1A8B997-9933-4171-88B1-6C0B2CB93705}" type="slidenum">
              <a:rPr lang="zh-CN" altLang="en-US"/>
              <a:t>127</a:t>
            </a:fld>
            <a:endParaRPr lang="en-US" altLang="zh-CN"/>
          </a:p>
        </p:txBody>
      </p:sp>
      <p:sp>
        <p:nvSpPr>
          <p:cNvPr id="530434" name="Rectangle 2"/>
          <p:cNvSpPr>
            <a:spLocks noGrp="1" noChangeArrowheads="1"/>
          </p:cNvSpPr>
          <p:nvPr>
            <p:ph type="title"/>
          </p:nvPr>
        </p:nvSpPr>
        <p:spPr>
          <a:xfrm>
            <a:off x="1542503" y="54219"/>
            <a:ext cx="5562600" cy="984738"/>
          </a:xfrm>
        </p:spPr>
        <p:txBody>
          <a:bodyPr vert="horz" lIns="91440" tIns="45720" rIns="91440" bIns="45720" rtlCol="0" anchor="ctr">
            <a:noAutofit/>
          </a:bodyPr>
          <a:lstStyle/>
          <a:p>
            <a:r>
              <a:rPr lang="en-US" altLang="zh-CN" sz="2800" dirty="0">
                <a:solidFill>
                  <a:srgbClr val="660066"/>
                </a:solidFill>
                <a:latin typeface="微软雅黑" panose="020B0503020204020204" pitchFamily="34" charset="-122"/>
                <a:ea typeface="微软雅黑" panose="020B0503020204020204" pitchFamily="34" charset="-122"/>
                <a:cs typeface="+mn-cs"/>
              </a:rPr>
              <a:t>PageRank</a:t>
            </a:r>
            <a:r>
              <a:rPr lang="zh-CN" altLang="en-US" sz="2800" dirty="0">
                <a:solidFill>
                  <a:srgbClr val="660066"/>
                </a:solidFill>
                <a:latin typeface="微软雅黑" panose="020B0503020204020204" pitchFamily="34" charset="-122"/>
                <a:ea typeface="微软雅黑" panose="020B0503020204020204" pitchFamily="34" charset="-122"/>
                <a:cs typeface="+mn-cs"/>
              </a:rPr>
              <a:t>算法</a:t>
            </a:r>
          </a:p>
        </p:txBody>
      </p:sp>
      <p:sp>
        <p:nvSpPr>
          <p:cNvPr id="530435" name="Rectangle 3"/>
          <p:cNvSpPr>
            <a:spLocks noGrp="1" noChangeArrowheads="1"/>
          </p:cNvSpPr>
          <p:nvPr>
            <p:ph type="body" idx="1"/>
          </p:nvPr>
        </p:nvSpPr>
        <p:spPr>
          <a:xfrm>
            <a:off x="457200" y="1268760"/>
            <a:ext cx="8229600" cy="4525963"/>
          </a:xfrm>
        </p:spPr>
        <p:txBody>
          <a:bodyPr/>
          <a:lstStyle/>
          <a:p>
            <a:pPr>
              <a:lnSpc>
                <a:spcPct val="150000"/>
              </a:lnSpc>
            </a:pPr>
            <a:r>
              <a:rPr lang="zh-CN" altLang="en-US" sz="2585" dirty="0">
                <a:solidFill>
                  <a:srgbClr val="000000"/>
                </a:solidFill>
                <a:latin typeface="Times New Roman" panose="02020603050405020304" pitchFamily="18" charset="0"/>
                <a:cs typeface="Times New Roman" panose="02020603050405020304" pitchFamily="18" charset="0"/>
              </a:rPr>
              <a:t>继续假设</a:t>
            </a:r>
            <a:r>
              <a:rPr lang="en-US" altLang="zh-CN" sz="2585" dirty="0">
                <a:solidFill>
                  <a:srgbClr val="000000"/>
                </a:solidFill>
                <a:latin typeface="Times New Roman" panose="02020603050405020304" pitchFamily="18" charset="0"/>
                <a:cs typeface="Times New Roman" panose="02020603050405020304" pitchFamily="18" charset="0"/>
              </a:rPr>
              <a:t>B</a:t>
            </a:r>
            <a:r>
              <a:rPr lang="zh-CN" altLang="en-US" sz="2585" dirty="0">
                <a:solidFill>
                  <a:srgbClr val="000000"/>
                </a:solidFill>
                <a:latin typeface="Times New Roman" panose="02020603050405020304" pitchFamily="18" charset="0"/>
                <a:cs typeface="Times New Roman" panose="02020603050405020304" pitchFamily="18" charset="0"/>
              </a:rPr>
              <a:t>也链接到</a:t>
            </a:r>
            <a:r>
              <a:rPr lang="en-US" altLang="zh-CN" sz="2585" dirty="0">
                <a:solidFill>
                  <a:srgbClr val="000000"/>
                </a:solidFill>
                <a:latin typeface="Times New Roman" panose="02020603050405020304" pitchFamily="18" charset="0"/>
                <a:cs typeface="Times New Roman" panose="02020603050405020304" pitchFamily="18" charset="0"/>
              </a:rPr>
              <a:t>C</a:t>
            </a:r>
            <a:r>
              <a:rPr lang="zh-CN" altLang="en-US" sz="2585" dirty="0">
                <a:solidFill>
                  <a:srgbClr val="000000"/>
                </a:solidFill>
                <a:latin typeface="Times New Roman" panose="02020603050405020304" pitchFamily="18" charset="0"/>
                <a:cs typeface="Times New Roman" panose="02020603050405020304" pitchFamily="18" charset="0"/>
              </a:rPr>
              <a:t>，并且</a:t>
            </a:r>
            <a:r>
              <a:rPr lang="en-US" altLang="zh-CN" sz="2585" dirty="0">
                <a:solidFill>
                  <a:srgbClr val="000000"/>
                </a:solidFill>
                <a:latin typeface="Times New Roman" panose="02020603050405020304" pitchFamily="18" charset="0"/>
                <a:cs typeface="Times New Roman" panose="02020603050405020304" pitchFamily="18" charset="0"/>
              </a:rPr>
              <a:t>D</a:t>
            </a:r>
            <a:r>
              <a:rPr lang="zh-CN" altLang="en-US" sz="2585" dirty="0">
                <a:solidFill>
                  <a:srgbClr val="000000"/>
                </a:solidFill>
                <a:latin typeface="Times New Roman" panose="02020603050405020304" pitchFamily="18" charset="0"/>
                <a:cs typeface="Times New Roman" panose="02020603050405020304" pitchFamily="18" charset="0"/>
              </a:rPr>
              <a:t>也链接到包括</a:t>
            </a:r>
            <a:r>
              <a:rPr lang="en-US" altLang="zh-CN" sz="2585" dirty="0">
                <a:solidFill>
                  <a:srgbClr val="000000"/>
                </a:solidFill>
                <a:latin typeface="Times New Roman" panose="02020603050405020304" pitchFamily="18" charset="0"/>
                <a:cs typeface="Times New Roman" panose="02020603050405020304" pitchFamily="18" charset="0"/>
              </a:rPr>
              <a:t>A</a:t>
            </a:r>
            <a:r>
              <a:rPr lang="zh-CN" altLang="en-US" sz="2585" dirty="0">
                <a:solidFill>
                  <a:srgbClr val="000000"/>
                </a:solidFill>
                <a:latin typeface="Times New Roman" panose="02020603050405020304" pitchFamily="18" charset="0"/>
                <a:cs typeface="Times New Roman" panose="02020603050405020304" pitchFamily="18" charset="0"/>
              </a:rPr>
              <a:t>的</a:t>
            </a:r>
            <a:r>
              <a:rPr lang="en-US" altLang="zh-CN" sz="2585" dirty="0">
                <a:solidFill>
                  <a:srgbClr val="000000"/>
                </a:solidFill>
                <a:latin typeface="Times New Roman" panose="02020603050405020304" pitchFamily="18" charset="0"/>
                <a:cs typeface="Times New Roman" panose="02020603050405020304" pitchFamily="18" charset="0"/>
              </a:rPr>
              <a:t>3</a:t>
            </a:r>
            <a:r>
              <a:rPr lang="zh-CN" altLang="en-US" sz="2585" dirty="0">
                <a:solidFill>
                  <a:srgbClr val="000000"/>
                </a:solidFill>
                <a:latin typeface="Times New Roman" panose="02020603050405020304" pitchFamily="18" charset="0"/>
                <a:cs typeface="Times New Roman" panose="02020603050405020304" pitchFamily="18" charset="0"/>
              </a:rPr>
              <a:t>个页面。一个页面不能投票</a:t>
            </a:r>
            <a:r>
              <a:rPr lang="en-US" altLang="zh-CN" sz="2585" dirty="0">
                <a:solidFill>
                  <a:srgbClr val="000000"/>
                </a:solidFill>
                <a:latin typeface="Times New Roman" panose="02020603050405020304" pitchFamily="18" charset="0"/>
                <a:cs typeface="Times New Roman" panose="02020603050405020304" pitchFamily="18" charset="0"/>
              </a:rPr>
              <a:t>2</a:t>
            </a:r>
            <a:r>
              <a:rPr lang="zh-CN" altLang="en-US" sz="2585" dirty="0">
                <a:solidFill>
                  <a:srgbClr val="000000"/>
                </a:solidFill>
                <a:latin typeface="Times New Roman" panose="02020603050405020304" pitchFamily="18" charset="0"/>
                <a:cs typeface="Times New Roman" panose="02020603050405020304" pitchFamily="18" charset="0"/>
              </a:rPr>
              <a:t>次。所以</a:t>
            </a:r>
            <a:r>
              <a:rPr lang="en-US" altLang="zh-CN" sz="2585" dirty="0">
                <a:solidFill>
                  <a:srgbClr val="000000"/>
                </a:solidFill>
                <a:latin typeface="Times New Roman" panose="02020603050405020304" pitchFamily="18" charset="0"/>
                <a:cs typeface="Times New Roman" panose="02020603050405020304" pitchFamily="18" charset="0"/>
              </a:rPr>
              <a:t>B</a:t>
            </a:r>
            <a:r>
              <a:rPr lang="zh-CN" altLang="en-US" sz="2585" dirty="0">
                <a:solidFill>
                  <a:srgbClr val="000000"/>
                </a:solidFill>
                <a:latin typeface="Times New Roman" panose="02020603050405020304" pitchFamily="18" charset="0"/>
                <a:cs typeface="Times New Roman" panose="02020603050405020304" pitchFamily="18" charset="0"/>
              </a:rPr>
              <a:t>给每个页面半票。以同样的逻辑，</a:t>
            </a:r>
            <a:r>
              <a:rPr lang="en-US" altLang="zh-CN" sz="2585" dirty="0">
                <a:solidFill>
                  <a:srgbClr val="000000"/>
                </a:solidFill>
                <a:latin typeface="Times New Roman" panose="02020603050405020304" pitchFamily="18" charset="0"/>
                <a:cs typeface="Times New Roman" panose="02020603050405020304" pitchFamily="18" charset="0"/>
              </a:rPr>
              <a:t>D</a:t>
            </a:r>
            <a:r>
              <a:rPr lang="zh-CN" altLang="en-US" sz="2585" dirty="0">
                <a:solidFill>
                  <a:srgbClr val="000000"/>
                </a:solidFill>
                <a:latin typeface="Times New Roman" panose="02020603050405020304" pitchFamily="18" charset="0"/>
                <a:cs typeface="Times New Roman" panose="02020603050405020304" pitchFamily="18" charset="0"/>
              </a:rPr>
              <a:t>投出的票只有三分之一算到了</a:t>
            </a:r>
            <a:r>
              <a:rPr lang="en-US" altLang="zh-CN" sz="2585" dirty="0">
                <a:solidFill>
                  <a:srgbClr val="000000"/>
                </a:solidFill>
                <a:latin typeface="Times New Roman" panose="02020603050405020304" pitchFamily="18" charset="0"/>
                <a:cs typeface="Times New Roman" panose="02020603050405020304" pitchFamily="18" charset="0"/>
              </a:rPr>
              <a:t>A</a:t>
            </a:r>
            <a:r>
              <a:rPr lang="zh-CN" altLang="en-US" sz="2585" dirty="0">
                <a:solidFill>
                  <a:srgbClr val="000000"/>
                </a:solidFill>
                <a:latin typeface="Times New Roman" panose="02020603050405020304" pitchFamily="18" charset="0"/>
                <a:cs typeface="Times New Roman" panose="02020603050405020304" pitchFamily="18" charset="0"/>
              </a:rPr>
              <a:t>的 </a:t>
            </a:r>
            <a:r>
              <a:rPr lang="en-US" altLang="zh-CN" sz="2585" dirty="0">
                <a:solidFill>
                  <a:srgbClr val="000000"/>
                </a:solidFill>
                <a:latin typeface="Times New Roman" panose="02020603050405020304" pitchFamily="18" charset="0"/>
                <a:cs typeface="Times New Roman" panose="02020603050405020304" pitchFamily="18" charset="0"/>
              </a:rPr>
              <a:t>PageRank </a:t>
            </a:r>
            <a:r>
              <a:rPr lang="zh-CN" altLang="en-US" sz="2585" dirty="0">
                <a:solidFill>
                  <a:srgbClr val="000000"/>
                </a:solidFill>
                <a:latin typeface="Times New Roman" panose="02020603050405020304" pitchFamily="18" charset="0"/>
                <a:cs typeface="Times New Roman" panose="02020603050405020304" pitchFamily="18" charset="0"/>
              </a:rPr>
              <a:t>上。</a:t>
            </a:r>
          </a:p>
          <a:p>
            <a:pPr>
              <a:lnSpc>
                <a:spcPct val="150000"/>
              </a:lnSpc>
            </a:pPr>
            <a:endParaRPr lang="zh-CN" altLang="en-US" sz="2585" dirty="0">
              <a:solidFill>
                <a:srgbClr val="000000"/>
              </a:solidFill>
              <a:latin typeface="Times New Roman" panose="02020603050405020304" pitchFamily="18" charset="0"/>
              <a:cs typeface="Times New Roman" panose="02020603050405020304" pitchFamily="18" charset="0"/>
            </a:endParaRPr>
          </a:p>
          <a:p>
            <a:pPr>
              <a:lnSpc>
                <a:spcPct val="150000"/>
              </a:lnSpc>
            </a:pPr>
            <a:r>
              <a:rPr lang="zh-CN" altLang="en-US" sz="2585" dirty="0">
                <a:solidFill>
                  <a:srgbClr val="000000"/>
                </a:solidFill>
                <a:latin typeface="Times New Roman" panose="02020603050405020304" pitchFamily="18" charset="0"/>
                <a:cs typeface="Times New Roman" panose="02020603050405020304" pitchFamily="18" charset="0"/>
              </a:rPr>
              <a:t>根据链出总数平分一个页面的</a:t>
            </a:r>
            <a:r>
              <a:rPr lang="en-US" altLang="zh-CN" sz="2585" dirty="0">
                <a:solidFill>
                  <a:srgbClr val="000000"/>
                </a:solidFill>
                <a:latin typeface="Times New Roman" panose="02020603050405020304" pitchFamily="18" charset="0"/>
                <a:cs typeface="Times New Roman" panose="02020603050405020304" pitchFamily="18" charset="0"/>
              </a:rPr>
              <a:t>PR</a:t>
            </a:r>
            <a:r>
              <a:rPr lang="zh-CN" altLang="en-US" sz="2585" dirty="0">
                <a:solidFill>
                  <a:srgbClr val="000000"/>
                </a:solidFill>
                <a:latin typeface="Times New Roman" panose="02020603050405020304" pitchFamily="18" charset="0"/>
                <a:cs typeface="Times New Roman" panose="02020603050405020304" pitchFamily="18" charset="0"/>
              </a:rPr>
              <a:t>值。</a:t>
            </a:r>
            <a:br>
              <a:rPr lang="zh-CN" altLang="en-US" sz="2585" dirty="0">
                <a:solidFill>
                  <a:srgbClr val="000000"/>
                </a:solidFill>
                <a:latin typeface="Times New Roman" panose="02020603050405020304" pitchFamily="18" charset="0"/>
                <a:cs typeface="Times New Roman" panose="02020603050405020304" pitchFamily="18" charset="0"/>
              </a:rPr>
            </a:br>
            <a:endParaRPr lang="zh-CN" altLang="en-US" sz="2585" dirty="0">
              <a:solidFill>
                <a:srgbClr val="000000"/>
              </a:solidFill>
              <a:latin typeface="Times New Roman" panose="02020603050405020304" pitchFamily="18" charset="0"/>
              <a:cs typeface="Times New Roman" panose="02020603050405020304" pitchFamily="18" charset="0"/>
            </a:endParaRPr>
          </a:p>
        </p:txBody>
      </p:sp>
      <p:pic>
        <p:nvPicPr>
          <p:cNvPr id="530437" name="Picture 5" descr="PageRank-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0865" y="3717032"/>
            <a:ext cx="4249357" cy="576064"/>
          </a:xfrm>
          <a:prstGeom prst="rect">
            <a:avLst/>
          </a:prstGeom>
          <a:noFill/>
          <a:extLst>
            <a:ext uri="{909E8E84-426E-40DD-AFC4-6F175D3DCCD1}">
              <a14:hiddenFill xmlns:a14="http://schemas.microsoft.com/office/drawing/2010/main">
                <a:solidFill>
                  <a:srgbClr val="FFFFFF"/>
                </a:solidFill>
              </a14:hiddenFill>
            </a:ext>
          </a:extLst>
        </p:spPr>
      </p:pic>
      <p:pic>
        <p:nvPicPr>
          <p:cNvPr id="530439" name="Picture 7" descr="PageRank-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072" y="5135417"/>
            <a:ext cx="4332107" cy="6525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A0DBEDAF-3D30-4254-AAD2-9EAF50B250B1}" type="datetime1">
              <a:rPr lang="zh-CN" altLang="en-US"/>
              <a:t>2021/12/31</a:t>
            </a:fld>
            <a:endParaRPr lang="en-US" altLang="zh-CN"/>
          </a:p>
        </p:txBody>
      </p:sp>
      <p:sp>
        <p:nvSpPr>
          <p:cNvPr id="7" name="灯片编号占位符 5"/>
          <p:cNvSpPr>
            <a:spLocks noGrp="1"/>
          </p:cNvSpPr>
          <p:nvPr>
            <p:ph type="sldNum" sz="quarter" idx="12"/>
          </p:nvPr>
        </p:nvSpPr>
        <p:spPr/>
        <p:txBody>
          <a:bodyPr/>
          <a:lstStyle/>
          <a:p>
            <a:fld id="{1E8223DD-2905-4A96-9343-D155B829817E}" type="slidenum">
              <a:rPr lang="zh-CN" altLang="en-US"/>
              <a:t>128</a:t>
            </a:fld>
            <a:endParaRPr lang="en-US" altLang="zh-CN"/>
          </a:p>
        </p:txBody>
      </p:sp>
      <p:sp>
        <p:nvSpPr>
          <p:cNvPr id="531459" name="Rectangle 3"/>
          <p:cNvSpPr>
            <a:spLocks noGrp="1" noChangeArrowheads="1"/>
          </p:cNvSpPr>
          <p:nvPr>
            <p:ph type="body" idx="1"/>
          </p:nvPr>
        </p:nvSpPr>
        <p:spPr>
          <a:xfrm>
            <a:off x="429341" y="1194769"/>
            <a:ext cx="8406680" cy="4339004"/>
          </a:xfrm>
        </p:spPr>
        <p:txBody>
          <a:bodyPr>
            <a:noAutofit/>
          </a:bodyPr>
          <a:lstStyle/>
          <a:p>
            <a:pPr>
              <a:lnSpc>
                <a:spcPct val="150000"/>
              </a:lnSpc>
            </a:pPr>
            <a:r>
              <a:rPr lang="zh-CN" altLang="en-US" sz="2000" dirty="0">
                <a:solidFill>
                  <a:srgbClr val="000000"/>
                </a:solidFill>
                <a:latin typeface="Times New Roman" panose="02020603050405020304" pitchFamily="18" charset="0"/>
                <a:cs typeface="Times New Roman" panose="02020603050405020304" pitchFamily="18" charset="0"/>
              </a:rPr>
              <a:t>最后，所有这些被换算为一个百分比再乘上一个系数</a:t>
            </a:r>
            <a:r>
              <a:rPr lang="en-US" altLang="zh-CN" sz="2000" b="1" dirty="0">
                <a:solidFill>
                  <a:srgbClr val="000000"/>
                </a:solidFill>
                <a:latin typeface="Times New Roman" panose="02020603050405020304" pitchFamily="18" charset="0"/>
                <a:cs typeface="Times New Roman" panose="02020603050405020304" pitchFamily="18" charset="0"/>
              </a:rPr>
              <a:t>q</a:t>
            </a:r>
            <a:r>
              <a:rPr lang="zh-CN" altLang="en-US" sz="2000" dirty="0">
                <a:solidFill>
                  <a:srgbClr val="000000"/>
                </a:solidFill>
                <a:latin typeface="Times New Roman" panose="02020603050405020304" pitchFamily="18" charset="0"/>
                <a:cs typeface="Times New Roman" panose="02020603050405020304" pitchFamily="18" charset="0"/>
              </a:rPr>
              <a:t>。由于没有页面的</a:t>
            </a:r>
            <a:r>
              <a:rPr lang="en-US" altLang="zh-CN" sz="2000" dirty="0">
                <a:solidFill>
                  <a:srgbClr val="000000"/>
                </a:solidFill>
                <a:latin typeface="Times New Roman" panose="02020603050405020304" pitchFamily="18" charset="0"/>
                <a:cs typeface="Times New Roman" panose="02020603050405020304" pitchFamily="18" charset="0"/>
              </a:rPr>
              <a:t>PageRank</a:t>
            </a:r>
            <a:r>
              <a:rPr lang="zh-CN" altLang="en-US" sz="2000" dirty="0">
                <a:solidFill>
                  <a:srgbClr val="000000"/>
                </a:solidFill>
                <a:latin typeface="Times New Roman" panose="02020603050405020304" pitchFamily="18" charset="0"/>
                <a:cs typeface="Times New Roman" panose="02020603050405020304" pitchFamily="18" charset="0"/>
              </a:rPr>
              <a:t>会是</a:t>
            </a:r>
            <a:r>
              <a:rPr lang="en-US" altLang="zh-CN" sz="2000" dirty="0">
                <a:solidFill>
                  <a:srgbClr val="000000"/>
                </a:solidFill>
                <a:latin typeface="Times New Roman" panose="02020603050405020304" pitchFamily="18" charset="0"/>
                <a:cs typeface="Times New Roman" panose="02020603050405020304" pitchFamily="18" charset="0"/>
              </a:rPr>
              <a:t>0</a:t>
            </a:r>
            <a:r>
              <a:rPr lang="zh-CN" altLang="en-US" sz="2000" dirty="0">
                <a:solidFill>
                  <a:srgbClr val="000000"/>
                </a:solidFill>
                <a:latin typeface="Times New Roman" panose="02020603050405020304" pitchFamily="18" charset="0"/>
                <a:cs typeface="Times New Roman" panose="02020603050405020304" pitchFamily="18" charset="0"/>
              </a:rPr>
              <a:t>。所以，</a:t>
            </a:r>
            <a:r>
              <a:rPr lang="en-US" altLang="zh-CN" sz="2000" dirty="0">
                <a:solidFill>
                  <a:srgbClr val="000000"/>
                </a:solidFill>
                <a:latin typeface="Times New Roman" panose="02020603050405020304" pitchFamily="18" charset="0"/>
                <a:cs typeface="Times New Roman" panose="02020603050405020304" pitchFamily="18" charset="0"/>
              </a:rPr>
              <a:t>Google</a:t>
            </a:r>
            <a:r>
              <a:rPr lang="zh-CN" altLang="en-US" sz="2000" dirty="0">
                <a:solidFill>
                  <a:srgbClr val="000000"/>
                </a:solidFill>
                <a:latin typeface="Times New Roman" panose="02020603050405020304" pitchFamily="18" charset="0"/>
                <a:cs typeface="Times New Roman" panose="02020603050405020304" pitchFamily="18" charset="0"/>
              </a:rPr>
              <a:t>通过数学系统给了每个页面一个最小值</a:t>
            </a:r>
            <a:r>
              <a:rPr lang="en-US" altLang="zh-CN" sz="2000" dirty="0">
                <a:solidFill>
                  <a:srgbClr val="000000"/>
                </a:solidFill>
                <a:latin typeface="Times New Roman" panose="02020603050405020304" pitchFamily="18" charset="0"/>
                <a:cs typeface="Times New Roman" panose="02020603050405020304" pitchFamily="18" charset="0"/>
              </a:rPr>
              <a:t>1 − q</a:t>
            </a:r>
            <a:r>
              <a:rPr lang="zh-CN" altLang="en-US" sz="2000" dirty="0">
                <a:solidFill>
                  <a:srgbClr val="000000"/>
                </a:solidFill>
                <a:latin typeface="Times New Roman" panose="02020603050405020304" pitchFamily="18" charset="0"/>
                <a:cs typeface="Times New Roman" panose="02020603050405020304" pitchFamily="18" charset="0"/>
              </a:rPr>
              <a:t>。</a:t>
            </a:r>
          </a:p>
          <a:p>
            <a:pPr>
              <a:lnSpc>
                <a:spcPct val="150000"/>
              </a:lnSpc>
            </a:pPr>
            <a:endParaRPr lang="zh-CN" altLang="en-US" sz="2000" dirty="0">
              <a:solidFill>
                <a:srgbClr val="000000"/>
              </a:solidFill>
              <a:latin typeface="Times New Roman" panose="02020603050405020304" pitchFamily="18" charset="0"/>
              <a:cs typeface="Times New Roman" panose="02020603050405020304" pitchFamily="18" charset="0"/>
            </a:endParaRPr>
          </a:p>
          <a:p>
            <a:pPr>
              <a:lnSpc>
                <a:spcPct val="150000"/>
              </a:lnSpc>
            </a:pPr>
            <a:endParaRPr lang="zh-CN" altLang="en-US" sz="2000" dirty="0">
              <a:solidFill>
                <a:srgbClr val="000000"/>
              </a:solidFill>
              <a:latin typeface="Times New Roman" panose="02020603050405020304" pitchFamily="18" charset="0"/>
              <a:cs typeface="Times New Roman" panose="02020603050405020304" pitchFamily="18" charset="0"/>
            </a:endParaRPr>
          </a:p>
          <a:p>
            <a:pPr>
              <a:lnSpc>
                <a:spcPct val="150000"/>
              </a:lnSpc>
            </a:pPr>
            <a:r>
              <a:rPr lang="zh-CN" altLang="en-US" sz="2000" dirty="0">
                <a:solidFill>
                  <a:srgbClr val="000000"/>
                </a:solidFill>
                <a:latin typeface="Times New Roman" panose="02020603050405020304" pitchFamily="18" charset="0"/>
                <a:cs typeface="Times New Roman" panose="02020603050405020304" pitchFamily="18" charset="0"/>
              </a:rPr>
              <a:t>所以一个页面的 </a:t>
            </a:r>
            <a:r>
              <a:rPr lang="en-US" altLang="zh-CN" sz="2000" dirty="0">
                <a:solidFill>
                  <a:srgbClr val="000000"/>
                </a:solidFill>
                <a:latin typeface="Times New Roman" panose="02020603050405020304" pitchFamily="18" charset="0"/>
                <a:cs typeface="Times New Roman" panose="02020603050405020304" pitchFamily="18" charset="0"/>
              </a:rPr>
              <a:t>PageRank </a:t>
            </a:r>
            <a:r>
              <a:rPr lang="zh-CN" altLang="en-US" sz="2000" dirty="0">
                <a:solidFill>
                  <a:srgbClr val="000000"/>
                </a:solidFill>
                <a:latin typeface="Times New Roman" panose="02020603050405020304" pitchFamily="18" charset="0"/>
                <a:cs typeface="Times New Roman" panose="02020603050405020304" pitchFamily="18" charset="0"/>
              </a:rPr>
              <a:t>是由其他页面的</a:t>
            </a:r>
            <a:r>
              <a:rPr lang="en-US" altLang="zh-CN" sz="2000" dirty="0">
                <a:solidFill>
                  <a:srgbClr val="000000"/>
                </a:solidFill>
                <a:latin typeface="Times New Roman" panose="02020603050405020304" pitchFamily="18" charset="0"/>
                <a:cs typeface="Times New Roman" panose="02020603050405020304" pitchFamily="18" charset="0"/>
              </a:rPr>
              <a:t>PageRank</a:t>
            </a:r>
            <a:r>
              <a:rPr lang="zh-CN" altLang="en-US" sz="2000" dirty="0">
                <a:solidFill>
                  <a:srgbClr val="000000"/>
                </a:solidFill>
                <a:latin typeface="Times New Roman" panose="02020603050405020304" pitchFamily="18" charset="0"/>
                <a:cs typeface="Times New Roman" panose="02020603050405020304" pitchFamily="18" charset="0"/>
              </a:rPr>
              <a:t>计算得到。</a:t>
            </a:r>
            <a:r>
              <a:rPr lang="en-US" altLang="zh-CN" sz="2000" dirty="0">
                <a:solidFill>
                  <a:srgbClr val="000000"/>
                </a:solidFill>
                <a:latin typeface="Times New Roman" panose="02020603050405020304" pitchFamily="18" charset="0"/>
                <a:cs typeface="Times New Roman" panose="02020603050405020304" pitchFamily="18" charset="0"/>
              </a:rPr>
              <a:t>Google </a:t>
            </a:r>
            <a:r>
              <a:rPr lang="zh-CN" altLang="en-US" sz="2000" dirty="0">
                <a:solidFill>
                  <a:srgbClr val="000000"/>
                </a:solidFill>
                <a:latin typeface="Times New Roman" panose="02020603050405020304" pitchFamily="18" charset="0"/>
                <a:cs typeface="Times New Roman" panose="02020603050405020304" pitchFamily="18" charset="0"/>
              </a:rPr>
              <a:t>不断的重复计算每个页面的 </a:t>
            </a:r>
            <a:r>
              <a:rPr lang="en-US" altLang="zh-CN" sz="2000" dirty="0">
                <a:solidFill>
                  <a:srgbClr val="000000"/>
                </a:solidFill>
                <a:latin typeface="Times New Roman" panose="02020603050405020304" pitchFamily="18" charset="0"/>
                <a:cs typeface="Times New Roman" panose="02020603050405020304" pitchFamily="18" charset="0"/>
              </a:rPr>
              <a:t>PageRank</a:t>
            </a:r>
            <a:r>
              <a:rPr lang="zh-CN" altLang="en-US" sz="2000" dirty="0">
                <a:solidFill>
                  <a:srgbClr val="000000"/>
                </a:solidFill>
                <a:latin typeface="Times New Roman" panose="02020603050405020304" pitchFamily="18" charset="0"/>
                <a:cs typeface="Times New Roman" panose="02020603050405020304" pitchFamily="18" charset="0"/>
              </a:rPr>
              <a:t>。如果您给每个页面一个随机 </a:t>
            </a:r>
            <a:r>
              <a:rPr lang="en-US" altLang="zh-CN" sz="2000" dirty="0">
                <a:solidFill>
                  <a:srgbClr val="000000"/>
                </a:solidFill>
                <a:latin typeface="Times New Roman" panose="02020603050405020304" pitchFamily="18" charset="0"/>
                <a:cs typeface="Times New Roman" panose="02020603050405020304" pitchFamily="18" charset="0"/>
              </a:rPr>
              <a:t>PageRank </a:t>
            </a:r>
            <a:r>
              <a:rPr lang="zh-CN" altLang="en-US" sz="2000" dirty="0">
                <a:solidFill>
                  <a:srgbClr val="000000"/>
                </a:solidFill>
                <a:latin typeface="Times New Roman" panose="02020603050405020304" pitchFamily="18" charset="0"/>
                <a:cs typeface="Times New Roman" panose="02020603050405020304" pitchFamily="18" charset="0"/>
              </a:rPr>
              <a:t>值（非</a:t>
            </a:r>
            <a:r>
              <a:rPr lang="en-US" altLang="zh-CN" sz="2000" dirty="0">
                <a:solidFill>
                  <a:srgbClr val="000000"/>
                </a:solidFill>
                <a:latin typeface="Times New Roman" panose="02020603050405020304" pitchFamily="18" charset="0"/>
                <a:cs typeface="Times New Roman" panose="02020603050405020304" pitchFamily="18" charset="0"/>
              </a:rPr>
              <a:t>0</a:t>
            </a:r>
            <a:r>
              <a:rPr lang="zh-CN" altLang="en-US" sz="2000" dirty="0">
                <a:solidFill>
                  <a:srgbClr val="000000"/>
                </a:solidFill>
                <a:latin typeface="Times New Roman" panose="02020603050405020304" pitchFamily="18" charset="0"/>
                <a:cs typeface="Times New Roman" panose="02020603050405020304" pitchFamily="18" charset="0"/>
              </a:rPr>
              <a:t>），那么经过不断的重复计算，这些页面的 </a:t>
            </a:r>
            <a:r>
              <a:rPr lang="en-US" altLang="zh-CN" sz="2000" dirty="0">
                <a:solidFill>
                  <a:srgbClr val="000000"/>
                </a:solidFill>
                <a:latin typeface="Times New Roman" panose="02020603050405020304" pitchFamily="18" charset="0"/>
                <a:cs typeface="Times New Roman" panose="02020603050405020304" pitchFamily="18" charset="0"/>
              </a:rPr>
              <a:t>PR </a:t>
            </a:r>
            <a:r>
              <a:rPr lang="zh-CN" altLang="en-US" sz="2000" dirty="0">
                <a:solidFill>
                  <a:srgbClr val="000000"/>
                </a:solidFill>
                <a:latin typeface="Times New Roman" panose="02020603050405020304" pitchFamily="18" charset="0"/>
                <a:cs typeface="Times New Roman" panose="02020603050405020304" pitchFamily="18" charset="0"/>
              </a:rPr>
              <a:t>值会趋向于正常和稳定。</a:t>
            </a:r>
          </a:p>
        </p:txBody>
      </p:sp>
      <p:pic>
        <p:nvPicPr>
          <p:cNvPr id="531461" name="Picture 5" descr="PageRank-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852936"/>
            <a:ext cx="6314342" cy="681404"/>
          </a:xfrm>
          <a:prstGeom prst="rect">
            <a:avLst/>
          </a:prstGeom>
          <a:noFill/>
          <a:extLst>
            <a:ext uri="{909E8E84-426E-40DD-AFC4-6F175D3DCCD1}">
              <a14:hiddenFill xmlns:a14="http://schemas.microsoft.com/office/drawing/2010/main">
                <a:solidFill>
                  <a:srgbClr val="FFFFFF"/>
                </a:solidFill>
              </a14:hiddenFill>
            </a:ext>
          </a:extLst>
        </p:spPr>
      </p:pic>
      <p:sp>
        <p:nvSpPr>
          <p:cNvPr id="531463" name="Rectangle 7"/>
          <p:cNvSpPr>
            <a:spLocks noGrp="1" noChangeArrowheads="1"/>
          </p:cNvSpPr>
          <p:nvPr>
            <p:ph type="title"/>
          </p:nvPr>
        </p:nvSpPr>
        <p:spPr>
          <a:xfrm>
            <a:off x="1619672" y="-10429"/>
            <a:ext cx="5562600" cy="984738"/>
          </a:xfrm>
        </p:spPr>
        <p:txBody>
          <a:bodyPr vert="horz" lIns="91440" tIns="45720" rIns="91440" bIns="45720" rtlCol="0" anchor="ctr">
            <a:noAutofit/>
          </a:bodyPr>
          <a:lstStyle/>
          <a:p>
            <a:r>
              <a:rPr lang="en-US" altLang="zh-CN" sz="2800" dirty="0">
                <a:solidFill>
                  <a:srgbClr val="660066"/>
                </a:solidFill>
                <a:latin typeface="微软雅黑" panose="020B0503020204020204" pitchFamily="34" charset="-122"/>
                <a:ea typeface="微软雅黑" panose="020B0503020204020204" pitchFamily="34" charset="-122"/>
                <a:cs typeface="+mn-cs"/>
              </a:rPr>
              <a:t>PageRank</a:t>
            </a:r>
            <a:r>
              <a:rPr lang="zh-CN" altLang="en-US" sz="2800" dirty="0">
                <a:solidFill>
                  <a:srgbClr val="660066"/>
                </a:solidFill>
                <a:latin typeface="微软雅黑" panose="020B0503020204020204" pitchFamily="34" charset="-122"/>
                <a:ea typeface="微软雅黑" panose="020B0503020204020204" pitchFamily="34" charset="-122"/>
                <a:cs typeface="+mn-cs"/>
              </a:rPr>
              <a:t>算法</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41D9D872-0887-4BFC-AB3E-A068548ADE95}" type="datetime1">
              <a:rPr lang="zh-CN" altLang="en-US"/>
              <a:t>2021/12/31</a:t>
            </a:fld>
            <a:endParaRPr lang="en-US" altLang="zh-CN"/>
          </a:p>
        </p:txBody>
      </p:sp>
      <p:sp>
        <p:nvSpPr>
          <p:cNvPr id="8" name="灯片编号占位符 7"/>
          <p:cNvSpPr>
            <a:spLocks noGrp="1"/>
          </p:cNvSpPr>
          <p:nvPr>
            <p:ph type="sldNum" sz="quarter" idx="12"/>
          </p:nvPr>
        </p:nvSpPr>
        <p:spPr/>
        <p:txBody>
          <a:bodyPr/>
          <a:lstStyle/>
          <a:p>
            <a:fld id="{871C3075-BFD8-45FA-B8D7-52F859F50272}" type="slidenum">
              <a:rPr lang="zh-CN" altLang="en-US"/>
              <a:t>129</a:t>
            </a:fld>
            <a:endParaRPr lang="en-US" altLang="zh-CN"/>
          </a:p>
        </p:txBody>
      </p:sp>
      <p:sp>
        <p:nvSpPr>
          <p:cNvPr id="532487" name="Rectangle 7"/>
          <p:cNvSpPr>
            <a:spLocks noGrp="1" noChangeArrowheads="1"/>
          </p:cNvSpPr>
          <p:nvPr>
            <p:ph type="title"/>
          </p:nvPr>
        </p:nvSpPr>
        <p:spPr>
          <a:xfrm>
            <a:off x="1346689" y="0"/>
            <a:ext cx="5562600" cy="1066800"/>
          </a:xfrm>
        </p:spPr>
        <p:txBody>
          <a:bodyPr vert="horz" lIns="91440" tIns="45720" rIns="91440" bIns="45720" rtlCol="0" anchor="ctr">
            <a:noAutofit/>
          </a:bodyPr>
          <a:lstStyle/>
          <a:p>
            <a:r>
              <a:rPr lang="en-US" altLang="zh-CN" sz="2800" dirty="0">
                <a:solidFill>
                  <a:srgbClr val="660066"/>
                </a:solidFill>
                <a:latin typeface="微软雅黑" panose="020B0503020204020204" pitchFamily="34" charset="-122"/>
                <a:ea typeface="微软雅黑" panose="020B0503020204020204" pitchFamily="34" charset="-122"/>
                <a:cs typeface="+mn-cs"/>
              </a:rPr>
              <a:t>PageRank</a:t>
            </a:r>
            <a:r>
              <a:rPr lang="zh-CN" altLang="en-US" sz="2800" dirty="0">
                <a:solidFill>
                  <a:srgbClr val="660066"/>
                </a:solidFill>
                <a:latin typeface="微软雅黑" panose="020B0503020204020204" pitchFamily="34" charset="-122"/>
                <a:ea typeface="微软雅黑" panose="020B0503020204020204" pitchFamily="34" charset="-122"/>
                <a:cs typeface="+mn-cs"/>
              </a:rPr>
              <a:t>算法</a:t>
            </a:r>
          </a:p>
        </p:txBody>
      </p:sp>
      <p:sp>
        <p:nvSpPr>
          <p:cNvPr id="532483" name="Rectangle 3"/>
          <p:cNvSpPr>
            <a:spLocks noGrp="1" noChangeArrowheads="1"/>
          </p:cNvSpPr>
          <p:nvPr>
            <p:ph type="body" sz="half" idx="1"/>
          </p:nvPr>
        </p:nvSpPr>
        <p:spPr>
          <a:xfrm>
            <a:off x="323528" y="1131776"/>
            <a:ext cx="8352928" cy="5204048"/>
          </a:xfrm>
        </p:spPr>
        <p:txBody>
          <a:bodyPr>
            <a:normAutofit fontScale="92500"/>
          </a:bodyPr>
          <a:lstStyle/>
          <a:p>
            <a:pPr>
              <a:lnSpc>
                <a:spcPct val="150000"/>
              </a:lnSpc>
            </a:pPr>
            <a:r>
              <a:rPr lang="zh-CN" altLang="en-US" sz="2215" b="1" dirty="0">
                <a:solidFill>
                  <a:srgbClr val="CC0000"/>
                </a:solidFill>
              </a:rPr>
              <a:t>完整的算法：</a:t>
            </a:r>
            <a:endParaRPr lang="zh-CN" altLang="en-US" sz="2215" dirty="0">
              <a:solidFill>
                <a:srgbClr val="CC0000"/>
              </a:solidFill>
            </a:endParaRPr>
          </a:p>
          <a:p>
            <a:pPr lvl="1">
              <a:lnSpc>
                <a:spcPct val="150000"/>
              </a:lnSpc>
            </a:pPr>
            <a:r>
              <a:rPr lang="zh-CN" altLang="en-US" sz="1845" dirty="0">
                <a:solidFill>
                  <a:srgbClr val="000000"/>
                </a:solidFill>
              </a:rPr>
              <a:t>引入了随机浏览概念，即有人上网随机打开一些页面，点击相关链接。一个页面的</a:t>
            </a:r>
            <a:r>
              <a:rPr lang="en-US" altLang="zh-CN" sz="1845" dirty="0">
                <a:solidFill>
                  <a:srgbClr val="000000"/>
                </a:solidFill>
              </a:rPr>
              <a:t>PageRank</a:t>
            </a:r>
            <a:r>
              <a:rPr lang="zh-CN" altLang="en-US" sz="1845" dirty="0">
                <a:solidFill>
                  <a:srgbClr val="000000"/>
                </a:solidFill>
              </a:rPr>
              <a:t>值也影响了它被随机浏览的概率。为了便于理解，这里假设上网者不断点网页上的链接，最终到了一个没有任何链出页面的网页，这时候上网者会随机到另外的网页开始浏览。</a:t>
            </a:r>
          </a:p>
          <a:p>
            <a:pPr lvl="1">
              <a:lnSpc>
                <a:spcPct val="150000"/>
              </a:lnSpc>
            </a:pPr>
            <a:r>
              <a:rPr lang="zh-CN" altLang="en-US" sz="1845" dirty="0">
                <a:solidFill>
                  <a:srgbClr val="000000"/>
                </a:solidFill>
              </a:rPr>
              <a:t>为了对那些有链出的页面公平，</a:t>
            </a:r>
            <a:r>
              <a:rPr lang="en-US" altLang="zh-CN" sz="1845" dirty="0">
                <a:solidFill>
                  <a:srgbClr val="000000"/>
                </a:solidFill>
              </a:rPr>
              <a:t>d = 0.15</a:t>
            </a:r>
            <a:r>
              <a:rPr lang="zh-CN" altLang="en-US" sz="1845" dirty="0">
                <a:solidFill>
                  <a:srgbClr val="000000"/>
                </a:solidFill>
              </a:rPr>
              <a:t>的算法被用到了所有页面上</a:t>
            </a:r>
            <a:r>
              <a:rPr lang="en-US" altLang="zh-CN" sz="1845" dirty="0">
                <a:solidFill>
                  <a:srgbClr val="000000"/>
                </a:solidFill>
              </a:rPr>
              <a:t>, </a:t>
            </a:r>
            <a:r>
              <a:rPr lang="zh-CN" altLang="en-US" sz="1845" dirty="0">
                <a:solidFill>
                  <a:srgbClr val="000000"/>
                </a:solidFill>
              </a:rPr>
              <a:t>估算页面可能被上网者放入书签的概率。</a:t>
            </a:r>
          </a:p>
          <a:p>
            <a:pPr lvl="1">
              <a:lnSpc>
                <a:spcPct val="150000"/>
              </a:lnSpc>
            </a:pPr>
            <a:r>
              <a:rPr lang="zh-CN" altLang="en-US" sz="1845" dirty="0">
                <a:solidFill>
                  <a:srgbClr val="000000"/>
                </a:solidFill>
              </a:rPr>
              <a:t>所以，</a:t>
            </a:r>
            <a:r>
              <a:rPr lang="en-US" altLang="zh-CN" sz="1845" dirty="0" err="1">
                <a:solidFill>
                  <a:srgbClr val="000000"/>
                </a:solidFill>
              </a:rPr>
              <a:t>Pagerank</a:t>
            </a:r>
            <a:r>
              <a:rPr lang="zh-CN" altLang="en-US" sz="1845" dirty="0">
                <a:solidFill>
                  <a:srgbClr val="000000"/>
                </a:solidFill>
              </a:rPr>
              <a:t>值计算如下：</a:t>
            </a:r>
            <a:endParaRPr lang="en-US" altLang="zh-CN" sz="1845" dirty="0">
              <a:solidFill>
                <a:srgbClr val="000000"/>
              </a:solidFill>
            </a:endParaRPr>
          </a:p>
          <a:p>
            <a:pPr>
              <a:lnSpc>
                <a:spcPct val="150000"/>
              </a:lnSpc>
            </a:pPr>
            <a:endParaRPr lang="en-US" altLang="zh-CN" sz="1845" dirty="0">
              <a:solidFill>
                <a:srgbClr val="000000"/>
              </a:solidFill>
            </a:endParaRPr>
          </a:p>
          <a:p>
            <a:pPr>
              <a:lnSpc>
                <a:spcPct val="150000"/>
              </a:lnSpc>
              <a:buFontTx/>
              <a:buNone/>
            </a:pPr>
            <a:endParaRPr lang="en-US" altLang="zh-CN" sz="1845" dirty="0">
              <a:solidFill>
                <a:srgbClr val="000000"/>
              </a:solidFill>
            </a:endParaRPr>
          </a:p>
          <a:p>
            <a:pPr lvl="1">
              <a:lnSpc>
                <a:spcPct val="150000"/>
              </a:lnSpc>
              <a:buFontTx/>
              <a:buNone/>
            </a:pPr>
            <a:r>
              <a:rPr lang="en-US" altLang="zh-CN" sz="1845" dirty="0">
                <a:solidFill>
                  <a:srgbClr val="000000"/>
                </a:solidFill>
              </a:rPr>
              <a:t>    p</a:t>
            </a:r>
            <a:r>
              <a:rPr lang="en-US" altLang="zh-CN" sz="1845" baseline="-25000" dirty="0">
                <a:solidFill>
                  <a:srgbClr val="000000"/>
                </a:solidFill>
              </a:rPr>
              <a:t>1</a:t>
            </a:r>
            <a:r>
              <a:rPr lang="en-US" altLang="zh-CN" sz="1845" dirty="0">
                <a:solidFill>
                  <a:srgbClr val="000000"/>
                </a:solidFill>
              </a:rPr>
              <a:t>,p</a:t>
            </a:r>
            <a:r>
              <a:rPr lang="en-US" altLang="zh-CN" sz="1845" baseline="-25000" dirty="0">
                <a:solidFill>
                  <a:srgbClr val="000000"/>
                </a:solidFill>
              </a:rPr>
              <a:t>2</a:t>
            </a:r>
            <a:r>
              <a:rPr lang="en-US" altLang="zh-CN" sz="1845" dirty="0">
                <a:solidFill>
                  <a:srgbClr val="000000"/>
                </a:solidFill>
              </a:rPr>
              <a:t>,…,</a:t>
            </a:r>
            <a:r>
              <a:rPr lang="en-US" altLang="zh-CN" sz="1845" dirty="0" err="1">
                <a:solidFill>
                  <a:srgbClr val="000000"/>
                </a:solidFill>
              </a:rPr>
              <a:t>p</a:t>
            </a:r>
            <a:r>
              <a:rPr lang="en-US" altLang="zh-CN" sz="1845" baseline="-25000" dirty="0" err="1">
                <a:solidFill>
                  <a:srgbClr val="000000"/>
                </a:solidFill>
              </a:rPr>
              <a:t>N</a:t>
            </a:r>
            <a:r>
              <a:rPr lang="zh-CN" altLang="en-US" sz="1845" dirty="0">
                <a:solidFill>
                  <a:srgbClr val="000000"/>
                </a:solidFill>
              </a:rPr>
              <a:t>是被研究的页面，</a:t>
            </a:r>
            <a:r>
              <a:rPr lang="en-US" altLang="zh-CN" sz="1845" dirty="0">
                <a:solidFill>
                  <a:srgbClr val="000000"/>
                </a:solidFill>
              </a:rPr>
              <a:t>M(p</a:t>
            </a:r>
            <a:r>
              <a:rPr lang="en-US" altLang="zh-CN" sz="1845" baseline="-25000" dirty="0">
                <a:solidFill>
                  <a:srgbClr val="000000"/>
                </a:solidFill>
              </a:rPr>
              <a:t>i</a:t>
            </a:r>
            <a:r>
              <a:rPr lang="en-US" altLang="zh-CN" sz="1845" dirty="0">
                <a:solidFill>
                  <a:srgbClr val="000000"/>
                </a:solidFill>
              </a:rPr>
              <a:t>)</a:t>
            </a:r>
            <a:r>
              <a:rPr lang="zh-CN" altLang="en-US" sz="1845" dirty="0">
                <a:solidFill>
                  <a:srgbClr val="000000"/>
                </a:solidFill>
              </a:rPr>
              <a:t>是链入</a:t>
            </a:r>
            <a:r>
              <a:rPr lang="en-US" altLang="zh-CN" sz="1845" dirty="0">
                <a:solidFill>
                  <a:srgbClr val="000000"/>
                </a:solidFill>
              </a:rPr>
              <a:t>p</a:t>
            </a:r>
            <a:r>
              <a:rPr lang="en-US" altLang="zh-CN" sz="1845" baseline="-25000" dirty="0">
                <a:solidFill>
                  <a:srgbClr val="000000"/>
                </a:solidFill>
              </a:rPr>
              <a:t>i</a:t>
            </a:r>
            <a:r>
              <a:rPr lang="zh-CN" altLang="en-US" sz="1845" dirty="0">
                <a:solidFill>
                  <a:srgbClr val="000000"/>
                </a:solidFill>
              </a:rPr>
              <a:t>页面的数量，</a:t>
            </a:r>
            <a:r>
              <a:rPr lang="en-US" altLang="zh-CN" sz="1845" dirty="0">
                <a:solidFill>
                  <a:srgbClr val="000000"/>
                </a:solidFill>
              </a:rPr>
              <a:t>L(</a:t>
            </a:r>
            <a:r>
              <a:rPr lang="en-US" altLang="zh-CN" sz="1845" dirty="0" err="1">
                <a:solidFill>
                  <a:srgbClr val="000000"/>
                </a:solidFill>
              </a:rPr>
              <a:t>p</a:t>
            </a:r>
            <a:r>
              <a:rPr lang="en-US" altLang="zh-CN" sz="1845" baseline="-25000" dirty="0" err="1">
                <a:solidFill>
                  <a:srgbClr val="000000"/>
                </a:solidFill>
              </a:rPr>
              <a:t>j</a:t>
            </a:r>
            <a:r>
              <a:rPr lang="en-US" altLang="zh-CN" sz="1845" dirty="0">
                <a:solidFill>
                  <a:srgbClr val="000000"/>
                </a:solidFill>
              </a:rPr>
              <a:t>)</a:t>
            </a:r>
            <a:r>
              <a:rPr lang="zh-CN" altLang="en-US" sz="1845" dirty="0">
                <a:solidFill>
                  <a:srgbClr val="000000"/>
                </a:solidFill>
              </a:rPr>
              <a:t>是</a:t>
            </a:r>
            <a:r>
              <a:rPr lang="en-US" altLang="zh-CN" sz="1845" dirty="0" err="1">
                <a:solidFill>
                  <a:srgbClr val="000000"/>
                </a:solidFill>
              </a:rPr>
              <a:t>p</a:t>
            </a:r>
            <a:r>
              <a:rPr lang="en-US" altLang="zh-CN" sz="1845" baseline="-25000" dirty="0" err="1">
                <a:solidFill>
                  <a:srgbClr val="000000"/>
                </a:solidFill>
              </a:rPr>
              <a:t>j</a:t>
            </a:r>
            <a:r>
              <a:rPr lang="zh-CN" altLang="en-US" sz="1845" dirty="0">
                <a:solidFill>
                  <a:srgbClr val="000000"/>
                </a:solidFill>
              </a:rPr>
              <a:t>链出页面的数量，而</a:t>
            </a:r>
            <a:r>
              <a:rPr lang="en-US" altLang="zh-CN" sz="1845" dirty="0">
                <a:solidFill>
                  <a:srgbClr val="000000"/>
                </a:solidFill>
              </a:rPr>
              <a:t>N</a:t>
            </a:r>
            <a:r>
              <a:rPr lang="zh-CN" altLang="en-US" sz="1845" dirty="0">
                <a:solidFill>
                  <a:srgbClr val="000000"/>
                </a:solidFill>
              </a:rPr>
              <a:t>是所有页面的数量。</a:t>
            </a:r>
          </a:p>
        </p:txBody>
      </p:sp>
      <p:graphicFrame>
        <p:nvGraphicFramePr>
          <p:cNvPr id="532496" name="Object 16"/>
          <p:cNvGraphicFramePr>
            <a:graphicFrameLocks noGrp="1" noChangeAspect="1"/>
          </p:cNvGraphicFramePr>
          <p:nvPr>
            <p:ph sz="quarter" idx="3"/>
          </p:nvPr>
        </p:nvGraphicFramePr>
        <p:xfrm>
          <a:off x="2483768" y="4581128"/>
          <a:ext cx="4319954" cy="753208"/>
        </p:xfrm>
        <a:graphic>
          <a:graphicData uri="http://schemas.openxmlformats.org/presentationml/2006/ole">
            <mc:AlternateContent xmlns:mc="http://schemas.openxmlformats.org/markup-compatibility/2006">
              <mc:Choice xmlns:v="urn:schemas-microsoft-com:vml" Requires="v">
                <p:oleObj spid="_x0000_s24703" name="公式" r:id="rId3" imgW="2844800" imgH="495300" progId="Equation.3">
                  <p:embed/>
                </p:oleObj>
              </mc:Choice>
              <mc:Fallback>
                <p:oleObj name="公式" r:id="rId3" imgW="2844800" imgH="495300"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4581128"/>
                        <a:ext cx="4319954" cy="753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日期占位符 1"/>
          <p:cNvSpPr>
            <a:spLocks noGrp="1"/>
          </p:cNvSpPr>
          <p:nvPr>
            <p:ph type="dt" sz="quarter" idx="10"/>
          </p:nvPr>
        </p:nvSpPr>
        <p:spPr>
          <a:noFill/>
          <a:ln>
            <a:miter lim="800000"/>
          </a:ln>
        </p:spPr>
        <p:txBody>
          <a:bodyPr/>
          <a:lstStyle/>
          <a:p>
            <a:fld id="{FFD62BE0-4B8F-4164-A3CF-D8846F3A6E1A}"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12291" name="Rectangle 2"/>
          <p:cNvSpPr>
            <a:spLocks noGrp="1" noChangeArrowheads="1"/>
          </p:cNvSpPr>
          <p:nvPr>
            <p:ph type="title" idx="4294967295"/>
          </p:nvPr>
        </p:nvSpPr>
        <p:spPr>
          <a:xfrm>
            <a:off x="214282" y="214290"/>
            <a:ext cx="7775575" cy="638175"/>
          </a:xfrm>
        </p:spPr>
        <p:txBody>
          <a:bodyPr>
            <a:noAutofit/>
          </a:bodyPr>
          <a:lstStyle/>
          <a:p>
            <a:pPr algn="l" eaLnBrk="1" hangingPunct="1"/>
            <a:r>
              <a:rPr lang="en-US" altLang="zh-CN" sz="3200" dirty="0">
                <a:solidFill>
                  <a:srgbClr val="660066"/>
                </a:solidFill>
                <a:latin typeface="微软雅黑" panose="020B0503020204020204" pitchFamily="34" charset="-122"/>
                <a:ea typeface="微软雅黑" panose="020B0503020204020204" pitchFamily="34" charset="-122"/>
                <a:cs typeface="+mn-cs"/>
              </a:rPr>
              <a:t>5.2 </a:t>
            </a:r>
            <a:r>
              <a:rPr lang="zh-CN" altLang="en-US" sz="3200" dirty="0">
                <a:solidFill>
                  <a:srgbClr val="660066"/>
                </a:solidFill>
                <a:latin typeface="微软雅黑" panose="020B0503020204020204" pitchFamily="34" charset="-122"/>
                <a:ea typeface="微软雅黑" panose="020B0503020204020204" pitchFamily="34" charset="-122"/>
                <a:cs typeface="+mn-cs"/>
              </a:rPr>
              <a:t>信息检索的发展历程</a:t>
            </a:r>
          </a:p>
        </p:txBody>
      </p:sp>
      <p:sp>
        <p:nvSpPr>
          <p:cNvPr id="12292" name="Rectangle 3"/>
          <p:cNvSpPr>
            <a:spLocks noGrp="1" noChangeArrowheads="1"/>
          </p:cNvSpPr>
          <p:nvPr>
            <p:ph idx="4294967295"/>
          </p:nvPr>
        </p:nvSpPr>
        <p:spPr>
          <a:xfrm>
            <a:off x="827584" y="1412776"/>
            <a:ext cx="5699125" cy="3888432"/>
          </a:xfrm>
        </p:spPr>
        <p:txBody>
          <a:bodyPr>
            <a:normAutofit/>
          </a:bodyPr>
          <a:lstStyle/>
          <a:p>
            <a:pPr eaLnBrk="1" hangingPunct="1">
              <a:lnSpc>
                <a:spcPct val="150000"/>
              </a:lnSpc>
              <a:buFont typeface="Symbol" panose="05050102010706020507" pitchFamily="18" charset="2"/>
              <a:buNone/>
            </a:pPr>
            <a:r>
              <a:rPr lang="zh-CN" altLang="en-US" dirty="0">
                <a:ea typeface="黑体" panose="02010609060101010101" pitchFamily="49" charset="-122"/>
              </a:rPr>
              <a:t>三个典型阶段 </a:t>
            </a:r>
          </a:p>
          <a:p>
            <a:pPr eaLnBrk="1" hangingPunct="1">
              <a:lnSpc>
                <a:spcPct val="150000"/>
              </a:lnSpc>
              <a:buFont typeface="Symbol" panose="05050102010706020507" pitchFamily="18" charset="2"/>
              <a:buNone/>
            </a:pPr>
            <a:endParaRPr lang="zh-CN" altLang="en-US" sz="1700" dirty="0">
              <a:ea typeface="黑体" panose="02010609060101010101" pitchFamily="49" charset="-122"/>
            </a:endParaRPr>
          </a:p>
          <a:p>
            <a:pPr lvl="1">
              <a:lnSpc>
                <a:spcPct val="150000"/>
              </a:lnSpc>
            </a:pPr>
            <a:r>
              <a:rPr lang="zh-CN" altLang="en-US" dirty="0">
                <a:ea typeface="黑体" panose="02010609060101010101" pitchFamily="49" charset="-122"/>
              </a:rPr>
              <a:t>手工信息检索阶段 </a:t>
            </a:r>
          </a:p>
          <a:p>
            <a:pPr lvl="1">
              <a:lnSpc>
                <a:spcPct val="150000"/>
              </a:lnSpc>
            </a:pPr>
            <a:r>
              <a:rPr lang="zh-CN" altLang="en-US" dirty="0">
                <a:ea typeface="黑体" panose="02010609060101010101" pitchFamily="49" charset="-122"/>
              </a:rPr>
              <a:t>机械信息检索阶段 </a:t>
            </a:r>
          </a:p>
          <a:p>
            <a:pPr lvl="1">
              <a:lnSpc>
                <a:spcPct val="150000"/>
              </a:lnSpc>
            </a:pPr>
            <a:r>
              <a:rPr lang="zh-CN" altLang="en-US" dirty="0">
                <a:ea typeface="黑体" panose="02010609060101010101" pitchFamily="49" charset="-122"/>
              </a:rPr>
              <a:t>计算机信息检索阶段</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47D2A6C0-6C6A-4181-ACB2-C3BE15B1DBD8}" type="datetime1">
              <a:rPr lang="zh-CN" altLang="en-US"/>
              <a:t>2021/12/31</a:t>
            </a:fld>
            <a:endParaRPr lang="en-US" altLang="zh-CN"/>
          </a:p>
        </p:txBody>
      </p:sp>
      <p:sp>
        <p:nvSpPr>
          <p:cNvPr id="7" name="灯片编号占位符 6"/>
          <p:cNvSpPr>
            <a:spLocks noGrp="1"/>
          </p:cNvSpPr>
          <p:nvPr>
            <p:ph type="sldNum" sz="quarter" idx="12"/>
          </p:nvPr>
        </p:nvSpPr>
        <p:spPr/>
        <p:txBody>
          <a:bodyPr/>
          <a:lstStyle/>
          <a:p>
            <a:fld id="{98B87182-317D-4372-853B-46E9970EED9A}" type="slidenum">
              <a:rPr lang="zh-CN" altLang="en-US"/>
              <a:t>130</a:t>
            </a:fld>
            <a:endParaRPr lang="en-US" altLang="zh-CN"/>
          </a:p>
        </p:txBody>
      </p:sp>
      <p:sp>
        <p:nvSpPr>
          <p:cNvPr id="533506" name="Rectangle 2"/>
          <p:cNvSpPr>
            <a:spLocks noGrp="1" noChangeArrowheads="1"/>
          </p:cNvSpPr>
          <p:nvPr>
            <p:ph type="title"/>
          </p:nvPr>
        </p:nvSpPr>
        <p:spPr>
          <a:xfrm>
            <a:off x="1475656" y="48358"/>
            <a:ext cx="5562600" cy="984738"/>
          </a:xfrm>
        </p:spPr>
        <p:txBody>
          <a:bodyPr vert="horz" lIns="91440" tIns="45720" rIns="91440" bIns="45720" rtlCol="0" anchor="ctr">
            <a:noAutofit/>
          </a:bodyPr>
          <a:lstStyle/>
          <a:p>
            <a:r>
              <a:rPr lang="en-US" altLang="zh-CN" sz="2800" dirty="0">
                <a:solidFill>
                  <a:srgbClr val="660066"/>
                </a:solidFill>
                <a:latin typeface="微软雅黑" panose="020B0503020204020204" pitchFamily="34" charset="-122"/>
                <a:ea typeface="微软雅黑" panose="020B0503020204020204" pitchFamily="34" charset="-122"/>
                <a:cs typeface="+mn-cs"/>
              </a:rPr>
              <a:t>PageRank</a:t>
            </a:r>
            <a:r>
              <a:rPr lang="zh-CN" altLang="en-US" sz="2800" dirty="0">
                <a:solidFill>
                  <a:srgbClr val="660066"/>
                </a:solidFill>
                <a:latin typeface="微软雅黑" panose="020B0503020204020204" pitchFamily="34" charset="-122"/>
                <a:ea typeface="微软雅黑" panose="020B0503020204020204" pitchFamily="34" charset="-122"/>
                <a:cs typeface="+mn-cs"/>
              </a:rPr>
              <a:t>算法</a:t>
            </a:r>
            <a:endParaRPr lang="en-US" altLang="zh-CN" sz="2800" dirty="0">
              <a:solidFill>
                <a:srgbClr val="660066"/>
              </a:solidFill>
              <a:latin typeface="微软雅黑" panose="020B0503020204020204" pitchFamily="34" charset="-122"/>
              <a:ea typeface="微软雅黑" panose="020B0503020204020204" pitchFamily="34" charset="-122"/>
              <a:cs typeface="+mn-cs"/>
            </a:endParaRPr>
          </a:p>
        </p:txBody>
      </p:sp>
      <p:sp>
        <p:nvSpPr>
          <p:cNvPr id="533507" name="Rectangle 3"/>
          <p:cNvSpPr>
            <a:spLocks noGrp="1" noChangeArrowheads="1"/>
          </p:cNvSpPr>
          <p:nvPr>
            <p:ph type="body" sz="half" idx="1"/>
          </p:nvPr>
        </p:nvSpPr>
        <p:spPr>
          <a:xfrm>
            <a:off x="315071" y="1196752"/>
            <a:ext cx="8217369" cy="4680520"/>
          </a:xfrm>
        </p:spPr>
        <p:txBody>
          <a:bodyPr>
            <a:normAutofit fontScale="92500"/>
          </a:bodyPr>
          <a:lstStyle/>
          <a:p>
            <a:pPr>
              <a:lnSpc>
                <a:spcPct val="150000"/>
              </a:lnSpc>
            </a:pPr>
            <a:r>
              <a:rPr lang="en-US" altLang="en-US" sz="2215" dirty="0">
                <a:solidFill>
                  <a:srgbClr val="000000"/>
                </a:solidFill>
                <a:latin typeface="Times New Roman" panose="02020603050405020304" pitchFamily="18" charset="0"/>
                <a:cs typeface="Times New Roman" panose="02020603050405020304" pitchFamily="18" charset="0"/>
              </a:rPr>
              <a:t>Larry </a:t>
            </a:r>
            <a:r>
              <a:rPr lang="en-US" altLang="zh-CN" sz="2215" dirty="0">
                <a:solidFill>
                  <a:srgbClr val="000000"/>
                </a:solidFill>
                <a:latin typeface="Times New Roman" panose="02020603050405020304" pitchFamily="18" charset="0"/>
                <a:cs typeface="Times New Roman" panose="02020603050405020304" pitchFamily="18" charset="0"/>
              </a:rPr>
              <a:t> Page</a:t>
            </a:r>
            <a:r>
              <a:rPr lang="zh-CN" altLang="en-US" sz="2215" dirty="0">
                <a:solidFill>
                  <a:srgbClr val="000000"/>
                </a:solidFill>
                <a:latin typeface="Times New Roman" panose="02020603050405020304" pitchFamily="18" charset="0"/>
                <a:cs typeface="Times New Roman" panose="02020603050405020304" pitchFamily="18" charset="0"/>
              </a:rPr>
              <a:t>和</a:t>
            </a:r>
            <a:r>
              <a:rPr lang="en-US" altLang="zh-CN" sz="2215" dirty="0">
                <a:solidFill>
                  <a:srgbClr val="000000"/>
                </a:solidFill>
                <a:latin typeface="Times New Roman" panose="02020603050405020304" pitchFamily="18" charset="0"/>
                <a:cs typeface="Times New Roman" panose="02020603050405020304" pitchFamily="18" charset="0"/>
              </a:rPr>
              <a:t>Sergey </a:t>
            </a:r>
            <a:r>
              <a:rPr lang="en-US" altLang="zh-CN" sz="2215" dirty="0" err="1">
                <a:solidFill>
                  <a:srgbClr val="000000"/>
                </a:solidFill>
                <a:latin typeface="Times New Roman" panose="02020603050405020304" pitchFamily="18" charset="0"/>
                <a:cs typeface="Times New Roman" panose="02020603050405020304" pitchFamily="18" charset="0"/>
              </a:rPr>
              <a:t>Brin</a:t>
            </a:r>
            <a:r>
              <a:rPr lang="zh-CN" altLang="en-US" sz="2215" dirty="0">
                <a:solidFill>
                  <a:srgbClr val="000000"/>
                </a:solidFill>
                <a:latin typeface="Times New Roman" panose="02020603050405020304" pitchFamily="18" charset="0"/>
                <a:cs typeface="Times New Roman" panose="02020603050405020304" pitchFamily="18" charset="0"/>
              </a:rPr>
              <a:t>在个别场合描述了</a:t>
            </a:r>
            <a:r>
              <a:rPr lang="en-US" altLang="zh-CN" sz="2215" dirty="0">
                <a:solidFill>
                  <a:srgbClr val="000000"/>
                </a:solidFill>
                <a:latin typeface="Times New Roman" panose="02020603050405020304" pitchFamily="18" charset="0"/>
                <a:cs typeface="Times New Roman" panose="02020603050405020304" pitchFamily="18" charset="0"/>
              </a:rPr>
              <a:t>PageRank</a:t>
            </a:r>
            <a:r>
              <a:rPr lang="zh-CN" altLang="en-US" sz="2215" dirty="0">
                <a:solidFill>
                  <a:srgbClr val="000000"/>
                </a:solidFill>
                <a:latin typeface="Times New Roman" panose="02020603050405020304" pitchFamily="18" charset="0"/>
                <a:cs typeface="Times New Roman" panose="02020603050405020304" pitchFamily="18" charset="0"/>
              </a:rPr>
              <a:t>最初的算法。这就是</a:t>
            </a:r>
          </a:p>
          <a:p>
            <a:pPr lvl="1">
              <a:lnSpc>
                <a:spcPct val="150000"/>
              </a:lnSpc>
              <a:buFontTx/>
              <a:buNone/>
            </a:pPr>
            <a:endParaRPr lang="zh-CN" altLang="en-US" sz="2215" dirty="0">
              <a:solidFill>
                <a:srgbClr val="000000"/>
              </a:solidFill>
              <a:latin typeface="Times New Roman" panose="02020603050405020304" pitchFamily="18" charset="0"/>
              <a:cs typeface="Times New Roman" panose="02020603050405020304" pitchFamily="18" charset="0"/>
            </a:endParaRPr>
          </a:p>
          <a:p>
            <a:pPr lvl="1">
              <a:lnSpc>
                <a:spcPct val="150000"/>
              </a:lnSpc>
              <a:buFontTx/>
              <a:buNone/>
            </a:pPr>
            <a:endParaRPr lang="zh-CN" altLang="en-US" sz="2215" dirty="0">
              <a:solidFill>
                <a:srgbClr val="000000"/>
              </a:solidFill>
              <a:latin typeface="Times New Roman" panose="02020603050405020304" pitchFamily="18" charset="0"/>
              <a:cs typeface="Times New Roman" panose="02020603050405020304" pitchFamily="18" charset="0"/>
            </a:endParaRPr>
          </a:p>
          <a:p>
            <a:pPr lvl="1">
              <a:lnSpc>
                <a:spcPct val="150000"/>
              </a:lnSpc>
              <a:buFontTx/>
              <a:buNone/>
            </a:pPr>
            <a:r>
              <a:rPr lang="zh-CN" altLang="en-US" sz="2215" dirty="0">
                <a:solidFill>
                  <a:srgbClr val="000000"/>
                </a:solidFill>
                <a:latin typeface="Times New Roman" panose="02020603050405020304" pitchFamily="18" charset="0"/>
                <a:cs typeface="Times New Roman" panose="02020603050405020304" pitchFamily="18" charset="0"/>
              </a:rPr>
              <a:t>式中：</a:t>
            </a:r>
            <a:endParaRPr lang="en-US" altLang="zh-CN" sz="2215" dirty="0">
              <a:solidFill>
                <a:srgbClr val="000000"/>
              </a:solidFill>
              <a:latin typeface="Times New Roman" panose="02020603050405020304" pitchFamily="18" charset="0"/>
              <a:cs typeface="Times New Roman" panose="02020603050405020304" pitchFamily="18" charset="0"/>
            </a:endParaRPr>
          </a:p>
          <a:p>
            <a:pPr lvl="1">
              <a:lnSpc>
                <a:spcPct val="150000"/>
              </a:lnSpc>
              <a:buFontTx/>
              <a:buNone/>
            </a:pPr>
            <a:r>
              <a:rPr lang="en-US" altLang="zh-CN" sz="2215" dirty="0">
                <a:solidFill>
                  <a:srgbClr val="000000"/>
                </a:solidFill>
                <a:latin typeface="Times New Roman" panose="02020603050405020304" pitchFamily="18" charset="0"/>
                <a:cs typeface="Times New Roman" panose="02020603050405020304" pitchFamily="18" charset="0"/>
              </a:rPr>
              <a:t>PR(A) </a:t>
            </a:r>
            <a:r>
              <a:rPr lang="zh-CN" altLang="en-US" sz="2215" dirty="0">
                <a:solidFill>
                  <a:srgbClr val="000000"/>
                </a:solidFill>
                <a:latin typeface="Times New Roman" panose="02020603050405020304" pitchFamily="18" charset="0"/>
                <a:cs typeface="Times New Roman" panose="02020603050405020304" pitchFamily="18" charset="0"/>
              </a:rPr>
              <a:t>：网页</a:t>
            </a:r>
            <a:r>
              <a:rPr lang="en-US" altLang="zh-CN" sz="2215" dirty="0">
                <a:solidFill>
                  <a:srgbClr val="000000"/>
                </a:solidFill>
                <a:latin typeface="Times New Roman" panose="02020603050405020304" pitchFamily="18" charset="0"/>
                <a:cs typeface="Times New Roman" panose="02020603050405020304" pitchFamily="18" charset="0"/>
              </a:rPr>
              <a:t>A</a:t>
            </a:r>
            <a:r>
              <a:rPr lang="zh-CN" altLang="en-US" sz="2215" dirty="0">
                <a:solidFill>
                  <a:srgbClr val="000000"/>
                </a:solidFill>
                <a:latin typeface="Times New Roman" panose="02020603050405020304" pitchFamily="18" charset="0"/>
                <a:cs typeface="Times New Roman" panose="02020603050405020304" pitchFamily="18" charset="0"/>
              </a:rPr>
              <a:t>页的</a:t>
            </a:r>
            <a:r>
              <a:rPr lang="en-US" altLang="zh-CN" sz="2215" dirty="0">
                <a:solidFill>
                  <a:srgbClr val="000000"/>
                </a:solidFill>
                <a:latin typeface="Times New Roman" panose="02020603050405020304" pitchFamily="18" charset="0"/>
                <a:cs typeface="Times New Roman" panose="02020603050405020304" pitchFamily="18" charset="0"/>
              </a:rPr>
              <a:t>PageRank</a:t>
            </a:r>
            <a:r>
              <a:rPr lang="zh-CN" altLang="en-US" sz="2215" dirty="0">
                <a:solidFill>
                  <a:srgbClr val="000000"/>
                </a:solidFill>
                <a:latin typeface="Times New Roman" panose="02020603050405020304" pitchFamily="18" charset="0"/>
                <a:cs typeface="Times New Roman" panose="02020603050405020304" pitchFamily="18" charset="0"/>
              </a:rPr>
              <a:t>值； </a:t>
            </a:r>
          </a:p>
          <a:p>
            <a:pPr lvl="1">
              <a:lnSpc>
                <a:spcPct val="150000"/>
              </a:lnSpc>
              <a:buFontTx/>
              <a:buNone/>
            </a:pPr>
            <a:r>
              <a:rPr lang="en-US" altLang="zh-CN" sz="2215" dirty="0">
                <a:solidFill>
                  <a:srgbClr val="000000"/>
                </a:solidFill>
                <a:latin typeface="Times New Roman" panose="02020603050405020304" pitchFamily="18" charset="0"/>
                <a:cs typeface="Times New Roman" panose="02020603050405020304" pitchFamily="18" charset="0"/>
              </a:rPr>
              <a:t>PR(</a:t>
            </a:r>
            <a:r>
              <a:rPr lang="en-US" altLang="zh-CN" sz="2215" dirty="0" err="1">
                <a:solidFill>
                  <a:srgbClr val="000000"/>
                </a:solidFill>
                <a:latin typeface="Times New Roman" panose="02020603050405020304" pitchFamily="18" charset="0"/>
                <a:cs typeface="Times New Roman" panose="02020603050405020304" pitchFamily="18" charset="0"/>
              </a:rPr>
              <a:t>T</a:t>
            </a:r>
            <a:r>
              <a:rPr lang="en-US" altLang="zh-CN" sz="2215" baseline="-25000" dirty="0" err="1">
                <a:solidFill>
                  <a:srgbClr val="000000"/>
                </a:solidFill>
                <a:latin typeface="Times New Roman" panose="02020603050405020304" pitchFamily="18" charset="0"/>
                <a:cs typeface="Times New Roman" panose="02020603050405020304" pitchFamily="18" charset="0"/>
              </a:rPr>
              <a:t>i</a:t>
            </a:r>
            <a:r>
              <a:rPr lang="en-US" altLang="zh-CN" sz="2215" dirty="0">
                <a:solidFill>
                  <a:srgbClr val="000000"/>
                </a:solidFill>
                <a:latin typeface="Times New Roman" panose="02020603050405020304" pitchFamily="18" charset="0"/>
                <a:cs typeface="Times New Roman" panose="02020603050405020304" pitchFamily="18" charset="0"/>
              </a:rPr>
              <a:t>) </a:t>
            </a:r>
            <a:r>
              <a:rPr lang="zh-CN" altLang="en-US" sz="2215" dirty="0">
                <a:solidFill>
                  <a:srgbClr val="000000"/>
                </a:solidFill>
                <a:latin typeface="Times New Roman" panose="02020603050405020304" pitchFamily="18" charset="0"/>
                <a:cs typeface="Times New Roman" panose="02020603050405020304" pitchFamily="18" charset="0"/>
              </a:rPr>
              <a:t>：链接到</a:t>
            </a:r>
            <a:r>
              <a:rPr lang="en-US" altLang="zh-CN" sz="2215" dirty="0">
                <a:solidFill>
                  <a:srgbClr val="000000"/>
                </a:solidFill>
                <a:latin typeface="Times New Roman" panose="02020603050405020304" pitchFamily="18" charset="0"/>
                <a:cs typeface="Times New Roman" panose="02020603050405020304" pitchFamily="18" charset="0"/>
              </a:rPr>
              <a:t>A</a:t>
            </a:r>
            <a:r>
              <a:rPr lang="zh-CN" altLang="en-US" sz="2215" dirty="0">
                <a:solidFill>
                  <a:srgbClr val="000000"/>
                </a:solidFill>
                <a:latin typeface="Times New Roman" panose="02020603050405020304" pitchFamily="18" charset="0"/>
                <a:cs typeface="Times New Roman" panose="02020603050405020304" pitchFamily="18" charset="0"/>
              </a:rPr>
              <a:t>页的网页</a:t>
            </a:r>
            <a:r>
              <a:rPr lang="en-US" altLang="zh-CN" sz="2215" dirty="0" err="1">
                <a:solidFill>
                  <a:srgbClr val="000000"/>
                </a:solidFill>
                <a:latin typeface="Times New Roman" panose="02020603050405020304" pitchFamily="18" charset="0"/>
                <a:cs typeface="Times New Roman" panose="02020603050405020304" pitchFamily="18" charset="0"/>
              </a:rPr>
              <a:t>T</a:t>
            </a:r>
            <a:r>
              <a:rPr lang="en-US" altLang="zh-CN" sz="2215" baseline="-25000" dirty="0" err="1">
                <a:solidFill>
                  <a:srgbClr val="000000"/>
                </a:solidFill>
                <a:latin typeface="Times New Roman" panose="02020603050405020304" pitchFamily="18" charset="0"/>
                <a:cs typeface="Times New Roman" panose="02020603050405020304" pitchFamily="18" charset="0"/>
              </a:rPr>
              <a:t>i</a:t>
            </a:r>
            <a:r>
              <a:rPr lang="zh-CN" altLang="en-US" sz="2215" dirty="0">
                <a:solidFill>
                  <a:srgbClr val="000000"/>
                </a:solidFill>
                <a:latin typeface="Times New Roman" panose="02020603050405020304" pitchFamily="18" charset="0"/>
                <a:cs typeface="Times New Roman" panose="02020603050405020304" pitchFamily="18" charset="0"/>
              </a:rPr>
              <a:t>的</a:t>
            </a:r>
            <a:r>
              <a:rPr lang="en-US" altLang="zh-CN" sz="2215" dirty="0">
                <a:solidFill>
                  <a:srgbClr val="000000"/>
                </a:solidFill>
                <a:latin typeface="Times New Roman" panose="02020603050405020304" pitchFamily="18" charset="0"/>
                <a:cs typeface="Times New Roman" panose="02020603050405020304" pitchFamily="18" charset="0"/>
              </a:rPr>
              <a:t>PageRank</a:t>
            </a:r>
            <a:r>
              <a:rPr lang="zh-CN" altLang="en-US" sz="2215" dirty="0">
                <a:solidFill>
                  <a:srgbClr val="000000"/>
                </a:solidFill>
                <a:latin typeface="Times New Roman" panose="02020603050405020304" pitchFamily="18" charset="0"/>
                <a:cs typeface="Times New Roman" panose="02020603050405020304" pitchFamily="18" charset="0"/>
              </a:rPr>
              <a:t>值； </a:t>
            </a:r>
          </a:p>
          <a:p>
            <a:pPr lvl="1">
              <a:lnSpc>
                <a:spcPct val="150000"/>
              </a:lnSpc>
              <a:buFontTx/>
              <a:buNone/>
            </a:pPr>
            <a:r>
              <a:rPr lang="en-US" altLang="zh-CN" sz="2215" dirty="0">
                <a:solidFill>
                  <a:srgbClr val="000000"/>
                </a:solidFill>
                <a:latin typeface="Times New Roman" panose="02020603050405020304" pitchFamily="18" charset="0"/>
                <a:cs typeface="Times New Roman" panose="02020603050405020304" pitchFamily="18" charset="0"/>
              </a:rPr>
              <a:t>C(</a:t>
            </a:r>
            <a:r>
              <a:rPr lang="en-US" altLang="zh-CN" sz="2215" dirty="0" err="1">
                <a:solidFill>
                  <a:srgbClr val="000000"/>
                </a:solidFill>
                <a:latin typeface="Times New Roman" panose="02020603050405020304" pitchFamily="18" charset="0"/>
                <a:cs typeface="Times New Roman" panose="02020603050405020304" pitchFamily="18" charset="0"/>
              </a:rPr>
              <a:t>T</a:t>
            </a:r>
            <a:r>
              <a:rPr lang="en-US" altLang="zh-CN" sz="2215" baseline="-25000" dirty="0" err="1">
                <a:solidFill>
                  <a:srgbClr val="000000"/>
                </a:solidFill>
                <a:latin typeface="Times New Roman" panose="02020603050405020304" pitchFamily="18" charset="0"/>
                <a:cs typeface="Times New Roman" panose="02020603050405020304" pitchFamily="18" charset="0"/>
              </a:rPr>
              <a:t>i</a:t>
            </a:r>
            <a:r>
              <a:rPr lang="en-US" altLang="zh-CN" sz="2215" dirty="0">
                <a:solidFill>
                  <a:srgbClr val="000000"/>
                </a:solidFill>
                <a:latin typeface="Times New Roman" panose="02020603050405020304" pitchFamily="18" charset="0"/>
                <a:cs typeface="Times New Roman" panose="02020603050405020304" pitchFamily="18" charset="0"/>
              </a:rPr>
              <a:t>) </a:t>
            </a:r>
            <a:r>
              <a:rPr lang="zh-CN" altLang="en-US" sz="2215" dirty="0">
                <a:solidFill>
                  <a:srgbClr val="000000"/>
                </a:solidFill>
                <a:latin typeface="Times New Roman" panose="02020603050405020304" pitchFamily="18" charset="0"/>
                <a:cs typeface="Times New Roman" panose="02020603050405020304" pitchFamily="18" charset="0"/>
              </a:rPr>
              <a:t>：网页</a:t>
            </a:r>
            <a:r>
              <a:rPr lang="en-US" altLang="zh-CN" sz="2215" dirty="0" err="1">
                <a:solidFill>
                  <a:srgbClr val="000000"/>
                </a:solidFill>
                <a:latin typeface="Times New Roman" panose="02020603050405020304" pitchFamily="18" charset="0"/>
                <a:cs typeface="Times New Roman" panose="02020603050405020304" pitchFamily="18" charset="0"/>
              </a:rPr>
              <a:t>T</a:t>
            </a:r>
            <a:r>
              <a:rPr lang="en-US" altLang="zh-CN" sz="2215" baseline="-25000" dirty="0" err="1">
                <a:solidFill>
                  <a:srgbClr val="000000"/>
                </a:solidFill>
                <a:latin typeface="Times New Roman" panose="02020603050405020304" pitchFamily="18" charset="0"/>
                <a:cs typeface="Times New Roman" panose="02020603050405020304" pitchFamily="18" charset="0"/>
              </a:rPr>
              <a:t>i</a:t>
            </a:r>
            <a:r>
              <a:rPr lang="zh-CN" altLang="en-US" sz="2215" dirty="0">
                <a:solidFill>
                  <a:srgbClr val="000000"/>
                </a:solidFill>
                <a:latin typeface="Times New Roman" panose="02020603050405020304" pitchFamily="18" charset="0"/>
                <a:cs typeface="Times New Roman" panose="02020603050405020304" pitchFamily="18" charset="0"/>
              </a:rPr>
              <a:t>的出站链接数量； </a:t>
            </a:r>
          </a:p>
          <a:p>
            <a:pPr lvl="1">
              <a:lnSpc>
                <a:spcPct val="150000"/>
              </a:lnSpc>
              <a:buFontTx/>
              <a:buNone/>
            </a:pPr>
            <a:r>
              <a:rPr lang="en-US" altLang="zh-CN" sz="2215" dirty="0">
                <a:solidFill>
                  <a:srgbClr val="000000"/>
                </a:solidFill>
                <a:latin typeface="Times New Roman" panose="02020603050405020304" pitchFamily="18" charset="0"/>
                <a:cs typeface="Times New Roman" panose="02020603050405020304" pitchFamily="18" charset="0"/>
              </a:rPr>
              <a:t>d :</a:t>
            </a:r>
            <a:r>
              <a:rPr lang="zh-CN" altLang="en-US" sz="2215" dirty="0">
                <a:solidFill>
                  <a:srgbClr val="000000"/>
                </a:solidFill>
                <a:latin typeface="Times New Roman" panose="02020603050405020304" pitchFamily="18" charset="0"/>
                <a:cs typeface="Times New Roman" panose="02020603050405020304" pitchFamily="18" charset="0"/>
              </a:rPr>
              <a:t>阻尼系数，</a:t>
            </a:r>
            <a:r>
              <a:rPr lang="en-US" altLang="zh-CN" sz="2215" dirty="0">
                <a:solidFill>
                  <a:srgbClr val="000000"/>
                </a:solidFill>
                <a:latin typeface="Times New Roman" panose="02020603050405020304" pitchFamily="18" charset="0"/>
                <a:cs typeface="Times New Roman" panose="02020603050405020304" pitchFamily="18" charset="0"/>
              </a:rPr>
              <a:t>0&lt;d&lt;1</a:t>
            </a:r>
            <a:r>
              <a:rPr lang="zh-CN" altLang="en-US" sz="2215" dirty="0">
                <a:solidFill>
                  <a:srgbClr val="000000"/>
                </a:solidFill>
                <a:latin typeface="Times New Roman" panose="02020603050405020304" pitchFamily="18" charset="0"/>
                <a:cs typeface="Times New Roman" panose="02020603050405020304" pitchFamily="18" charset="0"/>
              </a:rPr>
              <a:t>。 </a:t>
            </a:r>
          </a:p>
        </p:txBody>
      </p:sp>
      <p:graphicFrame>
        <p:nvGraphicFramePr>
          <p:cNvPr id="533517" name="Object 13"/>
          <p:cNvGraphicFramePr>
            <a:graphicFrameLocks noGrp="1" noChangeAspect="1"/>
          </p:cNvGraphicFramePr>
          <p:nvPr>
            <p:ph sz="half" idx="2"/>
          </p:nvPr>
        </p:nvGraphicFramePr>
        <p:xfrm>
          <a:off x="1830279" y="2204864"/>
          <a:ext cx="4853354" cy="698989"/>
        </p:xfrm>
        <a:graphic>
          <a:graphicData uri="http://schemas.openxmlformats.org/presentationml/2006/ole">
            <mc:AlternateContent xmlns:mc="http://schemas.openxmlformats.org/markup-compatibility/2006">
              <mc:Choice xmlns:v="urn:schemas-microsoft-com:vml" Requires="v">
                <p:oleObj spid="_x0000_s25692" name="公式" r:id="rId3" imgW="2997200" imgH="431800" progId="Equation.3">
                  <p:embed/>
                </p:oleObj>
              </mc:Choice>
              <mc:Fallback>
                <p:oleObj name="公式" r:id="rId3" imgW="2997200" imgH="431800"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0279" y="2204864"/>
                        <a:ext cx="4853354" cy="698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FD69C1B-68FD-4222-9415-08A99A2B559A}" type="datetime1">
              <a:rPr lang="zh-CN" altLang="en-US"/>
              <a:t>2021/12/31</a:t>
            </a:fld>
            <a:endParaRPr lang="en-US" altLang="zh-CN"/>
          </a:p>
        </p:txBody>
      </p:sp>
      <p:sp>
        <p:nvSpPr>
          <p:cNvPr id="6" name="灯片编号占位符 5"/>
          <p:cNvSpPr>
            <a:spLocks noGrp="1"/>
          </p:cNvSpPr>
          <p:nvPr>
            <p:ph type="sldNum" sz="quarter" idx="12"/>
          </p:nvPr>
        </p:nvSpPr>
        <p:spPr/>
        <p:txBody>
          <a:bodyPr/>
          <a:lstStyle/>
          <a:p>
            <a:fld id="{5D89DBB4-BD23-4158-80EB-1183B432B64B}" type="slidenum">
              <a:rPr lang="zh-CN" altLang="en-US"/>
              <a:t>131</a:t>
            </a:fld>
            <a:endParaRPr lang="en-US" altLang="zh-CN"/>
          </a:p>
        </p:txBody>
      </p:sp>
      <p:sp>
        <p:nvSpPr>
          <p:cNvPr id="647170" name="Rectangle 2"/>
          <p:cNvSpPr>
            <a:spLocks noGrp="1" noChangeArrowheads="1"/>
          </p:cNvSpPr>
          <p:nvPr>
            <p:ph type="title"/>
          </p:nvPr>
        </p:nvSpPr>
        <p:spPr>
          <a:xfrm>
            <a:off x="1524000" y="8000"/>
            <a:ext cx="5562600" cy="984738"/>
          </a:xfrm>
        </p:spPr>
        <p:txBody>
          <a:bodyPr vert="horz" lIns="91440" tIns="45720" rIns="91440" bIns="45720" rtlCol="0" anchor="ctr">
            <a:noAutofit/>
          </a:bodyPr>
          <a:lstStyle/>
          <a:p>
            <a:r>
              <a:rPr lang="zh-CN" altLang="en-US" sz="2800" dirty="0">
                <a:solidFill>
                  <a:srgbClr val="660066"/>
                </a:solidFill>
                <a:latin typeface="微软雅黑" panose="020B0503020204020204" pitchFamily="34" charset="-122"/>
                <a:ea typeface="微软雅黑" panose="020B0503020204020204" pitchFamily="34" charset="-122"/>
                <a:cs typeface="+mn-cs"/>
              </a:rPr>
              <a:t>两个技术问题</a:t>
            </a:r>
          </a:p>
        </p:txBody>
      </p:sp>
      <p:sp>
        <p:nvSpPr>
          <p:cNvPr id="647171" name="Rectangle 3"/>
          <p:cNvSpPr>
            <a:spLocks noGrp="1" noChangeArrowheads="1"/>
          </p:cNvSpPr>
          <p:nvPr>
            <p:ph type="body" idx="1"/>
          </p:nvPr>
        </p:nvSpPr>
        <p:spPr>
          <a:xfrm>
            <a:off x="457200" y="1411562"/>
            <a:ext cx="8229600" cy="4525963"/>
          </a:xfrm>
        </p:spPr>
        <p:txBody>
          <a:bodyPr>
            <a:normAutofit lnSpcReduction="10000"/>
          </a:bodyPr>
          <a:lstStyle/>
          <a:p>
            <a:pPr>
              <a:lnSpc>
                <a:spcPct val="150000"/>
              </a:lnSpc>
            </a:pPr>
            <a:r>
              <a:rPr lang="zh-CN" altLang="en-US" sz="2215" dirty="0">
                <a:solidFill>
                  <a:srgbClr val="000000"/>
                </a:solidFill>
                <a:latin typeface="Times New Roman" panose="02020603050405020304" pitchFamily="18" charset="0"/>
                <a:cs typeface="Times New Roman" panose="02020603050405020304" pitchFamily="18" charset="0"/>
              </a:rPr>
              <a:t>网页</a:t>
            </a:r>
            <a:r>
              <a:rPr lang="en-US" altLang="zh-CN" sz="2215" dirty="0">
                <a:solidFill>
                  <a:srgbClr val="000000"/>
                </a:solidFill>
                <a:latin typeface="Times New Roman" panose="02020603050405020304" pitchFamily="18" charset="0"/>
                <a:cs typeface="Times New Roman" panose="02020603050405020304" pitchFamily="18" charset="0"/>
              </a:rPr>
              <a:t>A</a:t>
            </a:r>
            <a:r>
              <a:rPr lang="zh-CN" altLang="en-US" sz="2215" dirty="0">
                <a:solidFill>
                  <a:srgbClr val="000000"/>
                </a:solidFill>
                <a:latin typeface="Times New Roman" panose="02020603050405020304" pitchFamily="18" charset="0"/>
                <a:cs typeface="Times New Roman" panose="02020603050405020304" pitchFamily="18" charset="0"/>
              </a:rPr>
              <a:t>、</a:t>
            </a:r>
            <a:r>
              <a:rPr lang="en-US" altLang="zh-CN" sz="2215" dirty="0">
                <a:solidFill>
                  <a:srgbClr val="000000"/>
                </a:solidFill>
                <a:latin typeface="Times New Roman" panose="02020603050405020304" pitchFamily="18" charset="0"/>
                <a:cs typeface="Times New Roman" panose="02020603050405020304" pitchFamily="18" charset="0"/>
              </a:rPr>
              <a:t>B</a:t>
            </a:r>
            <a:r>
              <a:rPr lang="zh-CN" altLang="en-US" sz="2215" dirty="0">
                <a:solidFill>
                  <a:srgbClr val="000000"/>
                </a:solidFill>
                <a:latin typeface="Times New Roman" panose="02020603050405020304" pitchFamily="18" charset="0"/>
                <a:cs typeface="Times New Roman" panose="02020603050405020304" pitchFamily="18" charset="0"/>
              </a:rPr>
              <a:t>、</a:t>
            </a:r>
            <a:r>
              <a:rPr lang="en-US" altLang="zh-CN" sz="2215" dirty="0">
                <a:solidFill>
                  <a:srgbClr val="000000"/>
                </a:solidFill>
                <a:latin typeface="Times New Roman" panose="02020603050405020304" pitchFamily="18" charset="0"/>
                <a:cs typeface="Times New Roman" panose="02020603050405020304" pitchFamily="18" charset="0"/>
              </a:rPr>
              <a:t>C</a:t>
            </a:r>
            <a:r>
              <a:rPr lang="zh-CN" altLang="en-US" sz="2215" dirty="0">
                <a:solidFill>
                  <a:srgbClr val="000000"/>
                </a:solidFill>
                <a:latin typeface="Times New Roman" panose="02020603050405020304" pitchFamily="18" charset="0"/>
                <a:cs typeface="Times New Roman" panose="02020603050405020304" pitchFamily="18" charset="0"/>
              </a:rPr>
              <a:t>的</a:t>
            </a:r>
            <a:r>
              <a:rPr lang="en-US" altLang="zh-CN" sz="2215" dirty="0">
                <a:solidFill>
                  <a:srgbClr val="000000"/>
                </a:solidFill>
                <a:latin typeface="Times New Roman" panose="02020603050405020304" pitchFamily="18" charset="0"/>
                <a:cs typeface="Times New Roman" panose="02020603050405020304" pitchFamily="18" charset="0"/>
              </a:rPr>
              <a:t>PR</a:t>
            </a:r>
            <a:r>
              <a:rPr lang="zh-CN" altLang="en-US" sz="2215" dirty="0">
                <a:solidFill>
                  <a:srgbClr val="000000"/>
                </a:solidFill>
                <a:latin typeface="Times New Roman" panose="02020603050405020304" pitchFamily="18" charset="0"/>
                <a:cs typeface="Times New Roman" panose="02020603050405020304" pitchFamily="18" charset="0"/>
              </a:rPr>
              <a:t>值是未知的，首先要分别计算出</a:t>
            </a:r>
            <a:r>
              <a:rPr lang="en-US" altLang="zh-CN" sz="2215" dirty="0">
                <a:solidFill>
                  <a:srgbClr val="000000"/>
                </a:solidFill>
                <a:latin typeface="Times New Roman" panose="02020603050405020304" pitchFamily="18" charset="0"/>
                <a:cs typeface="Times New Roman" panose="02020603050405020304" pitchFamily="18" charset="0"/>
              </a:rPr>
              <a:t>A</a:t>
            </a:r>
            <a:r>
              <a:rPr lang="zh-CN" altLang="en-US" sz="2215" dirty="0">
                <a:solidFill>
                  <a:srgbClr val="000000"/>
                </a:solidFill>
                <a:latin typeface="Times New Roman" panose="02020603050405020304" pitchFamily="18" charset="0"/>
                <a:cs typeface="Times New Roman" panose="02020603050405020304" pitchFamily="18" charset="0"/>
              </a:rPr>
              <a:t>、</a:t>
            </a:r>
            <a:r>
              <a:rPr lang="en-US" altLang="zh-CN" sz="2215" dirty="0">
                <a:solidFill>
                  <a:srgbClr val="000000"/>
                </a:solidFill>
                <a:latin typeface="Times New Roman" panose="02020603050405020304" pitchFamily="18" charset="0"/>
                <a:cs typeface="Times New Roman" panose="02020603050405020304" pitchFamily="18" charset="0"/>
              </a:rPr>
              <a:t>B</a:t>
            </a:r>
            <a:r>
              <a:rPr lang="zh-CN" altLang="en-US" sz="2215" dirty="0">
                <a:solidFill>
                  <a:srgbClr val="000000"/>
                </a:solidFill>
                <a:latin typeface="Times New Roman" panose="02020603050405020304" pitchFamily="18" charset="0"/>
                <a:cs typeface="Times New Roman" panose="02020603050405020304" pitchFamily="18" charset="0"/>
              </a:rPr>
              <a:t>、</a:t>
            </a:r>
            <a:r>
              <a:rPr lang="en-US" altLang="zh-CN" sz="2215" dirty="0">
                <a:solidFill>
                  <a:srgbClr val="000000"/>
                </a:solidFill>
                <a:latin typeface="Times New Roman" panose="02020603050405020304" pitchFamily="18" charset="0"/>
                <a:cs typeface="Times New Roman" panose="02020603050405020304" pitchFamily="18" charset="0"/>
              </a:rPr>
              <a:t>C</a:t>
            </a:r>
            <a:r>
              <a:rPr lang="zh-CN" altLang="en-US" sz="2215" dirty="0">
                <a:solidFill>
                  <a:srgbClr val="000000"/>
                </a:solidFill>
                <a:latin typeface="Times New Roman" panose="02020603050405020304" pitchFamily="18" charset="0"/>
                <a:cs typeface="Times New Roman" panose="02020603050405020304" pitchFamily="18" charset="0"/>
              </a:rPr>
              <a:t>的</a:t>
            </a:r>
            <a:r>
              <a:rPr lang="en-US" altLang="zh-CN" sz="2215" dirty="0">
                <a:solidFill>
                  <a:srgbClr val="000000"/>
                </a:solidFill>
                <a:latin typeface="Times New Roman" panose="02020603050405020304" pitchFamily="18" charset="0"/>
                <a:cs typeface="Times New Roman" panose="02020603050405020304" pitchFamily="18" charset="0"/>
              </a:rPr>
              <a:t>PR</a:t>
            </a:r>
            <a:r>
              <a:rPr lang="zh-CN" altLang="en-US" sz="2215" dirty="0">
                <a:solidFill>
                  <a:srgbClr val="000000"/>
                </a:solidFill>
                <a:latin typeface="Times New Roman" panose="02020603050405020304" pitchFamily="18" charset="0"/>
                <a:cs typeface="Times New Roman" panose="02020603050405020304" pitchFamily="18" charset="0"/>
              </a:rPr>
              <a:t>值，而要得到</a:t>
            </a:r>
            <a:r>
              <a:rPr lang="en-US" altLang="zh-CN" sz="2215" dirty="0">
                <a:solidFill>
                  <a:srgbClr val="000000"/>
                </a:solidFill>
                <a:latin typeface="Times New Roman" panose="02020603050405020304" pitchFamily="18" charset="0"/>
                <a:cs typeface="Times New Roman" panose="02020603050405020304" pitchFamily="18" charset="0"/>
              </a:rPr>
              <a:t>A</a:t>
            </a:r>
            <a:r>
              <a:rPr lang="zh-CN" altLang="en-US" sz="2215" dirty="0">
                <a:solidFill>
                  <a:srgbClr val="000000"/>
                </a:solidFill>
                <a:latin typeface="Times New Roman" panose="02020603050405020304" pitchFamily="18" charset="0"/>
                <a:cs typeface="Times New Roman" panose="02020603050405020304" pitchFamily="18" charset="0"/>
              </a:rPr>
              <a:t>、</a:t>
            </a:r>
            <a:r>
              <a:rPr lang="en-US" altLang="zh-CN" sz="2215" dirty="0">
                <a:solidFill>
                  <a:srgbClr val="000000"/>
                </a:solidFill>
                <a:latin typeface="Times New Roman" panose="02020603050405020304" pitchFamily="18" charset="0"/>
                <a:cs typeface="Times New Roman" panose="02020603050405020304" pitchFamily="18" charset="0"/>
              </a:rPr>
              <a:t>B</a:t>
            </a:r>
            <a:r>
              <a:rPr lang="zh-CN" altLang="en-US" sz="2215" dirty="0">
                <a:solidFill>
                  <a:srgbClr val="000000"/>
                </a:solidFill>
                <a:latin typeface="Times New Roman" panose="02020603050405020304" pitchFamily="18" charset="0"/>
                <a:cs typeface="Times New Roman" panose="02020603050405020304" pitchFamily="18" charset="0"/>
              </a:rPr>
              <a:t>、</a:t>
            </a:r>
            <a:r>
              <a:rPr lang="en-US" altLang="zh-CN" sz="2215" dirty="0">
                <a:solidFill>
                  <a:srgbClr val="000000"/>
                </a:solidFill>
                <a:latin typeface="Times New Roman" panose="02020603050405020304" pitchFamily="18" charset="0"/>
                <a:cs typeface="Times New Roman" panose="02020603050405020304" pitchFamily="18" charset="0"/>
              </a:rPr>
              <a:t>C</a:t>
            </a:r>
            <a:r>
              <a:rPr lang="zh-CN" altLang="en-US" sz="2215" dirty="0">
                <a:solidFill>
                  <a:srgbClr val="000000"/>
                </a:solidFill>
                <a:latin typeface="Times New Roman" panose="02020603050405020304" pitchFamily="18" charset="0"/>
                <a:cs typeface="Times New Roman" panose="02020603050405020304" pitchFamily="18" charset="0"/>
              </a:rPr>
              <a:t>的</a:t>
            </a:r>
            <a:r>
              <a:rPr lang="en-US" altLang="zh-CN" sz="2215" dirty="0">
                <a:solidFill>
                  <a:srgbClr val="000000"/>
                </a:solidFill>
                <a:latin typeface="Times New Roman" panose="02020603050405020304" pitchFamily="18" charset="0"/>
                <a:cs typeface="Times New Roman" panose="02020603050405020304" pitchFamily="18" charset="0"/>
              </a:rPr>
              <a:t>PR</a:t>
            </a:r>
            <a:r>
              <a:rPr lang="zh-CN" altLang="en-US" sz="2215" dirty="0">
                <a:solidFill>
                  <a:srgbClr val="000000"/>
                </a:solidFill>
                <a:latin typeface="Times New Roman" panose="02020603050405020304" pitchFamily="18" charset="0"/>
                <a:cs typeface="Times New Roman" panose="02020603050405020304" pitchFamily="18" charset="0"/>
              </a:rPr>
              <a:t>值，必须先得到所有链入到网页</a:t>
            </a:r>
            <a:r>
              <a:rPr lang="en-US" altLang="zh-CN" sz="2215" dirty="0">
                <a:solidFill>
                  <a:srgbClr val="000000"/>
                </a:solidFill>
                <a:latin typeface="Times New Roman" panose="02020603050405020304" pitchFamily="18" charset="0"/>
                <a:cs typeface="Times New Roman" panose="02020603050405020304" pitchFamily="18" charset="0"/>
              </a:rPr>
              <a:t>A</a:t>
            </a:r>
            <a:r>
              <a:rPr lang="zh-CN" altLang="en-US" sz="2215" dirty="0">
                <a:solidFill>
                  <a:srgbClr val="000000"/>
                </a:solidFill>
                <a:latin typeface="Times New Roman" panose="02020603050405020304" pitchFamily="18" charset="0"/>
                <a:cs typeface="Times New Roman" panose="02020603050405020304" pitchFamily="18" charset="0"/>
              </a:rPr>
              <a:t>的网页的</a:t>
            </a:r>
            <a:r>
              <a:rPr lang="en-US" altLang="zh-CN" sz="2215" dirty="0">
                <a:solidFill>
                  <a:srgbClr val="000000"/>
                </a:solidFill>
                <a:latin typeface="Times New Roman" panose="02020603050405020304" pitchFamily="18" charset="0"/>
                <a:cs typeface="Times New Roman" panose="02020603050405020304" pitchFamily="18" charset="0"/>
              </a:rPr>
              <a:t>PR</a:t>
            </a:r>
            <a:r>
              <a:rPr lang="zh-CN" altLang="en-US" sz="2215" dirty="0">
                <a:solidFill>
                  <a:srgbClr val="000000"/>
                </a:solidFill>
                <a:latin typeface="Times New Roman" panose="02020603050405020304" pitchFamily="18" charset="0"/>
                <a:cs typeface="Times New Roman" panose="02020603050405020304" pitchFamily="18" charset="0"/>
              </a:rPr>
              <a:t>值，还有所有链入到网页</a:t>
            </a:r>
            <a:r>
              <a:rPr lang="en-US" altLang="zh-CN" sz="2215" dirty="0">
                <a:solidFill>
                  <a:srgbClr val="000000"/>
                </a:solidFill>
                <a:latin typeface="Times New Roman" panose="02020603050405020304" pitchFamily="18" charset="0"/>
                <a:cs typeface="Times New Roman" panose="02020603050405020304" pitchFamily="18" charset="0"/>
              </a:rPr>
              <a:t>B</a:t>
            </a:r>
            <a:r>
              <a:rPr lang="zh-CN" altLang="en-US" sz="2215" dirty="0">
                <a:solidFill>
                  <a:srgbClr val="000000"/>
                </a:solidFill>
                <a:latin typeface="Times New Roman" panose="02020603050405020304" pitchFamily="18" charset="0"/>
                <a:cs typeface="Times New Roman" panose="02020603050405020304" pitchFamily="18" charset="0"/>
              </a:rPr>
              <a:t>的网页的</a:t>
            </a:r>
            <a:r>
              <a:rPr lang="en-US" altLang="zh-CN" sz="2215" dirty="0">
                <a:solidFill>
                  <a:srgbClr val="000000"/>
                </a:solidFill>
                <a:latin typeface="Times New Roman" panose="02020603050405020304" pitchFamily="18" charset="0"/>
                <a:cs typeface="Times New Roman" panose="02020603050405020304" pitchFamily="18" charset="0"/>
              </a:rPr>
              <a:t>PR</a:t>
            </a:r>
            <a:r>
              <a:rPr lang="zh-CN" altLang="en-US" sz="2215" dirty="0">
                <a:solidFill>
                  <a:srgbClr val="000000"/>
                </a:solidFill>
                <a:latin typeface="Times New Roman" panose="02020603050405020304" pitchFamily="18" charset="0"/>
                <a:cs typeface="Times New Roman" panose="02020603050405020304" pitchFamily="18" charset="0"/>
              </a:rPr>
              <a:t>值，以及所有链入到网页</a:t>
            </a:r>
            <a:r>
              <a:rPr lang="en-US" altLang="zh-CN" sz="2215" dirty="0">
                <a:solidFill>
                  <a:srgbClr val="000000"/>
                </a:solidFill>
                <a:latin typeface="Times New Roman" panose="02020603050405020304" pitchFamily="18" charset="0"/>
                <a:cs typeface="Times New Roman" panose="02020603050405020304" pitchFamily="18" charset="0"/>
              </a:rPr>
              <a:t>C</a:t>
            </a:r>
            <a:r>
              <a:rPr lang="zh-CN" altLang="en-US" sz="2215" dirty="0">
                <a:solidFill>
                  <a:srgbClr val="000000"/>
                </a:solidFill>
                <a:latin typeface="Times New Roman" panose="02020603050405020304" pitchFamily="18" charset="0"/>
                <a:cs typeface="Times New Roman" panose="02020603050405020304" pitchFamily="18" charset="0"/>
              </a:rPr>
              <a:t>的网页的</a:t>
            </a:r>
            <a:r>
              <a:rPr lang="en-US" altLang="zh-CN" sz="2215" dirty="0">
                <a:solidFill>
                  <a:srgbClr val="000000"/>
                </a:solidFill>
                <a:latin typeface="Times New Roman" panose="02020603050405020304" pitchFamily="18" charset="0"/>
                <a:cs typeface="Times New Roman" panose="02020603050405020304" pitchFamily="18" charset="0"/>
              </a:rPr>
              <a:t>PR</a:t>
            </a:r>
            <a:r>
              <a:rPr lang="zh-CN" altLang="en-US" sz="2215" dirty="0">
                <a:solidFill>
                  <a:srgbClr val="000000"/>
                </a:solidFill>
                <a:latin typeface="Times New Roman" panose="02020603050405020304" pitchFamily="18" charset="0"/>
                <a:cs typeface="Times New Roman" panose="02020603050405020304" pitchFamily="18" charset="0"/>
              </a:rPr>
              <a:t>值。</a:t>
            </a:r>
            <a:endParaRPr lang="en-US" altLang="zh-CN" sz="2215" dirty="0">
              <a:solidFill>
                <a:srgbClr val="000000"/>
              </a:solidFill>
              <a:latin typeface="Times New Roman" panose="02020603050405020304" pitchFamily="18" charset="0"/>
              <a:cs typeface="Times New Roman" panose="02020603050405020304" pitchFamily="18" charset="0"/>
            </a:endParaRPr>
          </a:p>
          <a:p>
            <a:pPr>
              <a:lnSpc>
                <a:spcPct val="150000"/>
              </a:lnSpc>
            </a:pPr>
            <a:endParaRPr lang="en-US" altLang="zh-CN" sz="2215" dirty="0">
              <a:solidFill>
                <a:srgbClr val="000000"/>
              </a:solidFill>
              <a:latin typeface="Times New Roman" panose="02020603050405020304" pitchFamily="18" charset="0"/>
              <a:cs typeface="Times New Roman" panose="02020603050405020304" pitchFamily="18" charset="0"/>
            </a:endParaRPr>
          </a:p>
          <a:p>
            <a:pPr>
              <a:lnSpc>
                <a:spcPct val="150000"/>
              </a:lnSpc>
            </a:pPr>
            <a:r>
              <a:rPr lang="zh-CN" altLang="en-US" sz="2215" dirty="0">
                <a:solidFill>
                  <a:srgbClr val="000000"/>
                </a:solidFill>
                <a:latin typeface="Times New Roman" panose="02020603050405020304" pitchFamily="18" charset="0"/>
                <a:cs typeface="Times New Roman" panose="02020603050405020304" pitchFamily="18" charset="0"/>
              </a:rPr>
              <a:t>链接</a:t>
            </a:r>
            <a:r>
              <a:rPr lang="en-US" altLang="zh-CN" sz="2215" dirty="0">
                <a:solidFill>
                  <a:srgbClr val="000000"/>
                </a:solidFill>
                <a:latin typeface="Times New Roman" panose="02020603050405020304" pitchFamily="18" charset="0"/>
                <a:cs typeface="Times New Roman" panose="02020603050405020304" pitchFamily="18" charset="0"/>
              </a:rPr>
              <a:t>A</a:t>
            </a:r>
            <a:r>
              <a:rPr lang="zh-CN" altLang="en-US" sz="2215" dirty="0">
                <a:solidFill>
                  <a:srgbClr val="000000"/>
                </a:solidFill>
                <a:latin typeface="Times New Roman" panose="02020603050405020304" pitchFamily="18" charset="0"/>
                <a:cs typeface="Times New Roman" panose="02020603050405020304" pitchFamily="18" charset="0"/>
              </a:rPr>
              <a:t>、</a:t>
            </a:r>
            <a:r>
              <a:rPr lang="en-US" altLang="zh-CN" sz="2215" dirty="0">
                <a:solidFill>
                  <a:srgbClr val="000000"/>
                </a:solidFill>
                <a:latin typeface="Times New Roman" panose="02020603050405020304" pitchFamily="18" charset="0"/>
                <a:cs typeface="Times New Roman" panose="02020603050405020304" pitchFamily="18" charset="0"/>
              </a:rPr>
              <a:t>B</a:t>
            </a:r>
            <a:r>
              <a:rPr lang="zh-CN" altLang="en-US" sz="2215" dirty="0">
                <a:solidFill>
                  <a:srgbClr val="000000"/>
                </a:solidFill>
                <a:latin typeface="Times New Roman" panose="02020603050405020304" pitchFamily="18" charset="0"/>
                <a:cs typeface="Times New Roman" panose="02020603050405020304" pitchFamily="18" charset="0"/>
              </a:rPr>
              <a:t>、</a:t>
            </a:r>
            <a:r>
              <a:rPr lang="en-US" altLang="zh-CN" sz="2215" dirty="0">
                <a:solidFill>
                  <a:srgbClr val="000000"/>
                </a:solidFill>
                <a:latin typeface="Times New Roman" panose="02020603050405020304" pitchFamily="18" charset="0"/>
                <a:cs typeface="Times New Roman" panose="02020603050405020304" pitchFamily="18" charset="0"/>
              </a:rPr>
              <a:t>C</a:t>
            </a:r>
            <a:r>
              <a:rPr lang="zh-CN" altLang="en-US" sz="2215" dirty="0">
                <a:solidFill>
                  <a:srgbClr val="000000"/>
                </a:solidFill>
                <a:latin typeface="Times New Roman" panose="02020603050405020304" pitchFamily="18" charset="0"/>
                <a:cs typeface="Times New Roman" panose="02020603050405020304" pitchFamily="18" charset="0"/>
              </a:rPr>
              <a:t>的网页也有很多，万维网彼此互联，且通常链入一个网页的网页远多于三个，这样想得到一个网页的</a:t>
            </a:r>
            <a:r>
              <a:rPr lang="en-US" altLang="zh-CN" sz="2215" dirty="0">
                <a:solidFill>
                  <a:srgbClr val="000000"/>
                </a:solidFill>
                <a:latin typeface="Times New Roman" panose="02020603050405020304" pitchFamily="18" charset="0"/>
                <a:cs typeface="Times New Roman" panose="02020603050405020304" pitchFamily="18" charset="0"/>
              </a:rPr>
              <a:t>PR</a:t>
            </a:r>
            <a:r>
              <a:rPr lang="zh-CN" altLang="en-US" sz="2215" dirty="0">
                <a:solidFill>
                  <a:srgbClr val="000000"/>
                </a:solidFill>
                <a:latin typeface="Times New Roman" panose="02020603050405020304" pitchFamily="18" charset="0"/>
                <a:cs typeface="Times New Roman" panose="02020603050405020304" pitchFamily="18" charset="0"/>
              </a:rPr>
              <a:t>值而产生的计算似乎没有止境。为了</a:t>
            </a:r>
            <a:r>
              <a:rPr lang="en-US" altLang="zh-CN" sz="2215" dirty="0">
                <a:solidFill>
                  <a:srgbClr val="000000"/>
                </a:solidFill>
                <a:latin typeface="Times New Roman" panose="02020603050405020304" pitchFamily="18" charset="0"/>
                <a:cs typeface="Times New Roman" panose="02020603050405020304" pitchFamily="18" charset="0"/>
              </a:rPr>
              <a:t>PageRank</a:t>
            </a:r>
            <a:r>
              <a:rPr lang="zh-CN" altLang="en-US" sz="2215" dirty="0">
                <a:solidFill>
                  <a:srgbClr val="000000"/>
                </a:solidFill>
                <a:latin typeface="Times New Roman" panose="02020603050405020304" pitchFamily="18" charset="0"/>
                <a:cs typeface="Times New Roman" panose="02020603050405020304" pitchFamily="18" charset="0"/>
              </a:rPr>
              <a:t>算法收敛，通常采用的方法是幂法（</a:t>
            </a:r>
            <a:r>
              <a:rPr lang="en-US" altLang="zh-CN" sz="2215" dirty="0">
                <a:solidFill>
                  <a:srgbClr val="000000"/>
                </a:solidFill>
                <a:latin typeface="Times New Roman" panose="02020603050405020304" pitchFamily="18" charset="0"/>
                <a:cs typeface="Times New Roman" panose="02020603050405020304" pitchFamily="18" charset="0"/>
              </a:rPr>
              <a:t>Power Method</a:t>
            </a:r>
            <a:r>
              <a:rPr lang="zh-CN" altLang="en-US" sz="2215" dirty="0">
                <a:solidFill>
                  <a:srgbClr val="000000"/>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4"/>
          <p:cNvSpPr>
            <a:spLocks noGrp="1"/>
          </p:cNvSpPr>
          <p:nvPr>
            <p:ph type="dt" sz="half" idx="10"/>
          </p:nvPr>
        </p:nvSpPr>
        <p:spPr/>
        <p:txBody>
          <a:bodyPr/>
          <a:lstStyle/>
          <a:p>
            <a:fld id="{7BA1A29F-0107-4B1B-A58E-A321AACA7478}" type="datetime1">
              <a:rPr lang="zh-CN" altLang="en-US"/>
              <a:t>2021/12/31</a:t>
            </a:fld>
            <a:endParaRPr lang="en-US" altLang="zh-CN"/>
          </a:p>
        </p:txBody>
      </p:sp>
      <p:sp>
        <p:nvSpPr>
          <p:cNvPr id="6" name="灯片编号占位符 6"/>
          <p:cNvSpPr>
            <a:spLocks noGrp="1"/>
          </p:cNvSpPr>
          <p:nvPr>
            <p:ph type="sldNum" sz="quarter" idx="12"/>
          </p:nvPr>
        </p:nvSpPr>
        <p:spPr/>
        <p:txBody>
          <a:bodyPr/>
          <a:lstStyle/>
          <a:p>
            <a:fld id="{B99E509E-6A02-4331-AE1F-02CD2CCFF68E}" type="slidenum">
              <a:rPr lang="zh-CN" altLang="en-US"/>
              <a:t>132</a:t>
            </a:fld>
            <a:endParaRPr lang="en-US" altLang="zh-CN"/>
          </a:p>
        </p:txBody>
      </p:sp>
      <p:sp>
        <p:nvSpPr>
          <p:cNvPr id="648197" name="Rectangle 5"/>
          <p:cNvSpPr>
            <a:spLocks noGrp="1" noChangeArrowheads="1"/>
          </p:cNvSpPr>
          <p:nvPr>
            <p:ph type="title"/>
          </p:nvPr>
        </p:nvSpPr>
        <p:spPr>
          <a:xfrm>
            <a:off x="1786553" y="722"/>
            <a:ext cx="5562600" cy="984738"/>
          </a:xfrm>
        </p:spPr>
        <p:txBody>
          <a:bodyPr vert="horz" lIns="91440" tIns="45720" rIns="91440" bIns="45720" rtlCol="0" anchor="ctr">
            <a:noAutofit/>
          </a:bodyPr>
          <a:lstStyle/>
          <a:p>
            <a:r>
              <a:rPr lang="zh-CN" altLang="en-US" sz="2800" dirty="0">
                <a:solidFill>
                  <a:srgbClr val="660066"/>
                </a:solidFill>
                <a:latin typeface="微软雅黑" panose="020B0503020204020204" pitchFamily="34" charset="-122"/>
                <a:ea typeface="微软雅黑" panose="020B0503020204020204" pitchFamily="34" charset="-122"/>
                <a:cs typeface="+mn-cs"/>
              </a:rPr>
              <a:t>影响</a:t>
            </a:r>
            <a:r>
              <a:rPr lang="en-US" altLang="zh-CN" sz="2800" dirty="0">
                <a:solidFill>
                  <a:srgbClr val="660066"/>
                </a:solidFill>
                <a:latin typeface="微软雅黑" panose="020B0503020204020204" pitchFamily="34" charset="-122"/>
                <a:ea typeface="微软雅黑" panose="020B0503020204020204" pitchFamily="34" charset="-122"/>
                <a:cs typeface="+mn-cs"/>
              </a:rPr>
              <a:t>google PageRank</a:t>
            </a:r>
            <a:r>
              <a:rPr lang="zh-CN" altLang="en-US" sz="2800" dirty="0">
                <a:solidFill>
                  <a:srgbClr val="660066"/>
                </a:solidFill>
                <a:latin typeface="微软雅黑" panose="020B0503020204020204" pitchFamily="34" charset="-122"/>
                <a:ea typeface="微软雅黑" panose="020B0503020204020204" pitchFamily="34" charset="-122"/>
                <a:cs typeface="+mn-cs"/>
              </a:rPr>
              <a:t>的因素</a:t>
            </a:r>
          </a:p>
        </p:txBody>
      </p:sp>
      <p:sp>
        <p:nvSpPr>
          <p:cNvPr id="648195" name="Rectangle 3"/>
          <p:cNvSpPr>
            <a:spLocks noGrp="1" noChangeArrowheads="1"/>
          </p:cNvSpPr>
          <p:nvPr>
            <p:ph type="body" sz="half" idx="1"/>
          </p:nvPr>
        </p:nvSpPr>
        <p:spPr>
          <a:xfrm>
            <a:off x="251520" y="1127110"/>
            <a:ext cx="8017120" cy="5132040"/>
          </a:xfrm>
        </p:spPr>
        <p:txBody>
          <a:bodyPr>
            <a:normAutofit fontScale="92500" lnSpcReduction="10000"/>
          </a:bodyPr>
          <a:lstStyle/>
          <a:p>
            <a:pPr>
              <a:lnSpc>
                <a:spcPct val="150000"/>
              </a:lnSpc>
              <a:buFontTx/>
              <a:buNone/>
            </a:pPr>
            <a:r>
              <a:rPr lang="zh-CN" altLang="en-US" sz="2030" dirty="0">
                <a:latin typeface="Times New Roman" panose="02020603050405020304" pitchFamily="18" charset="0"/>
                <a:cs typeface="Times New Roman" panose="02020603050405020304" pitchFamily="18" charset="0"/>
              </a:rPr>
              <a:t>　</a:t>
            </a:r>
            <a:r>
              <a:rPr lang="en-US" altLang="zh-CN" sz="2030" dirty="0">
                <a:solidFill>
                  <a:srgbClr val="000000"/>
                </a:solidFill>
                <a:latin typeface="Times New Roman" panose="02020603050405020304" pitchFamily="18" charset="0"/>
                <a:cs typeface="Times New Roman" panose="02020603050405020304" pitchFamily="18" charset="0"/>
              </a:rPr>
              <a:t>1 </a:t>
            </a:r>
            <a:r>
              <a:rPr lang="zh-CN" altLang="en-US" sz="2030" dirty="0">
                <a:solidFill>
                  <a:srgbClr val="000000"/>
                </a:solidFill>
                <a:latin typeface="Times New Roman" panose="02020603050405020304" pitchFamily="18" charset="0"/>
                <a:cs typeface="Times New Roman" panose="02020603050405020304" pitchFamily="18" charset="0"/>
              </a:rPr>
              <a:t>、与</a:t>
            </a:r>
            <a:r>
              <a:rPr lang="en-US" altLang="zh-CN" sz="2030" dirty="0">
                <a:solidFill>
                  <a:srgbClr val="000000"/>
                </a:solidFill>
                <a:latin typeface="Times New Roman" panose="02020603050405020304" pitchFamily="18" charset="0"/>
                <a:cs typeface="Times New Roman" panose="02020603050405020304" pitchFamily="18" charset="0"/>
              </a:rPr>
              <a:t>PR</a:t>
            </a:r>
            <a:r>
              <a:rPr lang="zh-CN" altLang="en-US" sz="2030" dirty="0">
                <a:solidFill>
                  <a:srgbClr val="000000"/>
                </a:solidFill>
                <a:latin typeface="Times New Roman" panose="02020603050405020304" pitchFamily="18" charset="0"/>
                <a:cs typeface="Times New Roman" panose="02020603050405020304" pitchFamily="18" charset="0"/>
              </a:rPr>
              <a:t>高的网站做链接</a:t>
            </a:r>
            <a:endParaRPr lang="en-US" altLang="zh-CN" sz="2030" dirty="0">
              <a:solidFill>
                <a:srgbClr val="000000"/>
              </a:solidFill>
              <a:latin typeface="Times New Roman" panose="02020603050405020304" pitchFamily="18" charset="0"/>
              <a:cs typeface="Times New Roman" panose="02020603050405020304" pitchFamily="18" charset="0"/>
            </a:endParaRPr>
          </a:p>
          <a:p>
            <a:pPr>
              <a:lnSpc>
                <a:spcPct val="150000"/>
              </a:lnSpc>
              <a:buFontTx/>
              <a:buNone/>
            </a:pPr>
            <a:r>
              <a:rPr lang="zh-CN" altLang="en-US" sz="2030" dirty="0">
                <a:solidFill>
                  <a:srgbClr val="000000"/>
                </a:solidFill>
                <a:latin typeface="Times New Roman" panose="02020603050405020304" pitchFamily="18" charset="0"/>
                <a:cs typeface="Times New Roman" panose="02020603050405020304" pitchFamily="18" charset="0"/>
              </a:rPr>
              <a:t>　</a:t>
            </a:r>
            <a:r>
              <a:rPr lang="en-US" altLang="zh-CN" sz="2030" dirty="0">
                <a:solidFill>
                  <a:srgbClr val="000000"/>
                </a:solidFill>
                <a:latin typeface="Times New Roman" panose="02020603050405020304" pitchFamily="18" charset="0"/>
                <a:cs typeface="Times New Roman" panose="02020603050405020304" pitchFamily="18" charset="0"/>
              </a:rPr>
              <a:t>2</a:t>
            </a:r>
            <a:r>
              <a:rPr lang="zh-CN" altLang="en-US" sz="2030" dirty="0">
                <a:solidFill>
                  <a:srgbClr val="000000"/>
                </a:solidFill>
                <a:latin typeface="Times New Roman" panose="02020603050405020304" pitchFamily="18" charset="0"/>
                <a:cs typeface="Times New Roman" panose="02020603050405020304" pitchFamily="18" charset="0"/>
              </a:rPr>
              <a:t>、 内容质量高的网站链接 </a:t>
            </a:r>
          </a:p>
          <a:p>
            <a:pPr>
              <a:lnSpc>
                <a:spcPct val="150000"/>
              </a:lnSpc>
              <a:buFontTx/>
              <a:buNone/>
            </a:pPr>
            <a:r>
              <a:rPr lang="zh-CN" altLang="en-US" sz="2030" dirty="0">
                <a:solidFill>
                  <a:srgbClr val="000000"/>
                </a:solidFill>
                <a:latin typeface="Times New Roman" panose="02020603050405020304" pitchFamily="18" charset="0"/>
                <a:cs typeface="Times New Roman" panose="02020603050405020304" pitchFamily="18" charset="0"/>
              </a:rPr>
              <a:t>　</a:t>
            </a:r>
            <a:r>
              <a:rPr lang="en-US" altLang="zh-CN" sz="2030" dirty="0">
                <a:solidFill>
                  <a:srgbClr val="000000"/>
                </a:solidFill>
                <a:latin typeface="Times New Roman" panose="02020603050405020304" pitchFamily="18" charset="0"/>
                <a:cs typeface="Times New Roman" panose="02020603050405020304" pitchFamily="18" charset="0"/>
              </a:rPr>
              <a:t>3</a:t>
            </a:r>
            <a:r>
              <a:rPr lang="zh-CN" altLang="en-US" sz="2030" dirty="0">
                <a:solidFill>
                  <a:srgbClr val="000000"/>
                </a:solidFill>
                <a:latin typeface="Times New Roman" panose="02020603050405020304" pitchFamily="18" charset="0"/>
                <a:cs typeface="Times New Roman" panose="02020603050405020304" pitchFamily="18" charset="0"/>
              </a:rPr>
              <a:t>、 加入搜索引擎分类目录 </a:t>
            </a:r>
          </a:p>
          <a:p>
            <a:pPr>
              <a:lnSpc>
                <a:spcPct val="150000"/>
              </a:lnSpc>
              <a:buFontTx/>
              <a:buNone/>
            </a:pPr>
            <a:r>
              <a:rPr lang="zh-CN" altLang="en-US" sz="2030" dirty="0">
                <a:solidFill>
                  <a:srgbClr val="000000"/>
                </a:solidFill>
                <a:latin typeface="Times New Roman" panose="02020603050405020304" pitchFamily="18" charset="0"/>
                <a:cs typeface="Times New Roman" panose="02020603050405020304" pitchFamily="18" charset="0"/>
              </a:rPr>
              <a:t>　</a:t>
            </a:r>
            <a:r>
              <a:rPr lang="en-US" altLang="zh-CN" sz="2030" dirty="0">
                <a:solidFill>
                  <a:srgbClr val="000000"/>
                </a:solidFill>
                <a:latin typeface="Times New Roman" panose="02020603050405020304" pitchFamily="18" charset="0"/>
                <a:cs typeface="Times New Roman" panose="02020603050405020304" pitchFamily="18" charset="0"/>
              </a:rPr>
              <a:t>4 </a:t>
            </a:r>
            <a:r>
              <a:rPr lang="zh-CN" altLang="en-US" sz="2030" dirty="0">
                <a:solidFill>
                  <a:srgbClr val="000000"/>
                </a:solidFill>
                <a:latin typeface="Times New Roman" panose="02020603050405020304" pitchFamily="18" charset="0"/>
                <a:cs typeface="Times New Roman" panose="02020603050405020304" pitchFamily="18" charset="0"/>
              </a:rPr>
              <a:t>、加入免费开源目录 </a:t>
            </a:r>
          </a:p>
          <a:p>
            <a:pPr>
              <a:lnSpc>
                <a:spcPct val="150000"/>
              </a:lnSpc>
              <a:buFontTx/>
              <a:buNone/>
            </a:pPr>
            <a:r>
              <a:rPr lang="zh-CN" altLang="en-US" sz="2030" dirty="0">
                <a:solidFill>
                  <a:srgbClr val="000000"/>
                </a:solidFill>
                <a:latin typeface="Times New Roman" panose="02020603050405020304" pitchFamily="18" charset="0"/>
                <a:cs typeface="Times New Roman" panose="02020603050405020304" pitchFamily="18" charset="0"/>
              </a:rPr>
              <a:t>　</a:t>
            </a:r>
            <a:r>
              <a:rPr lang="en-US" altLang="zh-CN" sz="2030" dirty="0">
                <a:solidFill>
                  <a:srgbClr val="000000"/>
                </a:solidFill>
                <a:latin typeface="Times New Roman" panose="02020603050405020304" pitchFamily="18" charset="0"/>
                <a:cs typeface="Times New Roman" panose="02020603050405020304" pitchFamily="18" charset="0"/>
              </a:rPr>
              <a:t>5 </a:t>
            </a:r>
            <a:r>
              <a:rPr lang="zh-CN" altLang="en-US" sz="2030" dirty="0">
                <a:solidFill>
                  <a:srgbClr val="000000"/>
                </a:solidFill>
                <a:latin typeface="Times New Roman" panose="02020603050405020304" pitchFamily="18" charset="0"/>
                <a:cs typeface="Times New Roman" panose="02020603050405020304" pitchFamily="18" charset="0"/>
              </a:rPr>
              <a:t>、你的链接出现在流量大、知名度高、频繁更新的重要网站上 </a:t>
            </a:r>
          </a:p>
          <a:p>
            <a:pPr>
              <a:lnSpc>
                <a:spcPct val="150000"/>
              </a:lnSpc>
              <a:buFontTx/>
              <a:buNone/>
            </a:pPr>
            <a:r>
              <a:rPr lang="en-US" altLang="zh-CN" sz="2030" dirty="0">
                <a:solidFill>
                  <a:srgbClr val="000000"/>
                </a:solidFill>
                <a:latin typeface="Times New Roman" panose="02020603050405020304" pitchFamily="18" charset="0"/>
                <a:cs typeface="Times New Roman" panose="02020603050405020304" pitchFamily="18" charset="0"/>
              </a:rPr>
              <a:t>   6</a:t>
            </a:r>
            <a:r>
              <a:rPr lang="zh-CN" altLang="en-US" sz="2030" dirty="0">
                <a:solidFill>
                  <a:srgbClr val="000000"/>
                </a:solidFill>
                <a:latin typeface="Times New Roman" panose="02020603050405020304" pitchFamily="18" charset="0"/>
                <a:cs typeface="Times New Roman" panose="02020603050405020304" pitchFamily="18" charset="0"/>
              </a:rPr>
              <a:t>、 </a:t>
            </a:r>
            <a:r>
              <a:rPr lang="en-US" altLang="zh-CN" sz="2030" dirty="0">
                <a:solidFill>
                  <a:srgbClr val="000000"/>
                </a:solidFill>
                <a:latin typeface="Times New Roman" panose="02020603050405020304" pitchFamily="18" charset="0"/>
                <a:cs typeface="Times New Roman" panose="02020603050405020304" pitchFamily="18" charset="0"/>
              </a:rPr>
              <a:t>google</a:t>
            </a:r>
            <a:r>
              <a:rPr lang="zh-CN" altLang="en-US" sz="2030" dirty="0">
                <a:solidFill>
                  <a:srgbClr val="000000"/>
                </a:solidFill>
                <a:latin typeface="Times New Roman" panose="02020603050405020304" pitchFamily="18" charset="0"/>
                <a:cs typeface="Times New Roman" panose="02020603050405020304" pitchFamily="18" charset="0"/>
              </a:rPr>
              <a:t>对</a:t>
            </a:r>
            <a:r>
              <a:rPr lang="en-US" altLang="zh-CN" sz="2030" dirty="0">
                <a:solidFill>
                  <a:srgbClr val="000000"/>
                </a:solidFill>
                <a:latin typeface="Times New Roman" panose="02020603050405020304" pitchFamily="18" charset="0"/>
                <a:cs typeface="Times New Roman" panose="02020603050405020304" pitchFamily="18" charset="0"/>
              </a:rPr>
              <a:t>PDF</a:t>
            </a:r>
            <a:r>
              <a:rPr lang="zh-CN" altLang="en-US" sz="2030" dirty="0">
                <a:solidFill>
                  <a:srgbClr val="000000"/>
                </a:solidFill>
                <a:latin typeface="Times New Roman" panose="02020603050405020304" pitchFamily="18" charset="0"/>
                <a:cs typeface="Times New Roman" panose="02020603050405020304" pitchFamily="18" charset="0"/>
              </a:rPr>
              <a:t>格式的文件比较看重 </a:t>
            </a:r>
          </a:p>
          <a:p>
            <a:pPr>
              <a:lnSpc>
                <a:spcPct val="150000"/>
              </a:lnSpc>
              <a:buFontTx/>
              <a:buNone/>
            </a:pPr>
            <a:r>
              <a:rPr lang="en-US" altLang="zh-CN" sz="2030" dirty="0">
                <a:solidFill>
                  <a:srgbClr val="000000"/>
                </a:solidFill>
                <a:latin typeface="Times New Roman" panose="02020603050405020304" pitchFamily="18" charset="0"/>
                <a:cs typeface="Times New Roman" panose="02020603050405020304" pitchFamily="18" charset="0"/>
              </a:rPr>
              <a:t>   7</a:t>
            </a:r>
            <a:r>
              <a:rPr lang="zh-CN" altLang="en-US" sz="2030" dirty="0">
                <a:solidFill>
                  <a:srgbClr val="000000"/>
                </a:solidFill>
                <a:latin typeface="Times New Roman" panose="02020603050405020304" pitchFamily="18" charset="0"/>
                <a:cs typeface="Times New Roman" panose="02020603050405020304" pitchFamily="18" charset="0"/>
              </a:rPr>
              <a:t>、 安装</a:t>
            </a:r>
            <a:r>
              <a:rPr lang="en-US" altLang="zh-CN" sz="2030" dirty="0">
                <a:solidFill>
                  <a:srgbClr val="000000"/>
                </a:solidFill>
                <a:latin typeface="Times New Roman" panose="02020603050405020304" pitchFamily="18" charset="0"/>
                <a:cs typeface="Times New Roman" panose="02020603050405020304" pitchFamily="18" charset="0"/>
              </a:rPr>
              <a:t>Google</a:t>
            </a:r>
            <a:r>
              <a:rPr lang="zh-CN" altLang="en-US" sz="2030" dirty="0">
                <a:solidFill>
                  <a:srgbClr val="000000"/>
                </a:solidFill>
                <a:latin typeface="Times New Roman" panose="02020603050405020304" pitchFamily="18" charset="0"/>
                <a:cs typeface="Times New Roman" panose="02020603050405020304" pitchFamily="18" charset="0"/>
              </a:rPr>
              <a:t>工具条 </a:t>
            </a:r>
          </a:p>
          <a:p>
            <a:pPr>
              <a:lnSpc>
                <a:spcPct val="150000"/>
              </a:lnSpc>
              <a:buFontTx/>
              <a:buNone/>
            </a:pPr>
            <a:r>
              <a:rPr lang="zh-CN" altLang="en-US" sz="2030" dirty="0">
                <a:solidFill>
                  <a:srgbClr val="000000"/>
                </a:solidFill>
                <a:latin typeface="Times New Roman" panose="02020603050405020304" pitchFamily="18" charset="0"/>
                <a:cs typeface="Times New Roman" panose="02020603050405020304" pitchFamily="18" charset="0"/>
              </a:rPr>
              <a:t>　</a:t>
            </a:r>
            <a:r>
              <a:rPr lang="en-US" altLang="zh-CN" sz="2030" dirty="0">
                <a:solidFill>
                  <a:srgbClr val="000000"/>
                </a:solidFill>
                <a:latin typeface="Times New Roman" panose="02020603050405020304" pitchFamily="18" charset="0"/>
                <a:cs typeface="Times New Roman" panose="02020603050405020304" pitchFamily="18" charset="0"/>
              </a:rPr>
              <a:t>8</a:t>
            </a:r>
            <a:r>
              <a:rPr lang="zh-CN" altLang="en-US" sz="2030" dirty="0">
                <a:solidFill>
                  <a:srgbClr val="000000"/>
                </a:solidFill>
                <a:latin typeface="Times New Roman" panose="02020603050405020304" pitchFamily="18" charset="0"/>
                <a:cs typeface="Times New Roman" panose="02020603050405020304" pitchFamily="18" charset="0"/>
              </a:rPr>
              <a:t>、 域名和</a:t>
            </a:r>
            <a:r>
              <a:rPr lang="en-US" altLang="zh-CN" sz="2030" dirty="0" err="1">
                <a:solidFill>
                  <a:srgbClr val="000000"/>
                </a:solidFill>
                <a:latin typeface="Times New Roman" panose="02020603050405020304" pitchFamily="18" charset="0"/>
                <a:cs typeface="Times New Roman" panose="02020603050405020304" pitchFamily="18" charset="0"/>
              </a:rPr>
              <a:t>tilte</a:t>
            </a:r>
            <a:r>
              <a:rPr lang="zh-CN" altLang="en-US" sz="2030" dirty="0">
                <a:solidFill>
                  <a:srgbClr val="000000"/>
                </a:solidFill>
                <a:latin typeface="Times New Roman" panose="02020603050405020304" pitchFamily="18" charset="0"/>
                <a:cs typeface="Times New Roman" panose="02020603050405020304" pitchFamily="18" charset="0"/>
              </a:rPr>
              <a:t>标题出现关键词与</a:t>
            </a:r>
            <a:r>
              <a:rPr lang="en-US" altLang="zh-CN" sz="2030" dirty="0">
                <a:solidFill>
                  <a:srgbClr val="000000"/>
                </a:solidFill>
                <a:latin typeface="Times New Roman" panose="02020603050405020304" pitchFamily="18" charset="0"/>
                <a:cs typeface="Times New Roman" panose="02020603050405020304" pitchFamily="18" charset="0"/>
              </a:rPr>
              <a:t>meta</a:t>
            </a:r>
            <a:r>
              <a:rPr lang="zh-CN" altLang="en-US" sz="2030" dirty="0">
                <a:solidFill>
                  <a:srgbClr val="000000"/>
                </a:solidFill>
                <a:latin typeface="Times New Roman" panose="02020603050405020304" pitchFamily="18" charset="0"/>
                <a:cs typeface="Times New Roman" panose="02020603050405020304" pitchFamily="18" charset="0"/>
              </a:rPr>
              <a:t>标签等 </a:t>
            </a:r>
          </a:p>
          <a:p>
            <a:pPr>
              <a:lnSpc>
                <a:spcPct val="150000"/>
              </a:lnSpc>
              <a:buFontTx/>
              <a:buNone/>
            </a:pPr>
            <a:r>
              <a:rPr lang="en-US" altLang="zh-CN" sz="2030" dirty="0">
                <a:solidFill>
                  <a:srgbClr val="000000"/>
                </a:solidFill>
                <a:latin typeface="Times New Roman" panose="02020603050405020304" pitchFamily="18" charset="0"/>
                <a:cs typeface="Times New Roman" panose="02020603050405020304" pitchFamily="18" charset="0"/>
              </a:rPr>
              <a:t>   9 </a:t>
            </a:r>
            <a:r>
              <a:rPr lang="zh-CN" altLang="en-US" sz="2030" dirty="0">
                <a:solidFill>
                  <a:srgbClr val="000000"/>
                </a:solidFill>
                <a:latin typeface="Times New Roman" panose="02020603050405020304" pitchFamily="18" charset="0"/>
                <a:cs typeface="Times New Roman" panose="02020603050405020304" pitchFamily="18" charset="0"/>
              </a:rPr>
              <a:t>、反向连接数量和反向连接的等级 </a:t>
            </a:r>
          </a:p>
          <a:p>
            <a:pPr>
              <a:lnSpc>
                <a:spcPct val="150000"/>
              </a:lnSpc>
              <a:buFontTx/>
              <a:buNone/>
            </a:pPr>
            <a:r>
              <a:rPr lang="en-US" altLang="zh-CN" sz="2030" dirty="0">
                <a:solidFill>
                  <a:srgbClr val="000000"/>
                </a:solidFill>
                <a:latin typeface="Times New Roman" panose="02020603050405020304" pitchFamily="18" charset="0"/>
                <a:cs typeface="Times New Roman" panose="02020603050405020304" pitchFamily="18" charset="0"/>
              </a:rPr>
              <a:t>  10 </a:t>
            </a:r>
            <a:r>
              <a:rPr lang="zh-CN" altLang="en-US" sz="2030" dirty="0">
                <a:solidFill>
                  <a:srgbClr val="000000"/>
                </a:solidFill>
                <a:latin typeface="Times New Roman" panose="02020603050405020304" pitchFamily="18" charset="0"/>
                <a:cs typeface="Times New Roman" panose="02020603050405020304" pitchFamily="18" charset="0"/>
              </a:rPr>
              <a:t>、</a:t>
            </a:r>
            <a:r>
              <a:rPr lang="en-US" altLang="zh-CN" sz="2030" dirty="0">
                <a:solidFill>
                  <a:srgbClr val="000000"/>
                </a:solidFill>
                <a:latin typeface="Times New Roman" panose="02020603050405020304" pitchFamily="18" charset="0"/>
                <a:cs typeface="Times New Roman" panose="02020603050405020304" pitchFamily="18" charset="0"/>
              </a:rPr>
              <a:t>Google</a:t>
            </a:r>
            <a:r>
              <a:rPr lang="zh-CN" altLang="en-US" sz="2030" dirty="0">
                <a:solidFill>
                  <a:srgbClr val="000000"/>
                </a:solidFill>
                <a:latin typeface="Times New Roman" panose="02020603050405020304" pitchFamily="18" charset="0"/>
                <a:cs typeface="Times New Roman" panose="02020603050405020304" pitchFamily="18" charset="0"/>
              </a:rPr>
              <a:t>抓取您网站的页面数量 </a:t>
            </a:r>
          </a:p>
          <a:p>
            <a:pPr>
              <a:lnSpc>
                <a:spcPct val="150000"/>
              </a:lnSpc>
              <a:buFontTx/>
              <a:buNone/>
            </a:pPr>
            <a:r>
              <a:rPr lang="en-US" altLang="zh-CN" sz="2030" dirty="0">
                <a:solidFill>
                  <a:srgbClr val="000000"/>
                </a:solidFill>
                <a:latin typeface="Times New Roman" panose="02020603050405020304" pitchFamily="18" charset="0"/>
                <a:cs typeface="Times New Roman" panose="02020603050405020304" pitchFamily="18" charset="0"/>
              </a:rPr>
              <a:t>  11</a:t>
            </a:r>
            <a:r>
              <a:rPr lang="zh-CN" altLang="en-US" sz="2030" dirty="0">
                <a:solidFill>
                  <a:srgbClr val="000000"/>
                </a:solidFill>
                <a:latin typeface="Times New Roman" panose="02020603050405020304" pitchFamily="18" charset="0"/>
                <a:cs typeface="Times New Roman" panose="02020603050405020304" pitchFamily="18" charset="0"/>
              </a:rPr>
              <a:t>、 导出链接数量 </a:t>
            </a:r>
            <a:endParaRPr lang="en-US" altLang="zh-CN" sz="203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285728"/>
            <a:ext cx="571472" cy="571504"/>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1071546"/>
            <a:ext cx="357158" cy="5786478"/>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1" descr="C:\Users\user\AppData\Roaming\Tencent\Users\837722370\QQ\WinTemp\RichOle\BFT22Q[%T0`SABDTI%FRHDW.png"/>
          <p:cNvPicPr>
            <a:picLocks noChangeAspect="1" noChangeArrowheads="1"/>
          </p:cNvPicPr>
          <p:nvPr/>
        </p:nvPicPr>
        <p:blipFill>
          <a:blip r:embed="rId3"/>
          <a:srcRect/>
          <a:stretch>
            <a:fillRect/>
          </a:stretch>
        </p:blipFill>
        <p:spPr bwMode="auto">
          <a:xfrm>
            <a:off x="0" y="902920"/>
            <a:ext cx="9144000" cy="236907"/>
          </a:xfrm>
          <a:prstGeom prst="rect">
            <a:avLst/>
          </a:prstGeom>
          <a:noFill/>
        </p:spPr>
      </p:pic>
      <p:sp>
        <p:nvSpPr>
          <p:cNvPr id="3" name="文本框 2"/>
          <p:cNvSpPr txBox="1"/>
          <p:nvPr/>
        </p:nvSpPr>
        <p:spPr>
          <a:xfrm>
            <a:off x="571472" y="3429000"/>
            <a:ext cx="8465024" cy="646331"/>
          </a:xfrm>
          <a:prstGeom prst="rect">
            <a:avLst/>
          </a:prstGeom>
          <a:noFill/>
        </p:spPr>
        <p:txBody>
          <a:bodyPr wrap="square" rtlCol="0">
            <a:spAutoFit/>
          </a:bodyPr>
          <a:lstStyle/>
          <a:p>
            <a:pPr algn="ctr"/>
            <a:r>
              <a:rPr lang="en-US" altLang="zh-CN" sz="3600" b="1" dirty="0">
                <a:solidFill>
                  <a:srgbClr val="660066"/>
                </a:solidFill>
                <a:latin typeface="微软雅黑" panose="020B0503020204020204" pitchFamily="34" charset="-122"/>
                <a:ea typeface="微软雅黑" panose="020B0503020204020204" pitchFamily="34" charset="-122"/>
              </a:rPr>
              <a:t>5.4 </a:t>
            </a:r>
            <a:r>
              <a:rPr lang="zh-CN" altLang="en-US" sz="3600" b="1" dirty="0">
                <a:solidFill>
                  <a:srgbClr val="660066"/>
                </a:solidFill>
                <a:latin typeface="微软雅黑" panose="020B0503020204020204" pitchFamily="34" charset="-122"/>
                <a:ea typeface="微软雅黑" panose="020B0503020204020204" pitchFamily="34" charset="-122"/>
              </a:rPr>
              <a:t>信息检索效果评价</a:t>
            </a: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日期占位符 3"/>
          <p:cNvSpPr>
            <a:spLocks noGrp="1"/>
          </p:cNvSpPr>
          <p:nvPr>
            <p:ph type="dt" sz="quarter" idx="10"/>
          </p:nvPr>
        </p:nvSpPr>
        <p:spPr>
          <a:noFill/>
          <a:ln>
            <a:miter lim="800000"/>
          </a:ln>
        </p:spPr>
        <p:txBody>
          <a:bodyPr/>
          <a:lstStyle/>
          <a:p>
            <a:fld id="{C92A3B8F-3271-4044-8FEF-B4EB79105603}"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64515" name="Rectangle 2"/>
          <p:cNvSpPr>
            <a:spLocks noGrp="1" noChangeArrowheads="1"/>
          </p:cNvSpPr>
          <p:nvPr>
            <p:ph type="title"/>
          </p:nvPr>
        </p:nvSpPr>
        <p:spPr>
          <a:xfrm>
            <a:off x="457200" y="277813"/>
            <a:ext cx="8229600" cy="703262"/>
          </a:xfrm>
        </p:spPr>
        <p:txBody>
          <a:bodyPr>
            <a:normAutofit/>
          </a:bodyPr>
          <a:lstStyle/>
          <a:p>
            <a:pPr marL="0" indent="0" algn="l" eaLnBrk="1" hangingPunct="1"/>
            <a:r>
              <a:rPr lang="en-US" altLang="zh-CN" sz="3200" dirty="0">
                <a:solidFill>
                  <a:srgbClr val="660066"/>
                </a:solidFill>
                <a:latin typeface="微软雅黑" panose="020B0503020204020204" pitchFamily="34" charset="-122"/>
                <a:ea typeface="微软雅黑" panose="020B0503020204020204" pitchFamily="34" charset="-122"/>
                <a:cs typeface="+mn-cs"/>
              </a:rPr>
              <a:t>5.4.1 </a:t>
            </a:r>
            <a:r>
              <a:rPr lang="zh-CN" altLang="en-US" sz="3200" dirty="0">
                <a:solidFill>
                  <a:srgbClr val="660066"/>
                </a:solidFill>
                <a:latin typeface="微软雅黑" panose="020B0503020204020204" pitchFamily="34" charset="-122"/>
                <a:ea typeface="微软雅黑" panose="020B0503020204020204" pitchFamily="34" charset="-122"/>
                <a:cs typeface="+mn-cs"/>
              </a:rPr>
              <a:t>检索效果的评价指标</a:t>
            </a:r>
          </a:p>
        </p:txBody>
      </p:sp>
      <p:sp>
        <p:nvSpPr>
          <p:cNvPr id="61444" name="Rectangle 3"/>
          <p:cNvSpPr>
            <a:spLocks noGrp="1" noChangeArrowheads="1"/>
          </p:cNvSpPr>
          <p:nvPr>
            <p:ph type="body" idx="1"/>
          </p:nvPr>
        </p:nvSpPr>
        <p:spPr>
          <a:xfrm>
            <a:off x="457200" y="1341438"/>
            <a:ext cx="7931150" cy="5327650"/>
          </a:xfrm>
        </p:spPr>
        <p:txBody>
          <a:bodyPr>
            <a:normAutofit fontScale="85000" lnSpcReduction="20000"/>
          </a:bodyPr>
          <a:lstStyle/>
          <a:p>
            <a:pPr algn="just" eaLnBrk="1" hangingPunct="1">
              <a:lnSpc>
                <a:spcPct val="150000"/>
              </a:lnSpc>
              <a:spcBef>
                <a:spcPct val="50000"/>
              </a:spcBef>
              <a:defRPr/>
            </a:pPr>
            <a:r>
              <a:rPr lang="zh-CN" altLang="en-US" sz="2400" dirty="0">
                <a:solidFill>
                  <a:srgbClr val="000000"/>
                </a:solidFill>
                <a:latin typeface="Times New Roman" panose="02020603050405020304" pitchFamily="18" charset="0"/>
                <a:ea typeface="+mj-ea"/>
                <a:cs typeface="Times New Roman" panose="02020603050405020304" pitchFamily="18" charset="0"/>
              </a:rPr>
              <a:t>根据F.W.Lancaster的阐述，判定一个检索系统的优劣，主要从质量、费用和时间三方面来衡量。</a:t>
            </a:r>
          </a:p>
          <a:p>
            <a:pPr algn="just" eaLnBrk="1" hangingPunct="1">
              <a:lnSpc>
                <a:spcPct val="150000"/>
              </a:lnSpc>
              <a:spcBef>
                <a:spcPct val="50000"/>
              </a:spcBef>
              <a:defRPr/>
            </a:pPr>
            <a:r>
              <a:rPr lang="zh-CN" altLang="en-US" sz="2400" dirty="0">
                <a:solidFill>
                  <a:srgbClr val="000000"/>
                </a:solidFill>
                <a:latin typeface="Times New Roman" panose="02020603050405020304" pitchFamily="18" charset="0"/>
                <a:ea typeface="+mj-ea"/>
                <a:cs typeface="Times New Roman" panose="02020603050405020304" pitchFamily="18" charset="0"/>
              </a:rPr>
              <a:t>质量标准主要通过具体的评价指标进行评价，评价指标是衡量检索系统性能和检索效果的标准，一般包括检全率、检准率、漏检率、误检率等四项指标。</a:t>
            </a:r>
          </a:p>
          <a:p>
            <a:pPr algn="just" eaLnBrk="1" hangingPunct="1">
              <a:lnSpc>
                <a:spcPct val="150000"/>
              </a:lnSpc>
              <a:spcBef>
                <a:spcPct val="50000"/>
              </a:spcBef>
              <a:defRPr/>
            </a:pPr>
            <a:r>
              <a:rPr lang="zh-CN" altLang="en-US" sz="2400" dirty="0">
                <a:solidFill>
                  <a:srgbClr val="000000"/>
                </a:solidFill>
                <a:latin typeface="Times New Roman" panose="02020603050405020304" pitchFamily="18" charset="0"/>
                <a:ea typeface="+mj-ea"/>
                <a:cs typeface="Times New Roman" panose="02020603050405020304" pitchFamily="18" charset="0"/>
              </a:rPr>
              <a:t>费用标准即检索费用是指用户为检索课题所投入的费用。</a:t>
            </a:r>
          </a:p>
          <a:p>
            <a:pPr algn="just" eaLnBrk="1" hangingPunct="1">
              <a:lnSpc>
                <a:spcPct val="150000"/>
              </a:lnSpc>
              <a:spcBef>
                <a:spcPct val="50000"/>
              </a:spcBef>
              <a:defRPr/>
            </a:pPr>
            <a:r>
              <a:rPr lang="zh-CN" altLang="en-US" sz="2400" dirty="0">
                <a:solidFill>
                  <a:srgbClr val="000000"/>
                </a:solidFill>
                <a:latin typeface="Times New Roman" panose="02020603050405020304" pitchFamily="18" charset="0"/>
                <a:ea typeface="+mj-ea"/>
                <a:cs typeface="Times New Roman" panose="02020603050405020304" pitchFamily="18" charset="0"/>
              </a:rPr>
              <a:t>时间标准是指花费时间，包括检索准备时间、检索过程时间、获取文献时间等。</a:t>
            </a:r>
          </a:p>
          <a:p>
            <a:pPr algn="just" eaLnBrk="1" hangingPunct="1">
              <a:lnSpc>
                <a:spcPct val="150000"/>
              </a:lnSpc>
              <a:spcBef>
                <a:spcPct val="50000"/>
              </a:spcBef>
              <a:defRPr/>
            </a:pPr>
            <a:r>
              <a:rPr lang="zh-CN" altLang="en-US" sz="2400" dirty="0">
                <a:solidFill>
                  <a:srgbClr val="000000"/>
                </a:solidFill>
                <a:latin typeface="Times New Roman" panose="02020603050405020304" pitchFamily="18" charset="0"/>
                <a:ea typeface="+mj-ea"/>
                <a:cs typeface="Times New Roman" panose="02020603050405020304" pitchFamily="18" charset="0"/>
              </a:rPr>
              <a:t>查全率和查准率是判定检索效果的主要标准，而后两者相对来说要次要些。</a:t>
            </a:r>
            <a:r>
              <a:rPr lang="zh-CN" altLang="en-US" sz="2400" dirty="0">
                <a:latin typeface="Times New Roman" panose="02020603050405020304" pitchFamily="18" charset="0"/>
                <a:ea typeface="+mj-ea"/>
                <a:cs typeface="Times New Roman" panose="02020603050405020304" pitchFamily="18" charset="0"/>
              </a:rPr>
              <a:t> </a:t>
            </a:r>
          </a:p>
          <a:p>
            <a:pPr lvl="1" eaLnBrk="1" hangingPunct="1">
              <a:lnSpc>
                <a:spcPct val="150000"/>
              </a:lnSpc>
              <a:buFont typeface="Arial" panose="020B0604020202020204" pitchFamily="34" charset="0"/>
              <a:buNone/>
              <a:defRPr/>
            </a:pPr>
            <a:r>
              <a:rPr lang="zh-CN" altLang="en-US" sz="2400" dirty="0">
                <a:latin typeface="Times New Roman" panose="02020603050405020304" pitchFamily="18" charset="0"/>
                <a:ea typeface="+mj-ea"/>
                <a:cs typeface="Times New Roman" panose="02020603050405020304" pitchFamily="18" charset="0"/>
              </a:rPr>
              <a:t>  </a:t>
            </a:r>
          </a:p>
          <a:p>
            <a:pPr lvl="1" eaLnBrk="1" hangingPunct="1">
              <a:lnSpc>
                <a:spcPct val="150000"/>
              </a:lnSpc>
              <a:buFont typeface="Arial" panose="020B0604020202020204" pitchFamily="34" charset="0"/>
              <a:buNone/>
              <a:defRPr/>
            </a:pPr>
            <a:endParaRPr lang="zh-CN" altLang="en-US" sz="2400" dirty="0">
              <a:latin typeface="Times New Roman" panose="02020603050405020304" pitchFamily="18" charset="0"/>
              <a:ea typeface="+mj-ea"/>
              <a:cs typeface="Times New Roman" panose="02020603050405020304" pitchFamily="18" charset="0"/>
            </a:endParaRPr>
          </a:p>
        </p:txBody>
      </p:sp>
    </p:spTree>
  </p:cSld>
  <p:clrMapOvr>
    <a:masterClrMapping/>
  </p:clrMapOvr>
  <p:transition>
    <p:cover dir="d"/>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日期占位符 3"/>
          <p:cNvSpPr>
            <a:spLocks noGrp="1"/>
          </p:cNvSpPr>
          <p:nvPr>
            <p:ph type="dt" sz="quarter" idx="10"/>
          </p:nvPr>
        </p:nvSpPr>
        <p:spPr>
          <a:noFill/>
          <a:ln>
            <a:miter lim="800000"/>
          </a:ln>
        </p:spPr>
        <p:txBody>
          <a:bodyPr/>
          <a:lstStyle/>
          <a:p>
            <a:fld id="{9CD554BF-3363-4594-AC0D-363D532E9A8C}"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65540" name="Rectangle 3"/>
          <p:cNvSpPr>
            <a:spLocks noGrp="1" noChangeArrowheads="1"/>
          </p:cNvSpPr>
          <p:nvPr>
            <p:ph type="body" idx="1"/>
          </p:nvPr>
        </p:nvSpPr>
        <p:spPr>
          <a:xfrm>
            <a:off x="426843" y="1268760"/>
            <a:ext cx="8229600" cy="4530725"/>
          </a:xfrm>
        </p:spPr>
        <p:txBody>
          <a:bodyPr>
            <a:normAutofit fontScale="77500" lnSpcReduction="20000"/>
          </a:bodyPr>
          <a:lstStyle/>
          <a:p>
            <a:pPr lvl="1" eaLnBrk="1" hangingPunct="1">
              <a:lnSpc>
                <a:spcPct val="170000"/>
              </a:lnSpc>
            </a:pPr>
            <a:r>
              <a:rPr lang="zh-CN" altLang="en-US" b="1" dirty="0">
                <a:solidFill>
                  <a:srgbClr val="7030A0"/>
                </a:solidFill>
              </a:rPr>
              <a:t>查全率</a:t>
            </a:r>
            <a:r>
              <a:rPr lang="zh-CN" altLang="en-US" dirty="0">
                <a:solidFill>
                  <a:srgbClr val="7030A0"/>
                </a:solidFill>
              </a:rPr>
              <a:t>。</a:t>
            </a:r>
            <a:r>
              <a:rPr lang="zh-CN" altLang="en-US" dirty="0">
                <a:solidFill>
                  <a:srgbClr val="000000"/>
                </a:solidFill>
              </a:rPr>
              <a:t>它是指系统在进行某一检索时，检出的相关文献量与检索系统中相关文献总量的比率，是衡量信息检索系统检出相关文献能力的尺度，反映该系统文献库中实有的相关文献量在多大程度上被检索出来。可用下式表示：</a:t>
            </a:r>
          </a:p>
          <a:p>
            <a:pPr algn="ctr">
              <a:lnSpc>
                <a:spcPct val="170000"/>
              </a:lnSpc>
            </a:pPr>
            <a:r>
              <a:rPr lang="zh-CN" altLang="en-US" sz="2800" b="1" dirty="0">
                <a:solidFill>
                  <a:srgbClr val="C00000"/>
                </a:solidFill>
                <a:latin typeface="Times New Roman" panose="02020603050405020304" pitchFamily="18" charset="0"/>
                <a:cs typeface="Times New Roman" panose="02020603050405020304" pitchFamily="18" charset="0"/>
              </a:rPr>
              <a:t>查全率= [ 检出相关文献量 / 系统内相关文献总量 ] × 100%</a:t>
            </a:r>
          </a:p>
          <a:p>
            <a:pPr eaLnBrk="1" hangingPunct="1">
              <a:lnSpc>
                <a:spcPct val="170000"/>
              </a:lnSpc>
            </a:pPr>
            <a:r>
              <a:rPr lang="zh-CN" altLang="en-US" dirty="0">
                <a:solidFill>
                  <a:srgbClr val="000000"/>
                </a:solidFill>
              </a:rPr>
              <a:t>    </a:t>
            </a:r>
            <a:r>
              <a:rPr lang="zh-CN" altLang="en-US" sz="3100" dirty="0">
                <a:solidFill>
                  <a:srgbClr val="000000"/>
                </a:solidFill>
                <a:latin typeface="Times New Roman" panose="02020603050405020304" pitchFamily="18" charset="0"/>
                <a:cs typeface="Times New Roman" panose="02020603050405020304" pitchFamily="18" charset="0"/>
              </a:rPr>
              <a:t>例如</a:t>
            </a:r>
            <a:r>
              <a:rPr lang="zh-CN" altLang="en-US" sz="3100" dirty="0">
                <a:latin typeface="Times New Roman" panose="02020603050405020304" pitchFamily="18" charset="0"/>
                <a:cs typeface="Times New Roman" panose="02020603050405020304" pitchFamily="18" charset="0"/>
              </a:rPr>
              <a:t>假设在该系统文献库中共有相关文献总量为100篇，而只检索出来30篇，那么查全率就等于30%，漏检率为70%。</a:t>
            </a:r>
            <a:endParaRPr lang="zh-CN" altLang="en-US" dirty="0">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457200" y="277813"/>
            <a:ext cx="8229600" cy="703262"/>
          </a:xfrm>
        </p:spPr>
        <p:txBody>
          <a:bodyPr>
            <a:normAutofit/>
          </a:bodyPr>
          <a:lstStyle/>
          <a:p>
            <a:pPr marL="0" indent="0" algn="l" eaLnBrk="1" hangingPunct="1"/>
            <a:r>
              <a:rPr lang="en-US" altLang="zh-CN" sz="3200" dirty="0">
                <a:solidFill>
                  <a:srgbClr val="660066"/>
                </a:solidFill>
                <a:latin typeface="微软雅黑" panose="020B0503020204020204" pitchFamily="34" charset="-122"/>
                <a:ea typeface="微软雅黑" panose="020B0503020204020204" pitchFamily="34" charset="-122"/>
                <a:cs typeface="+mn-cs"/>
              </a:rPr>
              <a:t>5.4.1 </a:t>
            </a:r>
            <a:r>
              <a:rPr lang="zh-CN" altLang="en-US" sz="3200" dirty="0">
                <a:solidFill>
                  <a:srgbClr val="660066"/>
                </a:solidFill>
                <a:latin typeface="微软雅黑" panose="020B0503020204020204" pitchFamily="34" charset="-122"/>
                <a:ea typeface="微软雅黑" panose="020B0503020204020204" pitchFamily="34" charset="-122"/>
                <a:cs typeface="+mn-cs"/>
              </a:rPr>
              <a:t>检索效果的评价指标</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日期占位符 3"/>
          <p:cNvSpPr>
            <a:spLocks noGrp="1"/>
          </p:cNvSpPr>
          <p:nvPr>
            <p:ph type="dt" sz="quarter" idx="10"/>
          </p:nvPr>
        </p:nvSpPr>
        <p:spPr>
          <a:noFill/>
          <a:ln>
            <a:miter lim="800000"/>
          </a:ln>
        </p:spPr>
        <p:txBody>
          <a:bodyPr/>
          <a:lstStyle/>
          <a:p>
            <a:fld id="{8FB03037-06BA-4757-8254-3D4CA15616C9}"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66563" name="Rectangle 2"/>
          <p:cNvSpPr>
            <a:spLocks noGrp="1" noChangeArrowheads="1"/>
          </p:cNvSpPr>
          <p:nvPr>
            <p:ph type="body" idx="1"/>
          </p:nvPr>
        </p:nvSpPr>
        <p:spPr>
          <a:xfrm>
            <a:off x="179512" y="1196752"/>
            <a:ext cx="8229600" cy="4896544"/>
          </a:xfrm>
        </p:spPr>
        <p:txBody>
          <a:bodyPr>
            <a:normAutofit fontScale="85000" lnSpcReduction="10000"/>
          </a:bodyPr>
          <a:lstStyle/>
          <a:p>
            <a:pPr lvl="1" eaLnBrk="1" hangingPunct="1">
              <a:lnSpc>
                <a:spcPct val="150000"/>
              </a:lnSpc>
            </a:pPr>
            <a:r>
              <a:rPr lang="zh-CN" altLang="en-US" b="1" dirty="0">
                <a:solidFill>
                  <a:srgbClr val="7030A0"/>
                </a:solidFill>
                <a:latin typeface="Times New Roman" panose="02020603050405020304" pitchFamily="18" charset="0"/>
                <a:cs typeface="Times New Roman" panose="02020603050405020304" pitchFamily="18" charset="0"/>
              </a:rPr>
              <a:t>查准率</a:t>
            </a:r>
            <a:r>
              <a:rPr lang="zh-CN" altLang="en-US" dirty="0">
                <a:solidFill>
                  <a:srgbClr val="7030A0"/>
                </a:solidFill>
                <a:latin typeface="Times New Roman" panose="02020603050405020304" pitchFamily="18" charset="0"/>
                <a:cs typeface="Times New Roman" panose="02020603050405020304" pitchFamily="18" charset="0"/>
              </a:rPr>
              <a:t>:</a:t>
            </a:r>
            <a:r>
              <a:rPr lang="zh-CN" altLang="en-US" dirty="0">
                <a:solidFill>
                  <a:srgbClr val="000000"/>
                </a:solidFill>
                <a:latin typeface="Times New Roman" panose="02020603050405020304" pitchFamily="18" charset="0"/>
                <a:cs typeface="Times New Roman" panose="02020603050405020304" pitchFamily="18" charset="0"/>
              </a:rPr>
              <a:t>它是指系统在进行某一检索时，检出的相关文献量与检出文献总量的比率,是衡量信息检索系统精确度的尺度，它反映每次从该系统文献库中实际检出的全部文献中有多少是相关的。可用下式表示:</a:t>
            </a:r>
          </a:p>
          <a:p>
            <a:pPr algn="ctr" eaLnBrk="1" hangingPunct="1">
              <a:lnSpc>
                <a:spcPct val="150000"/>
              </a:lnSpc>
            </a:pPr>
            <a:r>
              <a:rPr lang="zh-CN" altLang="en-US" sz="2800" b="1" dirty="0">
                <a:solidFill>
                  <a:srgbClr val="C00000"/>
                </a:solidFill>
                <a:latin typeface="Times New Roman" panose="02020603050405020304" pitchFamily="18" charset="0"/>
                <a:cs typeface="Times New Roman" panose="02020603050405020304" pitchFamily="18" charset="0"/>
              </a:rPr>
              <a:t>查准率= [ 检出相关文献量 / 检出文献总量 ] × 100%</a:t>
            </a:r>
          </a:p>
          <a:p>
            <a:pPr algn="just" eaLnBrk="1" hangingPunct="1">
              <a:lnSpc>
                <a:spcPct val="150000"/>
              </a:lnSpc>
              <a:spcBef>
                <a:spcPct val="50000"/>
              </a:spcBef>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查准率＝检出相关文献量/检出文献总量；假设检出的文献总量为100篇，经审查确定其中相关文献为60篇，那么这次检索的查准率就等于60%，误检率为40%。</a:t>
            </a:r>
            <a:endParaRPr lang="zh-CN" altLang="en-US" dirty="0">
              <a:latin typeface="Times New Roman" panose="02020603050405020304" pitchFamily="18" charset="0"/>
              <a:cs typeface="Times New Roman" panose="02020603050405020304" pitchFamily="18" charset="0"/>
            </a:endParaRPr>
          </a:p>
          <a:p>
            <a:pPr eaLnBrk="1" hangingPunct="1">
              <a:lnSpc>
                <a:spcPct val="150000"/>
              </a:lnSpc>
            </a:pPr>
            <a:endParaRPr lang="zh-CN" altLang="en-US" dirty="0">
              <a:latin typeface="Times New Roman" panose="02020603050405020304" pitchFamily="18" charset="0"/>
              <a:cs typeface="Times New Roman" panose="02020603050405020304" pitchFamily="18" charset="0"/>
            </a:endParaRPr>
          </a:p>
        </p:txBody>
      </p:sp>
      <p:sp>
        <p:nvSpPr>
          <p:cNvPr id="4" name="Rectangle 2"/>
          <p:cNvSpPr>
            <a:spLocks noGrp="1" noChangeArrowheads="1"/>
          </p:cNvSpPr>
          <p:nvPr>
            <p:ph type="title"/>
          </p:nvPr>
        </p:nvSpPr>
        <p:spPr>
          <a:xfrm>
            <a:off x="457200" y="277813"/>
            <a:ext cx="8229600" cy="703262"/>
          </a:xfrm>
        </p:spPr>
        <p:txBody>
          <a:bodyPr>
            <a:normAutofit/>
          </a:bodyPr>
          <a:lstStyle/>
          <a:p>
            <a:pPr marL="0" indent="0" algn="l" eaLnBrk="1" hangingPunct="1"/>
            <a:r>
              <a:rPr lang="en-US" altLang="zh-CN" sz="3200" dirty="0">
                <a:solidFill>
                  <a:srgbClr val="660066"/>
                </a:solidFill>
                <a:latin typeface="微软雅黑" panose="020B0503020204020204" pitchFamily="34" charset="-122"/>
                <a:ea typeface="微软雅黑" panose="020B0503020204020204" pitchFamily="34" charset="-122"/>
                <a:cs typeface="+mn-cs"/>
              </a:rPr>
              <a:t>5.4.1 </a:t>
            </a:r>
            <a:r>
              <a:rPr lang="zh-CN" altLang="en-US" sz="3200" dirty="0">
                <a:solidFill>
                  <a:srgbClr val="660066"/>
                </a:solidFill>
                <a:latin typeface="微软雅黑" panose="020B0503020204020204" pitchFamily="34" charset="-122"/>
                <a:ea typeface="微软雅黑" panose="020B0503020204020204" pitchFamily="34" charset="-122"/>
                <a:cs typeface="+mn-cs"/>
              </a:rPr>
              <a:t>检索效果的评价指标</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日期占位符 4"/>
          <p:cNvSpPr>
            <a:spLocks noGrp="1"/>
          </p:cNvSpPr>
          <p:nvPr>
            <p:ph type="dt" sz="quarter" idx="10"/>
          </p:nvPr>
        </p:nvSpPr>
        <p:spPr>
          <a:noFill/>
          <a:ln>
            <a:miter lim="800000"/>
          </a:ln>
        </p:spPr>
        <p:txBody>
          <a:bodyPr/>
          <a:lstStyle/>
          <a:p>
            <a:fld id="{2939AC4D-FAFB-4DF6-9EC0-549458EFC3EA}"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67587" name="Rectangle 2"/>
          <p:cNvSpPr>
            <a:spLocks noGrp="1" noChangeArrowheads="1"/>
          </p:cNvSpPr>
          <p:nvPr>
            <p:ph type="body" sz="half" idx="1"/>
          </p:nvPr>
        </p:nvSpPr>
        <p:spPr>
          <a:xfrm>
            <a:off x="357158" y="1285860"/>
            <a:ext cx="4546600" cy="5070490"/>
          </a:xfrm>
        </p:spPr>
        <p:txBody>
          <a:bodyPr>
            <a:noAutofit/>
          </a:bodyPr>
          <a:lstStyle/>
          <a:p>
            <a:pPr eaLnBrk="1" hangingPunct="1">
              <a:lnSpc>
                <a:spcPct val="150000"/>
              </a:lnSpc>
            </a:pPr>
            <a:r>
              <a:rPr lang="zh-CN" altLang="en-US" sz="2400" dirty="0">
                <a:latin typeface="Times New Roman" panose="02020603050405020304" pitchFamily="18" charset="0"/>
                <a:cs typeface="Times New Roman" panose="02020603050405020304" pitchFamily="18" charset="0"/>
              </a:rPr>
              <a:t>查全率和查准率的互逆关系</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zh-CN" altLang="en-US" sz="2200" dirty="0">
                <a:latin typeface="Times New Roman" panose="02020603050405020304" pitchFamily="18" charset="0"/>
                <a:cs typeface="Times New Roman" panose="02020603050405020304" pitchFamily="18" charset="0"/>
              </a:rPr>
              <a:t> 一次最理想的检索是查准率和查全率均为100％；但实际上这是不可能的。</a:t>
            </a:r>
            <a:endParaRPr lang="en-US" altLang="zh-CN" sz="2200" dirty="0">
              <a:latin typeface="Times New Roman" panose="02020603050405020304" pitchFamily="18" charset="0"/>
              <a:cs typeface="Times New Roman" panose="02020603050405020304" pitchFamily="18" charset="0"/>
            </a:endParaRPr>
          </a:p>
          <a:p>
            <a:pPr lvl="1">
              <a:lnSpc>
                <a:spcPct val="150000"/>
              </a:lnSpc>
            </a:pPr>
            <a:r>
              <a:rPr lang="zh-CN" altLang="en-US" sz="2200" dirty="0">
                <a:latin typeface="Times New Roman" panose="02020603050405020304" pitchFamily="18" charset="0"/>
                <a:cs typeface="Times New Roman" panose="02020603050405020304" pitchFamily="18" charset="0"/>
              </a:rPr>
              <a:t>实验表明：查全率和查准率往往呈反比关系。用户应当根据具体信息检索需要，合理调节查全率和查准率，才能保证检索效果。</a:t>
            </a:r>
          </a:p>
          <a:p>
            <a:pPr lvl="1" eaLnBrk="1" hangingPunct="1">
              <a:lnSpc>
                <a:spcPct val="150000"/>
              </a:lnSpc>
              <a:buFont typeface="Arial" panose="020B0604020202020204" pitchFamily="34" charset="0"/>
              <a:buNone/>
            </a:pPr>
            <a:endParaRPr lang="zh-CN" altLang="en-US" sz="2000" dirty="0">
              <a:latin typeface="Times New Roman" panose="02020603050405020304" pitchFamily="18" charset="0"/>
              <a:cs typeface="Times New Roman" panose="02020603050405020304" pitchFamily="18" charset="0"/>
            </a:endParaRPr>
          </a:p>
        </p:txBody>
      </p:sp>
      <p:pic>
        <p:nvPicPr>
          <p:cNvPr id="67588" name="Picture 3" descr="F:/计算机检索教程.files/Ch1.files/image3.jpg"/>
          <p:cNvPicPr>
            <a:picLocks noGrp="1" noChangeAspect="1" noChangeArrowheads="1"/>
          </p:cNvPicPr>
          <p:nvPr>
            <p:ph type="body" sz="half" idx="2"/>
          </p:nvPr>
        </p:nvPicPr>
        <p:blipFill>
          <a:blip r:embed="rId2" r:link="rId3"/>
          <a:srcRect/>
          <a:stretch>
            <a:fillRect/>
          </a:stretch>
        </p:blipFill>
        <p:spPr>
          <a:xfrm>
            <a:off x="4786229" y="1700808"/>
            <a:ext cx="3898776" cy="4105275"/>
          </a:xfrm>
        </p:spPr>
      </p:pic>
      <p:sp>
        <p:nvSpPr>
          <p:cNvPr id="5" name="Rectangle 2"/>
          <p:cNvSpPr>
            <a:spLocks noGrp="1" noChangeArrowheads="1"/>
          </p:cNvSpPr>
          <p:nvPr>
            <p:ph type="title"/>
          </p:nvPr>
        </p:nvSpPr>
        <p:spPr>
          <a:xfrm>
            <a:off x="457200" y="277813"/>
            <a:ext cx="8229600" cy="703262"/>
          </a:xfrm>
        </p:spPr>
        <p:txBody>
          <a:bodyPr>
            <a:normAutofit/>
          </a:bodyPr>
          <a:lstStyle/>
          <a:p>
            <a:pPr marL="0" indent="0" algn="l" eaLnBrk="1" hangingPunct="1"/>
            <a:r>
              <a:rPr lang="en-US" altLang="zh-CN" sz="3200" dirty="0">
                <a:solidFill>
                  <a:srgbClr val="660066"/>
                </a:solidFill>
                <a:latin typeface="微软雅黑" panose="020B0503020204020204" pitchFamily="34" charset="-122"/>
                <a:ea typeface="微软雅黑" panose="020B0503020204020204" pitchFamily="34" charset="-122"/>
                <a:cs typeface="+mn-cs"/>
              </a:rPr>
              <a:t>5.4.1 </a:t>
            </a:r>
            <a:r>
              <a:rPr lang="zh-CN" altLang="en-US" sz="3200" dirty="0">
                <a:solidFill>
                  <a:srgbClr val="660066"/>
                </a:solidFill>
                <a:latin typeface="微软雅黑" panose="020B0503020204020204" pitchFamily="34" charset="-122"/>
                <a:ea typeface="微软雅黑" panose="020B0503020204020204" pitchFamily="34" charset="-122"/>
                <a:cs typeface="+mn-cs"/>
              </a:rPr>
              <a:t>检索效果的评价指标</a:t>
            </a:r>
          </a:p>
        </p:txBody>
      </p:sp>
    </p:spTree>
  </p:cSld>
  <p:clrMapOvr>
    <a:masterClrMapping/>
  </p:clrMapOvr>
  <p:transition>
    <p:newsflash/>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日期占位符 3"/>
          <p:cNvSpPr>
            <a:spLocks noGrp="1"/>
          </p:cNvSpPr>
          <p:nvPr>
            <p:ph type="dt" sz="quarter" idx="10"/>
          </p:nvPr>
        </p:nvSpPr>
        <p:spPr>
          <a:noFill/>
          <a:ln>
            <a:miter lim="800000"/>
          </a:ln>
        </p:spPr>
        <p:txBody>
          <a:bodyPr/>
          <a:lstStyle/>
          <a:p>
            <a:fld id="{DD2E1DD2-FDD3-43C6-9343-323101E3AAB8}"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68611" name="Text Box 2"/>
          <p:cNvSpPr txBox="1">
            <a:spLocks noChangeArrowheads="1"/>
          </p:cNvSpPr>
          <p:nvPr/>
        </p:nvSpPr>
        <p:spPr bwMode="auto">
          <a:xfrm>
            <a:off x="457200" y="1484784"/>
            <a:ext cx="7921625" cy="3416320"/>
          </a:xfrm>
          <a:prstGeom prst="rect">
            <a:avLst/>
          </a:prstGeom>
          <a:noFill/>
          <a:ln w="9525">
            <a:noFill/>
            <a:miter lim="800000"/>
          </a:ln>
          <a:effectLst/>
        </p:spPr>
        <p:txBody>
          <a:bodyPr>
            <a:spAutoFit/>
          </a:bodyPr>
          <a:lstStyle/>
          <a:p>
            <a:pPr algn="just" eaLnBrk="1" hangingPunct="1">
              <a:lnSpc>
                <a:spcPct val="150000"/>
              </a:lnSpc>
              <a:spcBef>
                <a:spcPct val="50000"/>
              </a:spcBef>
              <a:buFont typeface="Arial" panose="020B0604020202020204" pitchFamily="34" charset="0"/>
              <a:buNone/>
            </a:pPr>
            <a:r>
              <a:rPr lang="zh-CN" altLang="en-US" b="1" dirty="0">
                <a:solidFill>
                  <a:schemeClr val="hlink"/>
                </a:solidFill>
                <a:latin typeface="宋体" panose="02010600030101010101" pitchFamily="2" charset="-122"/>
                <a:sym typeface="Calibri" panose="020F0502020204030204" pitchFamily="34" charset="0"/>
              </a:rPr>
              <a:t>  </a:t>
            </a:r>
            <a:r>
              <a:rPr lang="zh-CN" altLang="en-US" b="1" dirty="0">
                <a:solidFill>
                  <a:srgbClr val="7030A0"/>
                </a:solidFill>
                <a:latin typeface="宋体" panose="02010600030101010101" pitchFamily="2" charset="-122"/>
                <a:sym typeface="Calibri" panose="020F0502020204030204" pitchFamily="34" charset="0"/>
              </a:rPr>
              <a:t>-</a:t>
            </a:r>
            <a:r>
              <a:rPr lang="zh-CN" altLang="en-US" sz="2800" b="1" dirty="0">
                <a:solidFill>
                  <a:srgbClr val="7030A0"/>
                </a:solidFill>
                <a:latin typeface="宋体" panose="02010600030101010101" pitchFamily="2" charset="-122"/>
                <a:sym typeface="Calibri" panose="020F0502020204030204" pitchFamily="34" charset="0"/>
              </a:rPr>
              <a:t>漏检率。</a:t>
            </a:r>
            <a:r>
              <a:rPr lang="zh-CN" altLang="en-US" sz="2800" dirty="0">
                <a:solidFill>
                  <a:srgbClr val="000000"/>
                </a:solidFill>
                <a:latin typeface="宋体" panose="02010600030101010101" pitchFamily="2" charset="-122"/>
                <a:sym typeface="Calibri" panose="020F0502020204030204" pitchFamily="34" charset="0"/>
              </a:rPr>
              <a:t>它是指系统在进行某一检索时，漏检相关文献量与在检索系统中相关文献总量的比率，是衡量信息检索系统漏检文献的尺度，可用下式表示：</a:t>
            </a:r>
          </a:p>
          <a:p>
            <a:pPr algn="ctr" eaLnBrk="1" hangingPunct="1">
              <a:lnSpc>
                <a:spcPct val="150000"/>
              </a:lnSpc>
              <a:spcBef>
                <a:spcPct val="50000"/>
              </a:spcBef>
              <a:buFont typeface="Arial" panose="020B0604020202020204" pitchFamily="34" charset="0"/>
              <a:buNone/>
            </a:pPr>
            <a:r>
              <a:rPr lang="zh-CN" altLang="en-US" sz="2400" b="1" dirty="0">
                <a:solidFill>
                  <a:srgbClr val="C00000"/>
                </a:solidFill>
                <a:latin typeface="宋体" panose="02010600030101010101" pitchFamily="2" charset="-122"/>
                <a:sym typeface="Calibri" panose="020F0502020204030204" pitchFamily="34" charset="0"/>
              </a:rPr>
              <a:t>漏检率 </a:t>
            </a:r>
            <a:r>
              <a:rPr lang="en-US" altLang="zh-CN" sz="2400" b="1" dirty="0">
                <a:solidFill>
                  <a:srgbClr val="C00000"/>
                </a:solidFill>
                <a:latin typeface="宋体" panose="02010600030101010101" pitchFamily="2" charset="-122"/>
                <a:sym typeface="Calibri" panose="020F0502020204030204" pitchFamily="34" charset="0"/>
              </a:rPr>
              <a:t>= [</a:t>
            </a:r>
            <a:r>
              <a:rPr lang="zh-CN" altLang="en-US" sz="2400" b="1" dirty="0">
                <a:solidFill>
                  <a:srgbClr val="C00000"/>
                </a:solidFill>
                <a:latin typeface="宋体" panose="02010600030101010101" pitchFamily="2" charset="-122"/>
                <a:sym typeface="Calibri" panose="020F0502020204030204" pitchFamily="34" charset="0"/>
              </a:rPr>
              <a:t>漏检相关文献量</a:t>
            </a:r>
            <a:r>
              <a:rPr lang="en-US" altLang="zh-CN" sz="2400" b="1" dirty="0">
                <a:solidFill>
                  <a:srgbClr val="C00000"/>
                </a:solidFill>
                <a:latin typeface="宋体" panose="02010600030101010101" pitchFamily="2" charset="-122"/>
                <a:sym typeface="Calibri" panose="020F0502020204030204" pitchFamily="34" charset="0"/>
              </a:rPr>
              <a:t>/</a:t>
            </a:r>
            <a:r>
              <a:rPr lang="zh-CN" altLang="en-US" sz="2400" b="1" dirty="0">
                <a:solidFill>
                  <a:srgbClr val="C00000"/>
                </a:solidFill>
                <a:latin typeface="宋体" panose="02010600030101010101" pitchFamily="2" charset="-122"/>
                <a:sym typeface="Calibri" panose="020F0502020204030204" pitchFamily="34" charset="0"/>
              </a:rPr>
              <a:t>系统内相关文献总量</a:t>
            </a:r>
            <a:r>
              <a:rPr lang="en-US" altLang="zh-CN" sz="2400" b="1" dirty="0">
                <a:solidFill>
                  <a:srgbClr val="C00000"/>
                </a:solidFill>
                <a:latin typeface="宋体" panose="02010600030101010101" pitchFamily="2" charset="-122"/>
                <a:sym typeface="Calibri" panose="020F0502020204030204" pitchFamily="34" charset="0"/>
              </a:rPr>
              <a:t>]×100%</a:t>
            </a:r>
            <a:r>
              <a:rPr lang="en-US" altLang="zh-CN" sz="1600" b="1" dirty="0">
                <a:solidFill>
                  <a:srgbClr val="C00000"/>
                </a:solidFill>
                <a:latin typeface="宋体" panose="02010600030101010101" pitchFamily="2" charset="-122"/>
                <a:sym typeface="Calibri" panose="020F0502020204030204" pitchFamily="34" charset="0"/>
              </a:rPr>
              <a:t> </a:t>
            </a:r>
            <a:endParaRPr lang="en-US" altLang="zh-CN" b="1" dirty="0">
              <a:solidFill>
                <a:srgbClr val="C00000"/>
              </a:solidFill>
              <a:latin typeface="宋体" panose="02010600030101010101" pitchFamily="2" charset="-122"/>
              <a:sym typeface="Calibri" panose="020F0502020204030204" pitchFamily="34" charset="0"/>
            </a:endParaRPr>
          </a:p>
        </p:txBody>
      </p:sp>
      <p:sp>
        <p:nvSpPr>
          <p:cNvPr id="4" name="Rectangle 2"/>
          <p:cNvSpPr>
            <a:spLocks noGrp="1" noChangeArrowheads="1"/>
          </p:cNvSpPr>
          <p:nvPr>
            <p:ph type="title"/>
          </p:nvPr>
        </p:nvSpPr>
        <p:spPr>
          <a:xfrm>
            <a:off x="457200" y="277813"/>
            <a:ext cx="8229600" cy="703262"/>
          </a:xfrm>
        </p:spPr>
        <p:txBody>
          <a:bodyPr>
            <a:normAutofit/>
          </a:bodyPr>
          <a:lstStyle/>
          <a:p>
            <a:pPr marL="0" indent="0" algn="l" eaLnBrk="1" hangingPunct="1"/>
            <a:r>
              <a:rPr lang="en-US" altLang="zh-CN" sz="3200" dirty="0">
                <a:solidFill>
                  <a:srgbClr val="660066"/>
                </a:solidFill>
                <a:latin typeface="微软雅黑" panose="020B0503020204020204" pitchFamily="34" charset="-122"/>
                <a:ea typeface="微软雅黑" panose="020B0503020204020204" pitchFamily="34" charset="-122"/>
                <a:cs typeface="+mn-cs"/>
              </a:rPr>
              <a:t>5.4.1 </a:t>
            </a:r>
            <a:r>
              <a:rPr lang="zh-CN" altLang="en-US" sz="3200" dirty="0">
                <a:solidFill>
                  <a:srgbClr val="660066"/>
                </a:solidFill>
                <a:latin typeface="微软雅黑" panose="020B0503020204020204" pitchFamily="34" charset="-122"/>
                <a:ea typeface="微软雅黑" panose="020B0503020204020204" pitchFamily="34" charset="-122"/>
                <a:cs typeface="+mn-cs"/>
              </a:rPr>
              <a:t>检索效果的评价指标</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日期占位符 3"/>
          <p:cNvSpPr>
            <a:spLocks noGrp="1"/>
          </p:cNvSpPr>
          <p:nvPr>
            <p:ph type="dt" sz="quarter" idx="10"/>
          </p:nvPr>
        </p:nvSpPr>
        <p:spPr>
          <a:noFill/>
          <a:ln>
            <a:miter lim="800000"/>
          </a:ln>
        </p:spPr>
        <p:txBody>
          <a:bodyPr/>
          <a:lstStyle/>
          <a:p>
            <a:fld id="{1E3940F8-E2A0-45F9-A094-2C534F0517D6}"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69635" name="Text Box 2"/>
          <p:cNvSpPr txBox="1">
            <a:spLocks noChangeArrowheads="1"/>
          </p:cNvSpPr>
          <p:nvPr/>
        </p:nvSpPr>
        <p:spPr bwMode="auto">
          <a:xfrm>
            <a:off x="457200" y="1556792"/>
            <a:ext cx="7993062" cy="2769989"/>
          </a:xfrm>
          <a:prstGeom prst="rect">
            <a:avLst/>
          </a:prstGeom>
          <a:noFill/>
          <a:ln w="9525">
            <a:noFill/>
            <a:miter lim="800000"/>
          </a:ln>
          <a:effectLst/>
        </p:spPr>
        <p:txBody>
          <a:bodyPr>
            <a:spAutoFit/>
          </a:bodyPr>
          <a:lstStyle/>
          <a:p>
            <a:pPr algn="just" eaLnBrk="1" hangingPunct="1">
              <a:lnSpc>
                <a:spcPct val="150000"/>
              </a:lnSpc>
              <a:spcBef>
                <a:spcPct val="50000"/>
              </a:spcBef>
              <a:buFont typeface="Arial" panose="020B0604020202020204" pitchFamily="34" charset="0"/>
              <a:buNone/>
            </a:pPr>
            <a:r>
              <a:rPr lang="zh-CN" altLang="en-US" b="1" dirty="0">
                <a:solidFill>
                  <a:schemeClr val="hlink"/>
                </a:solidFill>
                <a:latin typeface="宋体" panose="02010600030101010101" pitchFamily="2" charset="-122"/>
                <a:sym typeface="Calibri" panose="020F0502020204030204" pitchFamily="34" charset="0"/>
              </a:rPr>
              <a:t>  -</a:t>
            </a:r>
            <a:r>
              <a:rPr lang="zh-CN" altLang="en-US" sz="2800" b="1" dirty="0">
                <a:solidFill>
                  <a:srgbClr val="7030A0"/>
                </a:solidFill>
                <a:latin typeface="宋体" panose="02010600030101010101" pitchFamily="2" charset="-122"/>
                <a:sym typeface="Calibri" panose="020F0502020204030204" pitchFamily="34" charset="0"/>
              </a:rPr>
              <a:t>误检率。</a:t>
            </a:r>
            <a:r>
              <a:rPr lang="zh-CN" altLang="en-US" sz="2800" dirty="0">
                <a:solidFill>
                  <a:srgbClr val="000000"/>
                </a:solidFill>
                <a:latin typeface="宋体" panose="02010600030101010101" pitchFamily="2" charset="-122"/>
                <a:sym typeface="Calibri" panose="020F0502020204030204" pitchFamily="34" charset="0"/>
              </a:rPr>
              <a:t>它是指系统在进行某一检索时，误检（检出不相关）文献总量的比率，是衡量信息检索系统误检文献和程度的尺度。可用下式表示：</a:t>
            </a:r>
          </a:p>
          <a:p>
            <a:pPr algn="ctr" eaLnBrk="1" hangingPunct="1">
              <a:lnSpc>
                <a:spcPct val="150000"/>
              </a:lnSpc>
              <a:spcBef>
                <a:spcPct val="50000"/>
              </a:spcBef>
              <a:buFont typeface="Arial" panose="020B0604020202020204" pitchFamily="34" charset="0"/>
              <a:buNone/>
            </a:pPr>
            <a:r>
              <a:rPr lang="zh-CN" altLang="en-US" sz="2400" b="1" dirty="0">
                <a:solidFill>
                  <a:srgbClr val="C00000"/>
                </a:solidFill>
                <a:latin typeface="宋体" panose="02010600030101010101" pitchFamily="2" charset="-122"/>
                <a:sym typeface="Calibri" panose="020F0502020204030204" pitchFamily="34" charset="0"/>
              </a:rPr>
              <a:t>误检率 </a:t>
            </a:r>
            <a:r>
              <a:rPr lang="en-US" altLang="zh-CN" sz="2400" b="1" dirty="0">
                <a:solidFill>
                  <a:srgbClr val="C00000"/>
                </a:solidFill>
                <a:latin typeface="宋体" panose="02010600030101010101" pitchFamily="2" charset="-122"/>
                <a:sym typeface="Calibri" panose="020F0502020204030204" pitchFamily="34" charset="0"/>
              </a:rPr>
              <a:t>= [ </a:t>
            </a:r>
            <a:r>
              <a:rPr lang="zh-CN" altLang="en-US" sz="2400" b="1" dirty="0">
                <a:solidFill>
                  <a:srgbClr val="C00000"/>
                </a:solidFill>
                <a:latin typeface="宋体" panose="02010600030101010101" pitchFamily="2" charset="-122"/>
                <a:sym typeface="Calibri" panose="020F0502020204030204" pitchFamily="34" charset="0"/>
              </a:rPr>
              <a:t>误检文献量 </a:t>
            </a:r>
            <a:r>
              <a:rPr lang="en-US" altLang="zh-CN" sz="2400" b="1" dirty="0">
                <a:solidFill>
                  <a:srgbClr val="C00000"/>
                </a:solidFill>
                <a:latin typeface="宋体" panose="02010600030101010101" pitchFamily="2" charset="-122"/>
                <a:sym typeface="Calibri" panose="020F0502020204030204" pitchFamily="34" charset="0"/>
              </a:rPr>
              <a:t>/</a:t>
            </a:r>
            <a:r>
              <a:rPr lang="zh-CN" altLang="en-US" sz="2400" b="1" dirty="0">
                <a:solidFill>
                  <a:srgbClr val="C00000"/>
                </a:solidFill>
                <a:latin typeface="宋体" panose="02010600030101010101" pitchFamily="2" charset="-122"/>
                <a:sym typeface="Calibri" panose="020F0502020204030204" pitchFamily="34" charset="0"/>
              </a:rPr>
              <a:t>检出文献总量</a:t>
            </a:r>
            <a:r>
              <a:rPr lang="en-US" altLang="zh-CN" sz="2400" b="1" dirty="0">
                <a:solidFill>
                  <a:srgbClr val="C00000"/>
                </a:solidFill>
                <a:latin typeface="宋体" panose="02010600030101010101" pitchFamily="2" charset="-122"/>
                <a:sym typeface="Calibri" panose="020F0502020204030204" pitchFamily="34" charset="0"/>
              </a:rPr>
              <a:t>] × 100% </a:t>
            </a:r>
          </a:p>
        </p:txBody>
      </p:sp>
      <p:sp>
        <p:nvSpPr>
          <p:cNvPr id="4" name="Rectangle 2"/>
          <p:cNvSpPr>
            <a:spLocks noGrp="1" noChangeArrowheads="1"/>
          </p:cNvSpPr>
          <p:nvPr>
            <p:ph type="title"/>
          </p:nvPr>
        </p:nvSpPr>
        <p:spPr>
          <a:xfrm>
            <a:off x="457200" y="277813"/>
            <a:ext cx="8229600" cy="703262"/>
          </a:xfrm>
        </p:spPr>
        <p:txBody>
          <a:bodyPr>
            <a:normAutofit/>
          </a:bodyPr>
          <a:lstStyle/>
          <a:p>
            <a:pPr marL="0" indent="0" algn="l" eaLnBrk="1" hangingPunct="1"/>
            <a:r>
              <a:rPr lang="en-US" altLang="zh-CN" sz="3200" dirty="0">
                <a:solidFill>
                  <a:srgbClr val="660066"/>
                </a:solidFill>
                <a:latin typeface="微软雅黑" panose="020B0503020204020204" pitchFamily="34" charset="-122"/>
                <a:ea typeface="微软雅黑" panose="020B0503020204020204" pitchFamily="34" charset="-122"/>
                <a:cs typeface="+mn-cs"/>
              </a:rPr>
              <a:t>5.4.1 </a:t>
            </a:r>
            <a:r>
              <a:rPr lang="zh-CN" altLang="en-US" sz="3200" dirty="0">
                <a:solidFill>
                  <a:srgbClr val="660066"/>
                </a:solidFill>
                <a:latin typeface="微软雅黑" panose="020B0503020204020204" pitchFamily="34" charset="-122"/>
                <a:ea typeface="微软雅黑" panose="020B0503020204020204" pitchFamily="34" charset="-122"/>
                <a:cs typeface="+mn-cs"/>
              </a:rPr>
              <a:t>检索效果的评价指标</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日期占位符 1"/>
          <p:cNvSpPr>
            <a:spLocks noGrp="1"/>
          </p:cNvSpPr>
          <p:nvPr>
            <p:ph type="dt" sz="quarter" idx="10"/>
          </p:nvPr>
        </p:nvSpPr>
        <p:spPr>
          <a:noFill/>
          <a:ln>
            <a:miter lim="800000"/>
          </a:ln>
        </p:spPr>
        <p:txBody>
          <a:bodyPr/>
          <a:lstStyle/>
          <a:p>
            <a:fld id="{9D484C5C-1B58-40AA-A168-08C67B15BD3B}"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13315" name="Rectangle 2"/>
          <p:cNvSpPr>
            <a:spLocks noGrp="1" noChangeArrowheads="1"/>
          </p:cNvSpPr>
          <p:nvPr>
            <p:ph type="title" idx="4294967295"/>
          </p:nvPr>
        </p:nvSpPr>
        <p:spPr>
          <a:xfrm>
            <a:off x="428596" y="142852"/>
            <a:ext cx="5079508" cy="638175"/>
          </a:xfrm>
        </p:spPr>
        <p:txBody>
          <a:bodyPr>
            <a:normAutofit/>
          </a:bodyPr>
          <a:lstStyle/>
          <a:p>
            <a:pPr algn="l" eaLnBrk="1" hangingPunct="1">
              <a:buFont typeface="Wingdings" panose="05000000000000000000" pitchFamily="2" charset="2"/>
              <a:buChar char="n"/>
            </a:pPr>
            <a:r>
              <a:rPr lang="en-US" altLang="zh-CN" sz="3200" dirty="0">
                <a:solidFill>
                  <a:srgbClr val="660066"/>
                </a:solidFill>
                <a:latin typeface="微软雅黑" panose="020B0503020204020204" pitchFamily="34" charset="-122"/>
                <a:ea typeface="微软雅黑" panose="020B0503020204020204" pitchFamily="34" charset="-122"/>
                <a:cs typeface="+mn-cs"/>
              </a:rPr>
              <a:t>5.2.1 </a:t>
            </a:r>
            <a:r>
              <a:rPr lang="zh-CN" altLang="en-US" sz="3200" dirty="0">
                <a:solidFill>
                  <a:srgbClr val="660066"/>
                </a:solidFill>
                <a:latin typeface="微软雅黑" panose="020B0503020204020204" pitchFamily="34" charset="-122"/>
                <a:ea typeface="微软雅黑" panose="020B0503020204020204" pitchFamily="34" charset="-122"/>
                <a:cs typeface="+mn-cs"/>
              </a:rPr>
              <a:t>手工信息检索阶段 </a:t>
            </a:r>
          </a:p>
        </p:txBody>
      </p:sp>
      <p:sp>
        <p:nvSpPr>
          <p:cNvPr id="13316" name="Rectangle 3"/>
          <p:cNvSpPr>
            <a:spLocks noGrp="1" noChangeArrowheads="1"/>
          </p:cNvSpPr>
          <p:nvPr>
            <p:ph idx="4294967295"/>
          </p:nvPr>
        </p:nvSpPr>
        <p:spPr>
          <a:xfrm>
            <a:off x="250825" y="1196975"/>
            <a:ext cx="8569325" cy="5084763"/>
          </a:xfrm>
        </p:spPr>
        <p:txBody>
          <a:bodyPr>
            <a:normAutofit fontScale="92500"/>
          </a:bodyPr>
          <a:lstStyle/>
          <a:p>
            <a:pPr eaLnBrk="1" hangingPunct="1">
              <a:lnSpc>
                <a:spcPct val="150000"/>
              </a:lnSpc>
            </a:pPr>
            <a:r>
              <a:rPr lang="zh-CN" altLang="en-US" sz="2400" dirty="0">
                <a:ea typeface="黑体" panose="02010609060101010101" pitchFamily="49" charset="-122"/>
              </a:rPr>
              <a:t>1883年，波士顿公共图书馆首次设置专职</a:t>
            </a:r>
            <a:r>
              <a:rPr lang="zh-CN" altLang="en-US" sz="2400" dirty="0">
                <a:solidFill>
                  <a:srgbClr val="FF0000"/>
                </a:solidFill>
                <a:ea typeface="黑体" panose="02010609060101010101" pitchFamily="49" charset="-122"/>
              </a:rPr>
              <a:t>参考馆员和参考阅览室</a:t>
            </a:r>
            <a:r>
              <a:rPr lang="zh-CN" altLang="en-US" sz="2400" dirty="0">
                <a:ea typeface="黑体" panose="02010609060101010101" pitchFamily="49" charset="-122"/>
              </a:rPr>
              <a:t>；</a:t>
            </a:r>
          </a:p>
          <a:p>
            <a:pPr eaLnBrk="1" hangingPunct="1">
              <a:lnSpc>
                <a:spcPct val="150000"/>
              </a:lnSpc>
            </a:pPr>
            <a:r>
              <a:rPr lang="zh-CN" altLang="en-US" sz="2400" dirty="0">
                <a:ea typeface="黑体" panose="02010609060101010101" pitchFamily="49" charset="-122"/>
              </a:rPr>
              <a:t>20世纪初，多数图书馆成立了</a:t>
            </a:r>
            <a:r>
              <a:rPr lang="zh-CN" altLang="en-US" sz="2400" dirty="0">
                <a:solidFill>
                  <a:srgbClr val="FF0000"/>
                </a:solidFill>
                <a:ea typeface="黑体" panose="02010609060101010101" pitchFamily="49" charset="-122"/>
              </a:rPr>
              <a:t>参考咨询部门</a:t>
            </a:r>
            <a:r>
              <a:rPr lang="zh-CN" altLang="en-US" sz="2400" dirty="0">
                <a:ea typeface="黑体" panose="02010609060101010101" pitchFamily="49" charset="-122"/>
              </a:rPr>
              <a:t>，主要利用图书馆的书目工具来帮助读者查找图书、期刊或现成答案。逐渐发展到从多种文献源中查找、分析、评价和重新组织信息；</a:t>
            </a:r>
            <a:r>
              <a:rPr lang="zh-CN" altLang="en-US" sz="2400" dirty="0">
                <a:latin typeface="Franklin Gothic Book" panose="020B0503020102020204" pitchFamily="34" charset="0"/>
                <a:ea typeface="黑体" panose="02010609060101010101" pitchFamily="49" charset="-122"/>
              </a:rPr>
              <a:t>“</a:t>
            </a:r>
            <a:r>
              <a:rPr lang="zh-CN" altLang="en-US" sz="2400" dirty="0">
                <a:ea typeface="黑体" panose="02010609060101010101" pitchFamily="49" charset="-122"/>
              </a:rPr>
              <a:t>索引</a:t>
            </a:r>
            <a:r>
              <a:rPr lang="zh-CN" altLang="en-US" sz="2400" dirty="0">
                <a:latin typeface="Franklin Gothic Book" panose="020B0503020102020204" pitchFamily="34" charset="0"/>
                <a:ea typeface="黑体" panose="02010609060101010101" pitchFamily="49" charset="-122"/>
              </a:rPr>
              <a:t>”</a:t>
            </a:r>
            <a:r>
              <a:rPr lang="zh-CN" altLang="en-US" sz="2400" dirty="0">
                <a:ea typeface="黑体" panose="02010609060101010101" pitchFamily="49" charset="-122"/>
              </a:rPr>
              <a:t>突破了以前的狭隘范畴，成为独立的检索工具。</a:t>
            </a:r>
          </a:p>
          <a:p>
            <a:pPr eaLnBrk="1" hangingPunct="1">
              <a:lnSpc>
                <a:spcPct val="150000"/>
              </a:lnSpc>
            </a:pPr>
            <a:r>
              <a:rPr lang="en-US" altLang="zh-CN" sz="2400" dirty="0">
                <a:ea typeface="黑体" panose="02010609060101010101" pitchFamily="49" charset="-122"/>
              </a:rPr>
              <a:t>20</a:t>
            </a:r>
            <a:r>
              <a:rPr lang="zh-CN" altLang="en-US" sz="2400" dirty="0">
                <a:ea typeface="黑体" panose="02010609060101010101" pitchFamily="49" charset="-122"/>
              </a:rPr>
              <a:t>世纪40年代</a:t>
            </a:r>
            <a:r>
              <a:rPr lang="zh-CN" altLang="en-US" sz="2400" dirty="0">
                <a:solidFill>
                  <a:srgbClr val="FF0000"/>
                </a:solidFill>
                <a:ea typeface="黑体" panose="02010609060101010101" pitchFamily="49" charset="-122"/>
              </a:rPr>
              <a:t>参考咨询范围进一步拓展</a:t>
            </a:r>
            <a:r>
              <a:rPr lang="zh-CN" altLang="en-US" sz="2400" dirty="0">
                <a:ea typeface="黑体" panose="02010609060101010101" pitchFamily="49" charset="-122"/>
              </a:rPr>
              <a:t>：事实性咨询，编制书目、文摘，进行专题文献检索，提供文献代译等。</a:t>
            </a:r>
            <a:endParaRPr lang="en-US" altLang="zh-CN" sz="2400" dirty="0">
              <a:ea typeface="黑体" panose="02010609060101010101" pitchFamily="49" charset="-122"/>
            </a:endParaRPr>
          </a:p>
          <a:p>
            <a:pPr eaLnBrk="1" hangingPunct="1">
              <a:lnSpc>
                <a:spcPct val="150000"/>
              </a:lnSpc>
            </a:pPr>
            <a:r>
              <a:rPr lang="zh-CN" altLang="en-US" sz="2400" dirty="0">
                <a:latin typeface="Franklin Gothic Book" panose="020B0503020102020204" pitchFamily="34" charset="0"/>
                <a:ea typeface="黑体" panose="02010609060101010101" pitchFamily="49" charset="-122"/>
              </a:rPr>
              <a:t>“</a:t>
            </a:r>
            <a:r>
              <a:rPr lang="zh-CN" altLang="en-US" sz="2400" dirty="0">
                <a:ea typeface="黑体" panose="02010609060101010101" pitchFamily="49" charset="-122"/>
              </a:rPr>
              <a:t>信息检索</a:t>
            </a:r>
            <a:r>
              <a:rPr lang="zh-CN" altLang="en-US" sz="2400" dirty="0">
                <a:latin typeface="Franklin Gothic Book" panose="020B0503020102020204" pitchFamily="34" charset="0"/>
                <a:ea typeface="黑体" panose="02010609060101010101" pitchFamily="49" charset="-122"/>
              </a:rPr>
              <a:t>”</a:t>
            </a:r>
            <a:r>
              <a:rPr lang="zh-CN" altLang="en-US" sz="2400" dirty="0">
                <a:ea typeface="黑体" panose="02010609060101010101" pitchFamily="49" charset="-122"/>
              </a:rPr>
              <a:t>从此成为一项独立的用户服务工作，并逐渐从单纯的</a:t>
            </a:r>
            <a:r>
              <a:rPr lang="zh-CN" altLang="en-US" sz="2400" dirty="0">
                <a:solidFill>
                  <a:srgbClr val="FF0000"/>
                </a:solidFill>
                <a:ea typeface="黑体" panose="02010609060101010101" pitchFamily="49" charset="-122"/>
              </a:rPr>
              <a:t>经验工作</a:t>
            </a:r>
            <a:r>
              <a:rPr lang="zh-CN" altLang="en-US" sz="2400" dirty="0">
                <a:ea typeface="黑体" panose="02010609060101010101" pitchFamily="49" charset="-122"/>
              </a:rPr>
              <a:t>向</a:t>
            </a:r>
            <a:r>
              <a:rPr lang="zh-CN" altLang="en-US" sz="2400" dirty="0">
                <a:solidFill>
                  <a:srgbClr val="FF0000"/>
                </a:solidFill>
                <a:ea typeface="黑体" panose="02010609060101010101" pitchFamily="49" charset="-122"/>
              </a:rPr>
              <a:t>专业化方向</a:t>
            </a:r>
            <a:r>
              <a:rPr lang="zh-CN" altLang="en-US" sz="2400" dirty="0">
                <a:ea typeface="黑体" panose="02010609060101010101" pitchFamily="49" charset="-122"/>
              </a:rPr>
              <a:t>发展。 </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idx="4294967295"/>
          </p:nvPr>
        </p:nvSpPr>
        <p:spPr>
          <a:xfrm>
            <a:off x="457200" y="274638"/>
            <a:ext cx="8229600" cy="562074"/>
          </a:xfrm>
        </p:spPr>
        <p:txBody>
          <a:bodyPr>
            <a:noAutofit/>
          </a:bodyPr>
          <a:lstStyle/>
          <a:p>
            <a:pPr eaLnBrk="1" hangingPunct="1"/>
            <a:r>
              <a:rPr lang="zh-CN" altLang="en-US" sz="3600" b="1"/>
              <a:t>检索效果的评价</a:t>
            </a:r>
          </a:p>
        </p:txBody>
      </p:sp>
      <p:sp>
        <p:nvSpPr>
          <p:cNvPr id="48131" name="Content Placeholder 2"/>
          <p:cNvSpPr>
            <a:spLocks noGrp="1"/>
          </p:cNvSpPr>
          <p:nvPr>
            <p:ph idx="4294967295"/>
          </p:nvPr>
        </p:nvSpPr>
        <p:spPr>
          <a:xfrm>
            <a:off x="457200" y="1340768"/>
            <a:ext cx="8229600" cy="4953000"/>
          </a:xfrm>
        </p:spPr>
        <p:txBody>
          <a:bodyPr>
            <a:normAutofit fontScale="92500" lnSpcReduction="20000"/>
          </a:bodyPr>
          <a:lstStyle/>
          <a:p>
            <a:pPr eaLnBrk="1" hangingPunct="1">
              <a:lnSpc>
                <a:spcPct val="15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正确率</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(Precision) : </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返回结果文档中正确的比例。如返回</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80</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篇文档，其中</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篇相关，正确率</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1/4</a:t>
            </a:r>
          </a:p>
          <a:p>
            <a:pPr eaLnBrk="1" hangingPunct="1">
              <a:lnSpc>
                <a:spcPct val="15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召回率</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(Recall) : </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全部相关文档中被返回的比例，如返回</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80</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篇文档，其中</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篇相关，但是总的应该相关的文档是</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100</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篇，召回率</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1/5</a:t>
            </a:r>
          </a:p>
          <a:p>
            <a:pPr eaLnBrk="1" hangingPunct="1">
              <a:lnSpc>
                <a:spcPct val="15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正确率和召回率反映检索效果的两个方面，缺一不可。</a:t>
            </a:r>
          </a:p>
          <a:p>
            <a:pPr lvl="1" eaLnBrk="1" hangingPunct="1">
              <a:lnSpc>
                <a:spcPct val="15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全部返回，正确率低，召回率</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100%</a:t>
            </a:r>
          </a:p>
          <a:p>
            <a:pPr lvl="1" eaLnBrk="1" hangingPunct="1">
              <a:lnSpc>
                <a:spcPct val="15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只返回一个非常可靠的结果，正确率</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100%</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，召回率低</a:t>
            </a:r>
          </a:p>
          <a:p>
            <a:pPr lvl="1" eaLnBrk="1" hangingPunct="1">
              <a:lnSpc>
                <a:spcPct val="15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将在后面介绍</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有兴趣的可以先看</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48132" name="Slide Number Placeholder 3"/>
          <p:cNvSpPr txBox="1">
            <a:spLocks noGrp="1" noChangeArrowheads="1"/>
          </p:cNvSpPr>
          <p:nvPr/>
        </p:nvSpPr>
        <p:spPr bwMode="auto">
          <a:xfrm>
            <a:off x="6553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r" eaLnBrk="1" hangingPunct="1">
              <a:spcBef>
                <a:spcPct val="0"/>
              </a:spcBef>
              <a:buClrTx/>
              <a:buFont typeface="DejaVu Sans" pitchFamily="34" charset="0"/>
              <a:buNone/>
            </a:pPr>
            <a:fld id="{2C307CEF-1ACA-4C28-8AFC-DFF2D193B909}" type="slidenum">
              <a:rPr lang="zh-CN" altLang="en-US" sz="1200">
                <a:solidFill>
                  <a:srgbClr val="898989"/>
                </a:solidFill>
                <a:latin typeface="Calibri" panose="020F0502020204030204" pitchFamily="34" charset="0"/>
                <a:ea typeface="宋体" panose="02010600030101010101" pitchFamily="2" charset="-122"/>
              </a:rPr>
              <a:t>140</a:t>
            </a:fld>
            <a:endParaRPr lang="en-US" altLang="zh-CN" sz="1200">
              <a:solidFill>
                <a:srgbClr val="898989"/>
              </a:solidFill>
              <a:latin typeface="Calibri" panose="020F0502020204030204" pitchFamily="34" charset="0"/>
              <a:ea typeface="宋体" panose="02010600030101010101" pitchFamily="2"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6553200" y="6477000"/>
            <a:ext cx="2133600" cy="244475"/>
          </a:xfrm>
          <a:prstGeom prst="rect">
            <a:avLst/>
          </a:prstGeom>
          <a:noFill/>
          <a:ln w="9525">
            <a:noFill/>
            <a:round/>
          </a:ln>
        </p:spPr>
        <p:txBody>
          <a:bodyPr lIns="90000" tIns="46800" rIns="90000" bIns="46800" anchor="ctr"/>
          <a:lstStyle/>
          <a:p>
            <a:pPr algn="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fld id="{48895EFF-1DBE-4654-84B8-EE5B6E2FA3CA}" type="slidenum">
              <a:rPr lang="en-US" sz="1200">
                <a:solidFill>
                  <a:srgbClr val="898989"/>
                </a:solidFill>
                <a:latin typeface="Calibri" panose="020F0502020204030204" pitchFamily="34" charset="0"/>
                <a:ea typeface="黑体" panose="02010609060101010101" pitchFamily="49" charset="-122"/>
              </a:rPr>
              <a:t>141</a:t>
            </a:fld>
            <a:endParaRPr lang="en-US" sz="1200" dirty="0">
              <a:solidFill>
                <a:srgbClr val="898989"/>
              </a:solidFill>
              <a:latin typeface="Calibri" panose="020F0502020204030204" pitchFamily="34" charset="0"/>
              <a:ea typeface="黑体" panose="02010609060101010101" pitchFamily="49" charset="-122"/>
            </a:endParaRPr>
          </a:p>
        </p:txBody>
      </p:sp>
      <p:sp>
        <p:nvSpPr>
          <p:cNvPr id="84995" name="Text Box 2"/>
          <p:cNvSpPr txBox="1">
            <a:spLocks noChangeArrowheads="1"/>
          </p:cNvSpPr>
          <p:nvPr/>
        </p:nvSpPr>
        <p:spPr bwMode="auto">
          <a:xfrm>
            <a:off x="0" y="22503"/>
            <a:ext cx="9358346" cy="1000360"/>
          </a:xfrm>
          <a:prstGeom prst="rect">
            <a:avLst/>
          </a:prstGeom>
        </p:spPr>
        <p:txBody>
          <a:bodyPr vert="horz" lIns="91440" tIns="45720" rIns="91440" bIns="45720" rtlCol="0" anchor="ctr">
            <a:normAutofit/>
          </a:bodyPr>
          <a:lstStyle>
            <a:lvl1pPr indent="0">
              <a:spcBef>
                <a:spcPct val="0"/>
              </a:spcBef>
              <a:buNone/>
              <a:defRPr sz="3200">
                <a:solidFill>
                  <a:srgbClr val="660066"/>
                </a:solidFill>
                <a:latin typeface="微软雅黑" panose="020B0503020204020204" pitchFamily="34" charset="-122"/>
                <a:ea typeface="微软雅黑" panose="020B0503020204020204" pitchFamily="34" charset="-122"/>
              </a:defRPr>
            </a:lvl1pPr>
          </a:lstStyle>
          <a:p>
            <a:r>
              <a:rPr lang="en-US" dirty="0"/>
              <a:t>   </a:t>
            </a:r>
            <a:r>
              <a:rPr lang="zh-CN" altLang="en-US" dirty="0"/>
              <a:t>正确率</a:t>
            </a:r>
            <a:r>
              <a:rPr lang="en-US" dirty="0"/>
              <a:t>P </a:t>
            </a:r>
            <a:r>
              <a:rPr lang="zh-CN" altLang="en-US" dirty="0"/>
              <a:t>及召回率</a:t>
            </a:r>
            <a:r>
              <a:rPr lang="en-US" dirty="0"/>
              <a:t> R</a:t>
            </a:r>
          </a:p>
        </p:txBody>
      </p:sp>
      <p:sp>
        <p:nvSpPr>
          <p:cNvPr id="84996" name="Text Box 3"/>
          <p:cNvSpPr txBox="1">
            <a:spLocks noChangeArrowheads="1"/>
          </p:cNvSpPr>
          <p:nvPr/>
        </p:nvSpPr>
        <p:spPr bwMode="auto">
          <a:xfrm>
            <a:off x="214282" y="1643074"/>
            <a:ext cx="8643998" cy="5429264"/>
          </a:xfrm>
          <a:prstGeom prst="rect">
            <a:avLst/>
          </a:prstGeom>
          <a:noFill/>
          <a:ln w="9525">
            <a:noFill/>
            <a:round/>
          </a:ln>
        </p:spPr>
        <p:txBody>
          <a:bodyPr/>
          <a:lstStyle/>
          <a:p>
            <a:pPr marL="336550" indent="-336550">
              <a:spcBef>
                <a:spcPts val="700"/>
              </a:spcBef>
              <a:buClr>
                <a:srgbClr val="437085"/>
              </a:buClr>
              <a:buSzPct val="100000"/>
              <a:tabLst>
                <a:tab pos="336550" algn="l"/>
                <a:tab pos="784225" algn="l"/>
                <a:tab pos="1233170" algn="l"/>
                <a:tab pos="1682750" algn="l"/>
                <a:tab pos="2131695" algn="l"/>
                <a:tab pos="2581275" algn="l"/>
                <a:tab pos="3030220" algn="l"/>
                <a:tab pos="3479800" algn="l"/>
                <a:tab pos="3928745" algn="l"/>
                <a:tab pos="4378325" algn="l"/>
                <a:tab pos="4827270" algn="l"/>
                <a:tab pos="5276850" algn="l"/>
                <a:tab pos="5725795" algn="l"/>
                <a:tab pos="6175375" algn="l"/>
                <a:tab pos="6624320" algn="l"/>
                <a:tab pos="7073900" algn="l"/>
                <a:tab pos="7522845" algn="l"/>
                <a:tab pos="7972425" algn="l"/>
                <a:tab pos="8421370" algn="l"/>
                <a:tab pos="8870950" algn="l"/>
                <a:tab pos="9319895" algn="l"/>
              </a:tabLst>
            </a:pPr>
            <a:endParaRPr lang="en-US" dirty="0">
              <a:solidFill>
                <a:srgbClr val="000000"/>
              </a:solidFill>
              <a:latin typeface="Calibri" panose="020F0502020204030204" pitchFamily="34" charset="0"/>
              <a:ea typeface="黑体" panose="02010609060101010101" pitchFamily="49" charset="-122"/>
              <a:cs typeface="Times New Roman" panose="02020603050405020304" pitchFamily="18" charset="0"/>
            </a:endParaRPr>
          </a:p>
        </p:txBody>
      </p:sp>
      <p:sp>
        <p:nvSpPr>
          <p:cNvPr id="84997" name="Text Box 4"/>
          <p:cNvSpPr txBox="1">
            <a:spLocks noChangeArrowheads="1"/>
          </p:cNvSpPr>
          <p:nvPr/>
        </p:nvSpPr>
        <p:spPr bwMode="auto">
          <a:xfrm>
            <a:off x="7640638" y="-33338"/>
            <a:ext cx="925512" cy="336551"/>
          </a:xfrm>
          <a:prstGeom prst="rect">
            <a:avLst/>
          </a:prstGeom>
          <a:noFill/>
          <a:ln w="9525">
            <a:noFill/>
            <a:round/>
          </a:ln>
        </p:spPr>
        <p:txBody>
          <a:bodyPr wrap="none" anchor="ctr"/>
          <a:lstStyle/>
          <a:p>
            <a:pPr>
              <a:buClr>
                <a:srgbClr val="000000"/>
              </a:buClr>
              <a:buSzPct val="100000"/>
              <a:buFont typeface="Times New Roman" panose="02020603050405020304" pitchFamily="18" charset="0"/>
              <a:buNone/>
            </a:pPr>
            <a:endParaRPr lang="de-DE" dirty="0">
              <a:latin typeface="Times New Roman" panose="02020603050405020304" pitchFamily="18" charset="0"/>
              <a:ea typeface="黑体" panose="02010609060101010101" pitchFamily="49" charset="-122"/>
            </a:endParaRPr>
          </a:p>
        </p:txBody>
      </p:sp>
      <p:sp>
        <p:nvSpPr>
          <p:cNvPr id="6" name="Slide Number Placeholder 5"/>
          <p:cNvSpPr>
            <a:spLocks noGrp="1"/>
          </p:cNvSpPr>
          <p:nvPr>
            <p:ph type="sldNum" sz="quarter" idx="12"/>
          </p:nvPr>
        </p:nvSpPr>
        <p:spPr/>
        <p:txBody>
          <a:bodyPr/>
          <a:lstStyle/>
          <a:p>
            <a:pPr>
              <a:defRPr/>
            </a:pPr>
            <a:fld id="{74BF2C0F-05D6-4882-A325-BE394602789D}" type="slidenum">
              <a:rPr lang="en-US" smtClean="0"/>
              <a:t>141</a:t>
            </a:fld>
            <a:endParaRPr lang="en-US" dirty="0"/>
          </a:p>
        </p:txBody>
      </p:sp>
      <p:sp>
        <p:nvSpPr>
          <p:cNvPr id="10" name="Rectangle 9"/>
          <p:cNvSpPr/>
          <p:nvPr/>
        </p:nvSpPr>
        <p:spPr>
          <a:xfrm>
            <a:off x="315621" y="2537972"/>
            <a:ext cx="8572560" cy="1043876"/>
          </a:xfrm>
          <a:prstGeom prst="rect">
            <a:avLst/>
          </a:prstGeom>
        </p:spPr>
        <p:txBody>
          <a:bodyPr wrap="square">
            <a:spAutoFit/>
          </a:bodyPr>
          <a:lstStyle/>
          <a:p>
            <a:pPr lvl="4">
              <a:spcBef>
                <a:spcPts val="700"/>
              </a:spcBef>
              <a:buClr>
                <a:srgbClr val="336699"/>
              </a:buClr>
            </a:pPr>
            <a:r>
              <a:rPr lang="en-US" sz="2800" i="1" dirty="0">
                <a:solidFill>
                  <a:schemeClr val="tx1"/>
                </a:solidFill>
                <a:latin typeface="+mj-lt"/>
                <a:ea typeface="黑体" panose="02010609060101010101" pitchFamily="49" charset="-122"/>
              </a:rPr>
              <a:t>P</a:t>
            </a:r>
            <a:r>
              <a:rPr lang="en-US" sz="2800" dirty="0">
                <a:solidFill>
                  <a:schemeClr val="tx1"/>
                </a:solidFill>
                <a:latin typeface="+mj-lt"/>
                <a:ea typeface="黑体" panose="02010609060101010101" pitchFamily="49" charset="-122"/>
              </a:rPr>
              <a:t> = </a:t>
            </a:r>
            <a:r>
              <a:rPr lang="en-US" sz="2800" i="1" dirty="0">
                <a:solidFill>
                  <a:schemeClr val="tx1"/>
                </a:solidFill>
                <a:latin typeface="+mj-lt"/>
                <a:ea typeface="黑体" panose="02010609060101010101" pitchFamily="49" charset="-122"/>
              </a:rPr>
              <a:t>TP </a:t>
            </a:r>
            <a:r>
              <a:rPr lang="en-US" sz="2800" dirty="0">
                <a:solidFill>
                  <a:schemeClr val="tx1"/>
                </a:solidFill>
                <a:latin typeface="+mj-lt"/>
                <a:ea typeface="黑体" panose="02010609060101010101" pitchFamily="49" charset="-122"/>
              </a:rPr>
              <a:t>/ ( </a:t>
            </a:r>
            <a:r>
              <a:rPr lang="en-US" sz="2800" i="1" dirty="0">
                <a:solidFill>
                  <a:schemeClr val="tx1"/>
                </a:solidFill>
                <a:latin typeface="+mj-lt"/>
                <a:ea typeface="黑体" panose="02010609060101010101" pitchFamily="49" charset="-122"/>
              </a:rPr>
              <a:t>TP</a:t>
            </a:r>
            <a:r>
              <a:rPr lang="en-US" sz="2800" dirty="0">
                <a:solidFill>
                  <a:schemeClr val="tx1"/>
                </a:solidFill>
                <a:latin typeface="+mj-lt"/>
                <a:ea typeface="黑体" panose="02010609060101010101" pitchFamily="49" charset="-122"/>
              </a:rPr>
              <a:t> + </a:t>
            </a:r>
            <a:r>
              <a:rPr lang="en-US" sz="2800" i="1" dirty="0">
                <a:solidFill>
                  <a:schemeClr val="tx1"/>
                </a:solidFill>
                <a:latin typeface="+mj-lt"/>
                <a:ea typeface="黑体" panose="02010609060101010101" pitchFamily="49" charset="-122"/>
              </a:rPr>
              <a:t>FP</a:t>
            </a:r>
            <a:r>
              <a:rPr lang="en-US" sz="2800" dirty="0">
                <a:solidFill>
                  <a:schemeClr val="tx1"/>
                </a:solidFill>
                <a:latin typeface="+mj-lt"/>
                <a:ea typeface="黑体" panose="02010609060101010101" pitchFamily="49" charset="-122"/>
              </a:rPr>
              <a:t>)</a:t>
            </a:r>
          </a:p>
          <a:p>
            <a:pPr lvl="4">
              <a:spcBef>
                <a:spcPts val="700"/>
              </a:spcBef>
              <a:buClr>
                <a:srgbClr val="336699"/>
              </a:buClr>
            </a:pPr>
            <a:r>
              <a:rPr lang="en-US" sz="2800" i="1" dirty="0">
                <a:solidFill>
                  <a:schemeClr val="tx1"/>
                </a:solidFill>
                <a:latin typeface="+mj-lt"/>
                <a:ea typeface="黑体" panose="02010609060101010101" pitchFamily="49" charset="-122"/>
              </a:rPr>
              <a:t>R</a:t>
            </a:r>
            <a:r>
              <a:rPr lang="en-US" sz="2800" dirty="0">
                <a:solidFill>
                  <a:schemeClr val="tx1"/>
                </a:solidFill>
                <a:latin typeface="+mj-lt"/>
                <a:ea typeface="黑体" panose="02010609060101010101" pitchFamily="49" charset="-122"/>
              </a:rPr>
              <a:t> = </a:t>
            </a:r>
            <a:r>
              <a:rPr lang="en-US" sz="2800" i="1" dirty="0">
                <a:solidFill>
                  <a:schemeClr val="tx1"/>
                </a:solidFill>
                <a:latin typeface="+mj-lt"/>
                <a:ea typeface="黑体" panose="02010609060101010101" pitchFamily="49" charset="-122"/>
              </a:rPr>
              <a:t>TP </a:t>
            </a:r>
            <a:r>
              <a:rPr lang="en-US" sz="2800" dirty="0">
                <a:solidFill>
                  <a:schemeClr val="tx1"/>
                </a:solidFill>
                <a:latin typeface="+mj-lt"/>
                <a:ea typeface="黑体" panose="02010609060101010101" pitchFamily="49" charset="-122"/>
              </a:rPr>
              <a:t>/ ( </a:t>
            </a:r>
            <a:r>
              <a:rPr lang="en-US" sz="2800" i="1" dirty="0">
                <a:solidFill>
                  <a:schemeClr val="tx1"/>
                </a:solidFill>
                <a:latin typeface="+mj-lt"/>
                <a:ea typeface="黑体" panose="02010609060101010101" pitchFamily="49" charset="-122"/>
              </a:rPr>
              <a:t>TP</a:t>
            </a:r>
            <a:r>
              <a:rPr lang="en-US" sz="2800" dirty="0">
                <a:solidFill>
                  <a:schemeClr val="tx1"/>
                </a:solidFill>
                <a:latin typeface="+mj-lt"/>
                <a:ea typeface="黑体" panose="02010609060101010101" pitchFamily="49" charset="-122"/>
              </a:rPr>
              <a:t> + </a:t>
            </a:r>
            <a:r>
              <a:rPr lang="en-US" sz="2800" i="1" dirty="0">
                <a:solidFill>
                  <a:schemeClr val="tx1"/>
                </a:solidFill>
                <a:latin typeface="+mj-lt"/>
                <a:ea typeface="黑体" panose="02010609060101010101" pitchFamily="49" charset="-122"/>
              </a:rPr>
              <a:t>FN</a:t>
            </a:r>
            <a:r>
              <a:rPr lang="en-US" sz="2800" dirty="0">
                <a:solidFill>
                  <a:schemeClr val="tx1"/>
                </a:solidFill>
                <a:latin typeface="+mj-lt"/>
                <a:ea typeface="黑体" panose="02010609060101010101" pitchFamily="49" charset="-122"/>
              </a:rPr>
              <a:t>)</a:t>
            </a:r>
          </a:p>
        </p:txBody>
      </p:sp>
      <p:pic>
        <p:nvPicPr>
          <p:cNvPr id="8" name="Picture 7" descr="1355.png"/>
          <p:cNvPicPr>
            <a:picLocks noChangeAspect="1"/>
          </p:cNvPicPr>
          <p:nvPr/>
        </p:nvPicPr>
        <p:blipFill>
          <a:blip r:embed="rId3" cstate="print"/>
          <a:stretch>
            <a:fillRect/>
          </a:stretch>
        </p:blipFill>
        <p:spPr>
          <a:xfrm>
            <a:off x="214282" y="1154902"/>
            <a:ext cx="8572557" cy="1143008"/>
          </a:xfrm>
          <a:prstGeom prst="rect">
            <a:avLst/>
          </a:prstGeom>
        </p:spPr>
      </p:pic>
      <p:sp>
        <p:nvSpPr>
          <p:cNvPr id="9" name="Rectangle 9"/>
          <p:cNvSpPr/>
          <p:nvPr/>
        </p:nvSpPr>
        <p:spPr>
          <a:xfrm>
            <a:off x="297223" y="3997707"/>
            <a:ext cx="8572560" cy="2298065"/>
          </a:xfrm>
          <a:prstGeom prst="rect">
            <a:avLst/>
          </a:prstGeom>
        </p:spPr>
        <p:txBody>
          <a:bodyPr wrap="square">
            <a:spAutoFit/>
          </a:bodyPr>
          <a:lstStyle/>
          <a:p>
            <a:pPr lvl="1">
              <a:spcBef>
                <a:spcPts val="700"/>
              </a:spcBef>
              <a:buClr>
                <a:srgbClr val="336699"/>
              </a:buClr>
              <a:buFont typeface="Wingdings" panose="05000000000000000000" pitchFamily="2" charset="2"/>
              <a:buChar char="§"/>
            </a:pPr>
            <a:r>
              <a:rPr lang="en-US" i="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t>
            </a:r>
            <a:r>
              <a:rPr lang="en-US" sz="1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允</a:t>
            </a:r>
            <a:r>
              <a:rPr lang="zh-CN" altLang="en-US" dirty="0">
                <a:solidFill>
                  <a:schemeClr val="tx1"/>
                </a:solidFill>
                <a:latin typeface="+mj-lt"/>
                <a:ea typeface="黑体" panose="02010609060101010101" pitchFamily="49" charset="-122"/>
              </a:rPr>
              <a:t>许在正确率和召回率之间达到某种均衡</a:t>
            </a:r>
            <a:endParaRPr lang="en-US" altLang="en-US" dirty="0">
              <a:solidFill>
                <a:schemeClr val="tx1"/>
              </a:solidFill>
              <a:latin typeface="+mj-lt"/>
              <a:ea typeface="黑体" panose="02010609060101010101" pitchFamily="49" charset="-122"/>
            </a:endParaRPr>
          </a:p>
          <a:p>
            <a:pPr lvl="1">
              <a:spcBef>
                <a:spcPts val="700"/>
              </a:spcBef>
              <a:buClr>
                <a:srgbClr val="336699"/>
              </a:buClr>
            </a:pPr>
            <a:endParaRPr lang="en-US"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r>
              <a:rPr lang="de-DE" dirty="0">
                <a:solidFill>
                  <a:schemeClr val="tx1"/>
                </a:solidFill>
                <a:latin typeface="+mj-lt"/>
                <a:ea typeface="黑体" panose="02010609060101010101" pitchFamily="49" charset="-122"/>
              </a:rPr>
              <a:t> </a:t>
            </a:r>
          </a:p>
          <a:p>
            <a:pPr lvl="1">
              <a:spcBef>
                <a:spcPts val="700"/>
              </a:spcBef>
              <a:buClr>
                <a:srgbClr val="336699"/>
              </a:buClr>
            </a:pPr>
            <a:endParaRPr lang="de-DE"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也就是</a:t>
            </a:r>
            <a:r>
              <a:rPr lang="en-US" altLang="zh-CN" i="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P</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i="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的调和平均值</a:t>
            </a:r>
            <a:r>
              <a:rPr 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p>
        </p:txBody>
      </p:sp>
      <p:pic>
        <p:nvPicPr>
          <p:cNvPr id="11" name="Picture 7" descr="13561.png"/>
          <p:cNvPicPr>
            <a:picLocks noChangeAspect="1"/>
          </p:cNvPicPr>
          <p:nvPr/>
        </p:nvPicPr>
        <p:blipFill>
          <a:blip r:embed="rId4" cstate="print"/>
          <a:stretch>
            <a:fillRect/>
          </a:stretch>
        </p:blipFill>
        <p:spPr>
          <a:xfrm>
            <a:off x="1763688" y="4415327"/>
            <a:ext cx="3409089" cy="900000"/>
          </a:xfrm>
          <a:prstGeom prst="rect">
            <a:avLst/>
          </a:prstGeom>
        </p:spPr>
      </p:pic>
      <p:pic>
        <p:nvPicPr>
          <p:cNvPr id="12" name="Picture 8" descr="13562.png"/>
          <p:cNvPicPr>
            <a:picLocks noChangeAspect="1"/>
          </p:cNvPicPr>
          <p:nvPr/>
        </p:nvPicPr>
        <p:blipFill>
          <a:blip r:embed="rId5" cstate="print"/>
          <a:stretch>
            <a:fillRect/>
          </a:stretch>
        </p:blipFill>
        <p:spPr>
          <a:xfrm>
            <a:off x="5849481" y="5746668"/>
            <a:ext cx="2137262" cy="576000"/>
          </a:xfrm>
          <a:prstGeom prst="rect">
            <a:avLst/>
          </a:prstGeom>
        </p:spPr>
      </p:pic>
      <p:sp>
        <p:nvSpPr>
          <p:cNvPr id="2" name="矩形 1"/>
          <p:cNvSpPr/>
          <p:nvPr/>
        </p:nvSpPr>
        <p:spPr>
          <a:xfrm>
            <a:off x="395536" y="3474487"/>
            <a:ext cx="748923" cy="461665"/>
          </a:xfrm>
          <a:prstGeom prst="rect">
            <a:avLst/>
          </a:prstGeom>
        </p:spPr>
        <p:txBody>
          <a:bodyPr wrap="none">
            <a:spAutoFit/>
          </a:bodyPr>
          <a:lstStyle/>
          <a:p>
            <a:pP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r>
              <a:rPr lang="en-US" altLang="zh-CN" sz="2400" dirty="0">
                <a:solidFill>
                  <a:srgbClr val="FF0000"/>
                </a:solidFill>
                <a:latin typeface="Calibri" panose="020F0502020204030204" pitchFamily="34" charset="0"/>
                <a:ea typeface="黑体" panose="02010609060101010101" pitchFamily="49" charset="-122"/>
                <a:cs typeface="Times New Roman" panose="02020603050405020304" pitchFamily="18" charset="0"/>
              </a:rPr>
              <a:t> </a:t>
            </a:r>
            <a:r>
              <a:rPr lang="en-US" altLang="zh-CN" sz="24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F</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值</a:t>
            </a:r>
            <a:endPar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日期占位符 3"/>
          <p:cNvSpPr>
            <a:spLocks noGrp="1"/>
          </p:cNvSpPr>
          <p:nvPr>
            <p:ph type="dt" sz="quarter" idx="10"/>
          </p:nvPr>
        </p:nvSpPr>
        <p:spPr>
          <a:noFill/>
          <a:ln>
            <a:miter lim="800000"/>
          </a:ln>
        </p:spPr>
        <p:txBody>
          <a:bodyPr/>
          <a:lstStyle/>
          <a:p>
            <a:fld id="{D18908E6-7FFA-4B57-B1F9-95D68AE06AB3}"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70660" name="Rectangle 3"/>
          <p:cNvSpPr>
            <a:spLocks noGrp="1" noChangeArrowheads="1"/>
          </p:cNvSpPr>
          <p:nvPr>
            <p:ph type="body" idx="1"/>
          </p:nvPr>
        </p:nvSpPr>
        <p:spPr>
          <a:xfrm>
            <a:off x="457200" y="1600200"/>
            <a:ext cx="8229600" cy="4530725"/>
          </a:xfrm>
        </p:spPr>
        <p:txBody>
          <a:bodyPr>
            <a:normAutofit/>
          </a:bodyPr>
          <a:lstStyle/>
          <a:p>
            <a:pPr eaLnBrk="1" hangingPunct="1">
              <a:lnSpc>
                <a:spcPct val="150000"/>
              </a:lnSpc>
            </a:pPr>
            <a:r>
              <a:rPr lang="zh-CN" altLang="en-US" sz="2800" dirty="0"/>
              <a:t>信息检索系统:信息收录的完备性、信息更新周期、检索结果的输出方式、标引语言、标引的网罗度</a:t>
            </a:r>
          </a:p>
          <a:p>
            <a:pPr eaLnBrk="1" hangingPunct="1">
              <a:lnSpc>
                <a:spcPct val="150000"/>
              </a:lnSpc>
            </a:pPr>
            <a:r>
              <a:rPr lang="zh-CN" altLang="en-US" sz="2800" dirty="0"/>
              <a:t>信息检索者</a:t>
            </a:r>
          </a:p>
          <a:p>
            <a:pPr eaLnBrk="1" hangingPunct="1">
              <a:lnSpc>
                <a:spcPct val="150000"/>
              </a:lnSpc>
            </a:pPr>
            <a:r>
              <a:rPr lang="zh-CN" altLang="en-US" sz="2800" dirty="0"/>
              <a:t>信息用户：知识水平、环境、语言、用户心理</a:t>
            </a:r>
          </a:p>
        </p:txBody>
      </p:sp>
      <p:sp>
        <p:nvSpPr>
          <p:cNvPr id="2" name="矩形 1"/>
          <p:cNvSpPr/>
          <p:nvPr/>
        </p:nvSpPr>
        <p:spPr>
          <a:xfrm>
            <a:off x="279909" y="332656"/>
            <a:ext cx="4436107" cy="584775"/>
          </a:xfrm>
          <a:prstGeom prst="rect">
            <a:avLst/>
          </a:prstGeom>
        </p:spPr>
        <p:txBody>
          <a:bodyPr vert="horz" lIns="91440" tIns="45720" rIns="91440" bIns="45720" rtlCol="0" anchor="ctr">
            <a:normAutofit fontScale="85000" lnSpcReduction="10000"/>
          </a:bodyPr>
          <a:lstStyle/>
          <a:p>
            <a:pPr>
              <a:spcBef>
                <a:spcPct val="0"/>
              </a:spcBef>
            </a:pPr>
            <a:r>
              <a:rPr lang="en-US" altLang="zh-CN" sz="3200" dirty="0">
                <a:solidFill>
                  <a:srgbClr val="660066"/>
                </a:solidFill>
                <a:latin typeface="微软雅黑" panose="020B0503020204020204" pitchFamily="34" charset="-122"/>
                <a:ea typeface="微软雅黑" panose="020B0503020204020204" pitchFamily="34" charset="-122"/>
              </a:rPr>
              <a:t>5.4.2 </a:t>
            </a:r>
            <a:r>
              <a:rPr lang="zh-CN" altLang="en-US" sz="3200" dirty="0">
                <a:solidFill>
                  <a:srgbClr val="660066"/>
                </a:solidFill>
                <a:latin typeface="微软雅黑" panose="020B0503020204020204" pitchFamily="34" charset="-122"/>
                <a:ea typeface="微软雅黑" panose="020B0503020204020204" pitchFamily="34" charset="-122"/>
              </a:rPr>
              <a:t>影响检索效果的因素 </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285728"/>
            <a:ext cx="571472" cy="571504"/>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1071546"/>
            <a:ext cx="357158" cy="5786478"/>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1" descr="C:\Users\user\AppData\Roaming\Tencent\Users\837722370\QQ\WinTemp\RichOle\BFT22Q[%T0`SABDTI%FRHDW.png"/>
          <p:cNvPicPr>
            <a:picLocks noChangeAspect="1" noChangeArrowheads="1"/>
          </p:cNvPicPr>
          <p:nvPr/>
        </p:nvPicPr>
        <p:blipFill>
          <a:blip r:embed="rId3"/>
          <a:srcRect/>
          <a:stretch>
            <a:fillRect/>
          </a:stretch>
        </p:blipFill>
        <p:spPr bwMode="auto">
          <a:xfrm>
            <a:off x="0" y="902920"/>
            <a:ext cx="9144000" cy="236907"/>
          </a:xfrm>
          <a:prstGeom prst="rect">
            <a:avLst/>
          </a:prstGeom>
          <a:noFill/>
        </p:spPr>
      </p:pic>
      <p:sp>
        <p:nvSpPr>
          <p:cNvPr id="3" name="文本框 2"/>
          <p:cNvSpPr txBox="1"/>
          <p:nvPr/>
        </p:nvSpPr>
        <p:spPr>
          <a:xfrm>
            <a:off x="571472" y="3429000"/>
            <a:ext cx="8465024" cy="646331"/>
          </a:xfrm>
          <a:prstGeom prst="rect">
            <a:avLst/>
          </a:prstGeom>
          <a:noFill/>
        </p:spPr>
        <p:txBody>
          <a:bodyPr wrap="square" rtlCol="0">
            <a:spAutoFit/>
          </a:bodyPr>
          <a:lstStyle/>
          <a:p>
            <a:pPr algn="ctr"/>
            <a:r>
              <a:rPr lang="en-US" altLang="zh-CN" sz="3600" b="1" dirty="0">
                <a:solidFill>
                  <a:srgbClr val="660066"/>
                </a:solidFill>
                <a:latin typeface="微软雅黑" panose="020B0503020204020204" pitchFamily="34" charset="-122"/>
                <a:ea typeface="微软雅黑" panose="020B0503020204020204" pitchFamily="34" charset="-122"/>
              </a:rPr>
              <a:t>5.5 </a:t>
            </a:r>
            <a:r>
              <a:rPr lang="zh-CN" altLang="en-US" sz="3600" b="1" dirty="0">
                <a:solidFill>
                  <a:srgbClr val="660066"/>
                </a:solidFill>
                <a:latin typeface="微软雅黑" panose="020B0503020204020204" pitchFamily="34" charset="-122"/>
                <a:ea typeface="微软雅黑" panose="020B0503020204020204" pitchFamily="34" charset="-122"/>
              </a:rPr>
              <a:t>信息检索发展趋势</a:t>
            </a:r>
          </a:p>
        </p:txBody>
      </p:sp>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a:xfrm>
            <a:off x="457200" y="274638"/>
            <a:ext cx="8229600" cy="582594"/>
          </a:xfrm>
        </p:spPr>
        <p:txBody>
          <a:bodyPr>
            <a:normAutofit fontScale="90000"/>
          </a:bodyPr>
          <a:lstStyle/>
          <a:p>
            <a:pPr algn="l"/>
            <a:r>
              <a:rPr lang="en-US" altLang="zh-CN" sz="3600" dirty="0">
                <a:solidFill>
                  <a:srgbClr val="660066"/>
                </a:solidFill>
                <a:latin typeface="微软雅黑" panose="020B0503020204020204" pitchFamily="34" charset="-122"/>
                <a:ea typeface="微软雅黑" panose="020B0503020204020204" pitchFamily="34" charset="-122"/>
                <a:cs typeface="+mn-cs"/>
              </a:rPr>
              <a:t>5.5 </a:t>
            </a:r>
            <a:r>
              <a:rPr lang="zh-CN" altLang="en-US" sz="3600" dirty="0">
                <a:solidFill>
                  <a:srgbClr val="660066"/>
                </a:solidFill>
                <a:latin typeface="微软雅黑" panose="020B0503020204020204" pitchFamily="34" charset="-122"/>
                <a:ea typeface="微软雅黑" panose="020B0503020204020204" pitchFamily="34" charset="-122"/>
                <a:cs typeface="+mn-cs"/>
              </a:rPr>
              <a:t>信息检索发展趋势</a:t>
            </a:r>
          </a:p>
        </p:txBody>
      </p:sp>
      <p:sp>
        <p:nvSpPr>
          <p:cNvPr id="73731" name="内容占位符 2"/>
          <p:cNvSpPr>
            <a:spLocks noGrp="1"/>
          </p:cNvSpPr>
          <p:nvPr>
            <p:ph idx="1"/>
          </p:nvPr>
        </p:nvSpPr>
        <p:spPr>
          <a:xfrm>
            <a:off x="457200" y="1600200"/>
            <a:ext cx="3827463" cy="4525963"/>
          </a:xfrm>
        </p:spPr>
        <p:txBody>
          <a:bodyPr/>
          <a:lstStyle/>
          <a:p>
            <a:pPr marL="0" indent="0">
              <a:lnSpc>
                <a:spcPct val="150000"/>
              </a:lnSpc>
              <a:buFont typeface="Arial" panose="020B0604020202020204" pitchFamily="34" charset="0"/>
              <a:buNone/>
            </a:pPr>
            <a:r>
              <a:rPr lang="zh-CN" altLang="en-US" sz="2800" dirty="0">
                <a:solidFill>
                  <a:srgbClr val="000000"/>
                </a:solidFill>
                <a:latin typeface="Times New Roman" panose="02020603050405020304" pitchFamily="18" charset="0"/>
                <a:cs typeface="Times New Roman" panose="02020603050405020304" pitchFamily="18" charset="0"/>
                <a:sym typeface="宋体" panose="02010600030101010101" pitchFamily="2" charset="-122"/>
              </a:rPr>
              <a:t>1.社会化搜索</a:t>
            </a:r>
          </a:p>
          <a:p>
            <a:pPr marL="0" indent="0">
              <a:lnSpc>
                <a:spcPct val="150000"/>
              </a:lnSpc>
              <a:buFont typeface="Arial" panose="020B0604020202020204" pitchFamily="34" charset="0"/>
              <a:buNone/>
            </a:pPr>
            <a:r>
              <a:rPr lang="zh-CN" altLang="en-US" sz="2800" dirty="0">
                <a:solidFill>
                  <a:srgbClr val="000000"/>
                </a:solidFill>
                <a:latin typeface="Times New Roman" panose="02020603050405020304" pitchFamily="18" charset="0"/>
                <a:cs typeface="Times New Roman" panose="02020603050405020304" pitchFamily="18" charset="0"/>
                <a:sym typeface="宋体" panose="02010600030101010101" pitchFamily="2" charset="-122"/>
              </a:rPr>
              <a:t>2.实时搜索</a:t>
            </a:r>
          </a:p>
          <a:p>
            <a:pPr marL="0" indent="0">
              <a:lnSpc>
                <a:spcPct val="150000"/>
              </a:lnSpc>
              <a:buFont typeface="Arial" panose="020B0604020202020204" pitchFamily="34" charset="0"/>
              <a:buNone/>
            </a:pPr>
            <a:r>
              <a:rPr lang="zh-CN" altLang="en-US" sz="2800" dirty="0">
                <a:solidFill>
                  <a:srgbClr val="000000"/>
                </a:solidFill>
                <a:latin typeface="Times New Roman" panose="02020603050405020304" pitchFamily="18" charset="0"/>
                <a:cs typeface="Times New Roman" panose="02020603050405020304" pitchFamily="18" charset="0"/>
                <a:sym typeface="宋体" panose="02010600030101010101" pitchFamily="2" charset="-122"/>
              </a:rPr>
              <a:t>3.移动搜索</a:t>
            </a:r>
          </a:p>
          <a:p>
            <a:pPr marL="0" indent="0">
              <a:lnSpc>
                <a:spcPct val="150000"/>
              </a:lnSpc>
              <a:buFont typeface="Arial" panose="020B0604020202020204" pitchFamily="34" charset="0"/>
              <a:buNone/>
            </a:pPr>
            <a:r>
              <a:rPr lang="zh-CN" altLang="en-US" sz="2800" dirty="0">
                <a:solidFill>
                  <a:srgbClr val="000000"/>
                </a:solidFill>
                <a:latin typeface="Times New Roman" panose="02020603050405020304" pitchFamily="18" charset="0"/>
                <a:cs typeface="Times New Roman" panose="02020603050405020304" pitchFamily="18" charset="0"/>
                <a:sym typeface="宋体" panose="02010600030101010101" pitchFamily="2" charset="-122"/>
              </a:rPr>
              <a:t>4.个性化搜索</a:t>
            </a:r>
          </a:p>
          <a:p>
            <a:pPr marL="0" indent="0">
              <a:buFont typeface="Arial" panose="020B0604020202020204" pitchFamily="34" charset="0"/>
              <a:buNone/>
            </a:pPr>
            <a:endParaRPr lang="zh-CN" altLang="en-US" sz="2800" dirty="0">
              <a:latin typeface="Times New Roman" panose="02020603050405020304" pitchFamily="18" charset="0"/>
              <a:cs typeface="Times New Roman" panose="02020603050405020304" pitchFamily="18" charset="0"/>
            </a:endParaRPr>
          </a:p>
        </p:txBody>
      </p:sp>
      <p:sp>
        <p:nvSpPr>
          <p:cNvPr id="73732" name="日期占位符 3"/>
          <p:cNvSpPr>
            <a:spLocks noGrp="1"/>
          </p:cNvSpPr>
          <p:nvPr>
            <p:ph type="dt" sz="quarter" idx="10"/>
          </p:nvPr>
        </p:nvSpPr>
        <p:spPr>
          <a:noFill/>
          <a:ln>
            <a:miter lim="800000"/>
          </a:ln>
        </p:spPr>
        <p:txBody>
          <a:bodyPr/>
          <a:lstStyle/>
          <a:p>
            <a:fld id="{2708CEB8-D910-46EC-8632-11DB3154A9D3}"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73733" name="文本框 1"/>
          <p:cNvSpPr txBox="1">
            <a:spLocks noChangeArrowheads="1"/>
          </p:cNvSpPr>
          <p:nvPr/>
        </p:nvSpPr>
        <p:spPr bwMode="auto">
          <a:xfrm>
            <a:off x="4572000" y="1649413"/>
            <a:ext cx="4114800" cy="2936188"/>
          </a:xfrm>
          <a:prstGeom prst="rect">
            <a:avLst/>
          </a:prstGeom>
        </p:spPr>
        <p:txBody>
          <a:bodyPr vert="horz" lIns="91440" tIns="45720" rIns="91440" bIns="45720" rtlCol="0">
            <a:normAutofit/>
          </a:bodyPr>
          <a:lstStyle>
            <a:lvl1pPr indent="0">
              <a:lnSpc>
                <a:spcPct val="150000"/>
              </a:lnSpc>
              <a:spcBef>
                <a:spcPct val="20000"/>
              </a:spcBef>
              <a:buFont typeface="Arial" panose="020B0604020202020204" pitchFamily="34" charset="0"/>
              <a:buNone/>
              <a:defRPr sz="2800">
                <a:solidFill>
                  <a:srgbClr val="000000"/>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zh-CN" altLang="en-US" dirty="0">
                <a:sym typeface="宋体" panose="02010600030101010101" pitchFamily="2" charset="-122"/>
              </a:rPr>
              <a:t>5.地理位置感知搜索</a:t>
            </a:r>
          </a:p>
          <a:p>
            <a:r>
              <a:rPr lang="zh-CN" altLang="en-US" dirty="0">
                <a:sym typeface="宋体" panose="02010600030101010101" pitchFamily="2" charset="-122"/>
              </a:rPr>
              <a:t>6.跨语言搜索</a:t>
            </a:r>
          </a:p>
          <a:p>
            <a:r>
              <a:rPr lang="zh-CN" altLang="en-US" dirty="0">
                <a:sym typeface="宋体" panose="02010600030101010101" pitchFamily="2" charset="-122"/>
              </a:rPr>
              <a:t>7.多媒体搜索</a:t>
            </a:r>
            <a:endParaRPr lang="en-US" altLang="zh-CN" dirty="0">
              <a:sym typeface="宋体" panose="02010600030101010101" pitchFamily="2" charset="-122"/>
            </a:endParaRPr>
          </a:p>
          <a:p>
            <a:r>
              <a:rPr lang="en-US" altLang="zh-CN" dirty="0">
                <a:sym typeface="宋体" panose="02010600030101010101" pitchFamily="2" charset="-122"/>
              </a:rPr>
              <a:t>8.</a:t>
            </a:r>
            <a:r>
              <a:rPr lang="zh-CN" altLang="en-US" dirty="0">
                <a:sym typeface="Calibri" panose="020F0502020204030204" pitchFamily="34" charset="0"/>
              </a:rPr>
              <a:t>情境搜索</a:t>
            </a:r>
            <a:endParaRPr lang="zh-CN" altLang="en-US" dirty="0">
              <a:sym typeface="宋体" panose="02010600030101010101" pitchFamily="2" charset="-122"/>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
          <p:cNvSpPr txBox="1">
            <a:spLocks noGrp="1"/>
          </p:cNvSpPr>
          <p:nvPr>
            <p:ph idx="1"/>
          </p:nvPr>
        </p:nvSpPr>
        <p:spPr>
          <a:xfrm>
            <a:off x="107504" y="1142984"/>
            <a:ext cx="8826918" cy="5221622"/>
          </a:xfrm>
        </p:spPr>
        <p:txBody>
          <a:bodyPr wrap="square">
            <a:spAutoFit/>
          </a:bodyPr>
          <a:lstStyle/>
          <a:p>
            <a:pPr lvl="1">
              <a:lnSpc>
                <a:spcPct val="150000"/>
              </a:lnSpc>
              <a:defRPr/>
            </a:pPr>
            <a:r>
              <a:rPr lang="zh-CN" altLang="en-US" sz="2000" dirty="0">
                <a:solidFill>
                  <a:srgbClr val="000000"/>
                </a:solidFill>
                <a:latin typeface="+mn-ea"/>
              </a:rPr>
              <a:t>社会化搜索是</a:t>
            </a:r>
            <a:r>
              <a:rPr lang="en-US" altLang="zh-CN" sz="2000" dirty="0">
                <a:solidFill>
                  <a:srgbClr val="000000"/>
                </a:solidFill>
                <a:latin typeface="+mn-ea"/>
              </a:rPr>
              <a:t>Web2.0 </a:t>
            </a:r>
            <a:r>
              <a:rPr lang="zh-CN" altLang="en-US" sz="2000" dirty="0">
                <a:solidFill>
                  <a:srgbClr val="000000"/>
                </a:solidFill>
                <a:latin typeface="+mn-ea"/>
              </a:rPr>
              <a:t>环境中群体协作思想的集中体现，是指</a:t>
            </a:r>
            <a:r>
              <a:rPr lang="en-US" altLang="zh-CN" sz="2000" dirty="0">
                <a:solidFill>
                  <a:srgbClr val="000000"/>
                </a:solidFill>
                <a:latin typeface="+mn-ea"/>
              </a:rPr>
              <a:t>Web2.0</a:t>
            </a:r>
            <a:r>
              <a:rPr lang="zh-CN" altLang="en-US" sz="2000" dirty="0">
                <a:solidFill>
                  <a:srgbClr val="000000"/>
                </a:solidFill>
                <a:latin typeface="+mn-ea"/>
              </a:rPr>
              <a:t>网络中的用户彼此之间相互联系，通过</a:t>
            </a:r>
            <a:r>
              <a:rPr lang="zh-CN" altLang="en-US" sz="2000" dirty="0">
                <a:solidFill>
                  <a:srgbClr val="7030A0"/>
                </a:solidFill>
                <a:latin typeface="+mn-ea"/>
              </a:rPr>
              <a:t>社会化交互、协作</a:t>
            </a:r>
            <a:r>
              <a:rPr lang="zh-CN" altLang="en-US" sz="2000" dirty="0">
                <a:solidFill>
                  <a:srgbClr val="000000"/>
                </a:solidFill>
                <a:latin typeface="+mn-ea"/>
              </a:rPr>
              <a:t>对搜索过程进行主动控制，最终获取搜索知识或信息的一种</a:t>
            </a:r>
            <a:r>
              <a:rPr lang="en-US" altLang="zh-CN" sz="2000" dirty="0">
                <a:solidFill>
                  <a:srgbClr val="000000"/>
                </a:solidFill>
                <a:latin typeface="+mn-ea"/>
              </a:rPr>
              <a:t>Web</a:t>
            </a:r>
            <a:r>
              <a:rPr lang="zh-CN" altLang="en-US" sz="2000" dirty="0">
                <a:solidFill>
                  <a:srgbClr val="000000"/>
                </a:solidFill>
                <a:latin typeface="+mn-ea"/>
              </a:rPr>
              <a:t>行为。</a:t>
            </a:r>
            <a:endParaRPr lang="en-US" altLang="zh-CN" sz="2000" dirty="0">
              <a:solidFill>
                <a:srgbClr val="000000"/>
              </a:solidFill>
              <a:latin typeface="+mn-ea"/>
            </a:endParaRPr>
          </a:p>
          <a:p>
            <a:pPr lvl="1">
              <a:lnSpc>
                <a:spcPct val="150000"/>
              </a:lnSpc>
              <a:defRPr/>
            </a:pPr>
            <a:r>
              <a:rPr lang="zh-CN" altLang="en-US" sz="2000" dirty="0">
                <a:solidFill>
                  <a:srgbClr val="000000"/>
                </a:solidFill>
                <a:latin typeface="+mn-ea"/>
              </a:rPr>
              <a:t>社会化搜索的本质是利用社会化信息系统，包括在线社会网络、社会化媒体、社会化标注系统等，将搜索引擎技术与用户的社会关系图结合起来，以达到提高搜索质量与相关度的目的。</a:t>
            </a:r>
            <a:endParaRPr lang="en-US" altLang="zh-CN" sz="2000" dirty="0">
              <a:solidFill>
                <a:srgbClr val="000000"/>
              </a:solidFill>
              <a:latin typeface="+mn-ea"/>
            </a:endParaRPr>
          </a:p>
          <a:p>
            <a:pPr lvl="1">
              <a:lnSpc>
                <a:spcPct val="150000"/>
              </a:lnSpc>
              <a:defRPr/>
            </a:pPr>
            <a:r>
              <a:rPr lang="zh-CN" altLang="en-US" sz="2000" dirty="0">
                <a:solidFill>
                  <a:srgbClr val="000000"/>
                </a:solidFill>
                <a:latin typeface="+mn-ea"/>
              </a:rPr>
              <a:t>传统搜索技术强调搜索结果和用户需求的</a:t>
            </a:r>
            <a:r>
              <a:rPr lang="zh-CN" altLang="en-US" sz="2000" dirty="0">
                <a:solidFill>
                  <a:srgbClr val="7030A0"/>
                </a:solidFill>
                <a:latin typeface="+mn-ea"/>
              </a:rPr>
              <a:t>相关性</a:t>
            </a:r>
            <a:r>
              <a:rPr lang="zh-CN" altLang="en-US" sz="2000" dirty="0">
                <a:solidFill>
                  <a:srgbClr val="000000"/>
                </a:solidFill>
                <a:latin typeface="+mn-ea"/>
              </a:rPr>
              <a:t>，社会化搜索除了相关性外，还额外增加了一个维度，即</a:t>
            </a:r>
            <a:r>
              <a:rPr lang="zh-CN" altLang="en-US" sz="2000" dirty="0">
                <a:solidFill>
                  <a:srgbClr val="7030A0"/>
                </a:solidFill>
                <a:latin typeface="+mn-ea"/>
              </a:rPr>
              <a:t>搜索结果的可信赖性</a:t>
            </a:r>
            <a:r>
              <a:rPr lang="zh-CN" altLang="en-US" sz="2000" dirty="0">
                <a:solidFill>
                  <a:srgbClr val="000000"/>
                </a:solidFill>
                <a:latin typeface="+mn-ea"/>
              </a:rPr>
              <a:t>。对某个搜索结果，传统的结果可能成千上万，但如果处于用户社交网络内其他用户发布的信息、点评或验证过的信息则更容易信赖，这是与用户的心理密切相关的。</a:t>
            </a:r>
            <a:endParaRPr lang="en-US" altLang="zh-CN" sz="2000" dirty="0">
              <a:solidFill>
                <a:srgbClr val="000000"/>
              </a:solidFill>
              <a:latin typeface="+mn-ea"/>
            </a:endParaRPr>
          </a:p>
        </p:txBody>
      </p:sp>
      <p:sp>
        <p:nvSpPr>
          <p:cNvPr id="6" name="矩形 5"/>
          <p:cNvSpPr/>
          <p:nvPr/>
        </p:nvSpPr>
        <p:spPr>
          <a:xfrm>
            <a:off x="251520" y="285728"/>
            <a:ext cx="7425985" cy="584775"/>
          </a:xfrm>
          <a:prstGeom prst="rect">
            <a:avLst/>
          </a:prstGeom>
        </p:spPr>
        <p:txBody>
          <a:bodyPr wrap="square">
            <a:spAutoFit/>
          </a:bodyPr>
          <a:lstStyle/>
          <a:p>
            <a:pPr>
              <a:defRPr/>
            </a:pPr>
            <a:r>
              <a:rPr lang="en-US" altLang="zh-CN" sz="3200" dirty="0">
                <a:solidFill>
                  <a:srgbClr val="660066"/>
                </a:solidFill>
                <a:latin typeface="微软雅黑" panose="020B0503020204020204" pitchFamily="34" charset="-122"/>
                <a:ea typeface="微软雅黑" panose="020B0503020204020204" pitchFamily="34" charset="-122"/>
              </a:rPr>
              <a:t>5.5.1 </a:t>
            </a:r>
            <a:r>
              <a:rPr lang="zh-CN" altLang="en-US" sz="3200" dirty="0">
                <a:solidFill>
                  <a:srgbClr val="660066"/>
                </a:solidFill>
                <a:latin typeface="微软雅黑" panose="020B0503020204020204" pitchFamily="34" charset="-122"/>
                <a:ea typeface="微软雅黑" panose="020B0503020204020204" pitchFamily="34" charset="-122"/>
              </a:rPr>
              <a:t>社会化搜索（</a:t>
            </a:r>
            <a:r>
              <a:rPr lang="en-US" altLang="zh-CN" sz="3200" dirty="0">
                <a:solidFill>
                  <a:srgbClr val="660066"/>
                </a:solidFill>
                <a:latin typeface="微软雅黑" panose="020B0503020204020204" pitchFamily="34" charset="-122"/>
                <a:ea typeface="微软雅黑" panose="020B0503020204020204" pitchFamily="34" charset="-122"/>
              </a:rPr>
              <a:t>Social Search</a:t>
            </a:r>
            <a:r>
              <a:rPr lang="zh-CN" altLang="en-US" sz="3200" dirty="0">
                <a:solidFill>
                  <a:srgbClr val="660066"/>
                </a:solidFill>
                <a:latin typeface="微软雅黑" panose="020B0503020204020204" pitchFamily="34" charset="-122"/>
                <a:ea typeface="微软雅黑" panose="020B0503020204020204" pitchFamily="34" charset="-122"/>
              </a:rPr>
              <a:t>）</a:t>
            </a:r>
            <a:endParaRPr lang="en-US" altLang="zh-CN" sz="3200" dirty="0">
              <a:solidFill>
                <a:srgbClr val="66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内容占位符 2"/>
          <p:cNvSpPr>
            <a:spLocks noGrp="1"/>
          </p:cNvSpPr>
          <p:nvPr>
            <p:ph idx="1"/>
          </p:nvPr>
        </p:nvSpPr>
        <p:spPr>
          <a:xfrm>
            <a:off x="500034" y="1357298"/>
            <a:ext cx="8229600" cy="4525963"/>
          </a:xfrm>
        </p:spPr>
        <p:txBody>
          <a:bodyPr/>
          <a:lstStyle/>
          <a:p>
            <a:pPr>
              <a:defRPr/>
            </a:pPr>
            <a:r>
              <a:rPr lang="zh-CN" altLang="en-US" sz="2400" dirty="0"/>
              <a:t>特点：</a:t>
            </a:r>
            <a:endParaRPr lang="en-US" altLang="zh-CN" sz="2400" dirty="0"/>
          </a:p>
          <a:p>
            <a:pPr lvl="1">
              <a:defRPr/>
            </a:pPr>
            <a:r>
              <a:rPr lang="zh-CN" altLang="en-US" sz="2400" dirty="0">
                <a:solidFill>
                  <a:srgbClr val="000000"/>
                </a:solidFill>
                <a:latin typeface="+mn-ea"/>
              </a:rPr>
              <a:t>用户参与：倡导用户之间的信息知识共享或者用户可以将自己拥有的知识用来帮助需要的人。</a:t>
            </a:r>
            <a:endParaRPr lang="en-US" altLang="zh-CN" sz="2400" dirty="0">
              <a:solidFill>
                <a:srgbClr val="000000"/>
              </a:solidFill>
              <a:latin typeface="+mn-ea"/>
            </a:endParaRPr>
          </a:p>
          <a:p>
            <a:pPr lvl="1">
              <a:defRPr/>
            </a:pPr>
            <a:r>
              <a:rPr lang="zh-CN" altLang="en-US" sz="2400" dirty="0">
                <a:solidFill>
                  <a:srgbClr val="000000"/>
                </a:solidFill>
                <a:latin typeface="+mn-ea"/>
              </a:rPr>
              <a:t>社交影响结果排名：被</a:t>
            </a:r>
            <a:r>
              <a:rPr lang="en-US" altLang="zh-CN" sz="2400" dirty="0">
                <a:solidFill>
                  <a:srgbClr val="000000"/>
                </a:solidFill>
                <a:latin typeface="+mn-ea"/>
              </a:rPr>
              <a:t>Facebook</a:t>
            </a:r>
            <a:r>
              <a:rPr lang="zh-CN" altLang="en-US" sz="2400" dirty="0">
                <a:solidFill>
                  <a:srgbClr val="000000"/>
                </a:solidFill>
                <a:latin typeface="+mn-ea"/>
              </a:rPr>
              <a:t>、</a:t>
            </a:r>
            <a:r>
              <a:rPr lang="en-US" altLang="zh-CN" sz="2400" dirty="0">
                <a:solidFill>
                  <a:srgbClr val="000000"/>
                </a:solidFill>
                <a:latin typeface="+mn-ea"/>
              </a:rPr>
              <a:t>Twitter</a:t>
            </a:r>
            <a:r>
              <a:rPr lang="zh-CN" altLang="en-US" sz="2400" dirty="0">
                <a:solidFill>
                  <a:srgbClr val="000000"/>
                </a:solidFill>
                <a:latin typeface="+mn-ea"/>
              </a:rPr>
              <a:t>社交媒体分享、评论、点赞等行为是影响</a:t>
            </a:r>
            <a:r>
              <a:rPr lang="en-US" altLang="zh-CN" sz="2400" dirty="0">
                <a:solidFill>
                  <a:srgbClr val="000000"/>
                </a:solidFill>
                <a:latin typeface="+mn-ea"/>
              </a:rPr>
              <a:t>Google</a:t>
            </a:r>
            <a:r>
              <a:rPr lang="zh-CN" altLang="en-US" sz="2400" dirty="0">
                <a:solidFill>
                  <a:srgbClr val="000000"/>
                </a:solidFill>
                <a:latin typeface="+mn-ea"/>
              </a:rPr>
              <a:t>搜索结果重要的影响因素。</a:t>
            </a:r>
            <a:endParaRPr lang="en-US" altLang="zh-CN" sz="2400" dirty="0">
              <a:solidFill>
                <a:srgbClr val="000000"/>
              </a:solidFill>
              <a:latin typeface="+mn-ea"/>
            </a:endParaRPr>
          </a:p>
          <a:p>
            <a:pPr lvl="1">
              <a:defRPr/>
            </a:pPr>
            <a:r>
              <a:rPr lang="zh-CN" altLang="en-US" sz="2400" dirty="0">
                <a:solidFill>
                  <a:srgbClr val="000000"/>
                </a:solidFill>
                <a:latin typeface="+mn-ea"/>
              </a:rPr>
              <a:t>人工过滤信息：社会化问答系统中，回答者依据自己的知识理解、回答其他用户提出的问题。</a:t>
            </a:r>
            <a:endParaRPr lang="en-US" altLang="zh-CN" sz="2400" dirty="0">
              <a:solidFill>
                <a:srgbClr val="000000"/>
              </a:solidFill>
              <a:latin typeface="+mn-ea"/>
            </a:endParaRPr>
          </a:p>
          <a:p>
            <a:pPr lvl="1">
              <a:defRPr/>
            </a:pPr>
            <a:r>
              <a:rPr lang="zh-CN" altLang="en-US" sz="2400" dirty="0">
                <a:solidFill>
                  <a:srgbClr val="000000"/>
                </a:solidFill>
                <a:latin typeface="+mn-ea"/>
              </a:rPr>
              <a:t>人影响资源的组织：传统搜索引擎按分类表组织资源，而社会化搜索中，在对资源组织时会考虑人的接受度，或按“人”来索引资料。</a:t>
            </a:r>
            <a:endParaRPr lang="en-US" altLang="zh-CN" sz="2400" dirty="0">
              <a:solidFill>
                <a:srgbClr val="000000"/>
              </a:solidFill>
              <a:latin typeface="+mn-ea"/>
            </a:endParaRPr>
          </a:p>
          <a:p>
            <a:pPr lvl="1">
              <a:defRPr/>
            </a:pPr>
            <a:endParaRPr lang="zh-CN" altLang="en-US" sz="2400" dirty="0">
              <a:solidFill>
                <a:srgbClr val="000000"/>
              </a:solidFill>
              <a:latin typeface="+mn-ea"/>
            </a:endParaRPr>
          </a:p>
        </p:txBody>
      </p:sp>
      <p:sp>
        <p:nvSpPr>
          <p:cNvPr id="76804" name="日期占位符 3"/>
          <p:cNvSpPr>
            <a:spLocks noGrp="1"/>
          </p:cNvSpPr>
          <p:nvPr>
            <p:ph type="dt" sz="quarter" idx="10"/>
          </p:nvPr>
        </p:nvSpPr>
        <p:spPr>
          <a:noFill/>
          <a:ln>
            <a:miter lim="800000"/>
          </a:ln>
        </p:spPr>
        <p:txBody>
          <a:bodyPr/>
          <a:lstStyle/>
          <a:p>
            <a:fld id="{245D512D-4831-4EFC-904F-60001ABCC117}"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4" name="矩形 3"/>
          <p:cNvSpPr/>
          <p:nvPr/>
        </p:nvSpPr>
        <p:spPr>
          <a:xfrm>
            <a:off x="251520" y="285728"/>
            <a:ext cx="7425985" cy="584775"/>
          </a:xfrm>
          <a:prstGeom prst="rect">
            <a:avLst/>
          </a:prstGeom>
        </p:spPr>
        <p:txBody>
          <a:bodyPr wrap="square">
            <a:spAutoFit/>
          </a:bodyPr>
          <a:lstStyle/>
          <a:p>
            <a:pPr>
              <a:defRPr/>
            </a:pPr>
            <a:r>
              <a:rPr lang="en-US" altLang="zh-CN" sz="3200" dirty="0">
                <a:solidFill>
                  <a:srgbClr val="660066"/>
                </a:solidFill>
                <a:latin typeface="微软雅黑" panose="020B0503020204020204" pitchFamily="34" charset="-122"/>
                <a:ea typeface="微软雅黑" panose="020B0503020204020204" pitchFamily="34" charset="-122"/>
              </a:rPr>
              <a:t>5.5.1 </a:t>
            </a:r>
            <a:r>
              <a:rPr lang="zh-CN" altLang="en-US" sz="3200" dirty="0">
                <a:solidFill>
                  <a:srgbClr val="660066"/>
                </a:solidFill>
                <a:latin typeface="微软雅黑" panose="020B0503020204020204" pitchFamily="34" charset="-122"/>
                <a:ea typeface="微软雅黑" panose="020B0503020204020204" pitchFamily="34" charset="-122"/>
              </a:rPr>
              <a:t>社会化搜索（</a:t>
            </a:r>
            <a:r>
              <a:rPr lang="en-US" altLang="zh-CN" sz="3200" dirty="0">
                <a:solidFill>
                  <a:srgbClr val="660066"/>
                </a:solidFill>
                <a:latin typeface="微软雅黑" panose="020B0503020204020204" pitchFamily="34" charset="-122"/>
                <a:ea typeface="微软雅黑" panose="020B0503020204020204" pitchFamily="34" charset="-122"/>
              </a:rPr>
              <a:t>Social Search</a:t>
            </a:r>
            <a:r>
              <a:rPr lang="zh-CN" altLang="en-US" sz="3200" dirty="0">
                <a:solidFill>
                  <a:srgbClr val="660066"/>
                </a:solidFill>
                <a:latin typeface="微软雅黑" panose="020B0503020204020204" pitchFamily="34" charset="-122"/>
                <a:ea typeface="微软雅黑" panose="020B0503020204020204" pitchFamily="34" charset="-122"/>
              </a:rPr>
              <a:t>）</a:t>
            </a:r>
            <a:endParaRPr lang="en-US" altLang="zh-CN" sz="3200" dirty="0">
              <a:solidFill>
                <a:srgbClr val="66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内容占位符 2"/>
          <p:cNvSpPr>
            <a:spLocks noGrp="1"/>
          </p:cNvSpPr>
          <p:nvPr>
            <p:ph idx="1"/>
          </p:nvPr>
        </p:nvSpPr>
        <p:spPr>
          <a:xfrm>
            <a:off x="179512" y="1196752"/>
            <a:ext cx="8229600" cy="4525963"/>
          </a:xfrm>
        </p:spPr>
        <p:txBody>
          <a:bodyPr>
            <a:normAutofit fontScale="92500" lnSpcReduction="10000"/>
          </a:bodyPr>
          <a:lstStyle/>
          <a:p>
            <a:pPr>
              <a:lnSpc>
                <a:spcPct val="150000"/>
              </a:lnSpc>
              <a:defRPr/>
            </a:pPr>
            <a:r>
              <a:rPr lang="zh-CN" altLang="en-US" dirty="0">
                <a:solidFill>
                  <a:srgbClr val="C00000"/>
                </a:solidFill>
                <a:latin typeface="黑体" panose="02010609060101010101" pitchFamily="49" charset="-122"/>
                <a:ea typeface="黑体" panose="02010609060101010101" pitchFamily="49" charset="-122"/>
              </a:rPr>
              <a:t>举例</a:t>
            </a:r>
            <a:endParaRPr lang="en-US" altLang="zh-CN" dirty="0">
              <a:solidFill>
                <a:srgbClr val="C00000"/>
              </a:solidFill>
              <a:latin typeface="黑体" panose="02010609060101010101" pitchFamily="49" charset="-122"/>
              <a:ea typeface="黑体" panose="02010609060101010101" pitchFamily="49" charset="-122"/>
            </a:endParaRPr>
          </a:p>
          <a:p>
            <a:pPr lvl="1">
              <a:lnSpc>
                <a:spcPct val="150000"/>
              </a:lnSpc>
              <a:defRPr/>
            </a:pPr>
            <a:r>
              <a:rPr lang="zh-CN" altLang="en-US" dirty="0">
                <a:solidFill>
                  <a:srgbClr val="000000"/>
                </a:solidFill>
                <a:latin typeface="+mn-ea"/>
              </a:rPr>
              <a:t>社会化标签标注系统</a:t>
            </a:r>
            <a:endParaRPr lang="en-US" altLang="zh-CN" dirty="0">
              <a:solidFill>
                <a:srgbClr val="000000"/>
              </a:solidFill>
              <a:latin typeface="+mn-ea"/>
            </a:endParaRPr>
          </a:p>
          <a:p>
            <a:pPr lvl="1">
              <a:lnSpc>
                <a:spcPct val="150000"/>
              </a:lnSpc>
              <a:defRPr/>
            </a:pPr>
            <a:r>
              <a:rPr lang="zh-CN" altLang="en-US" dirty="0">
                <a:solidFill>
                  <a:srgbClr val="000000"/>
                </a:solidFill>
                <a:latin typeface="+mn-ea"/>
              </a:rPr>
              <a:t>社会化媒体：</a:t>
            </a:r>
            <a:r>
              <a:rPr lang="en-US" altLang="zh-CN" dirty="0">
                <a:solidFill>
                  <a:srgbClr val="000000"/>
                </a:solidFill>
                <a:latin typeface="+mn-ea"/>
              </a:rPr>
              <a:t>Twitter</a:t>
            </a:r>
            <a:r>
              <a:rPr lang="zh-CN" altLang="en-US" dirty="0">
                <a:solidFill>
                  <a:srgbClr val="000000"/>
                </a:solidFill>
                <a:latin typeface="+mn-ea"/>
              </a:rPr>
              <a:t>收购社交搜索公司</a:t>
            </a:r>
            <a:r>
              <a:rPr lang="en-US" altLang="zh-CN" dirty="0" err="1">
                <a:solidFill>
                  <a:srgbClr val="000000"/>
                </a:solidFill>
                <a:latin typeface="+mn-ea"/>
              </a:rPr>
              <a:t>Julpan</a:t>
            </a:r>
            <a:r>
              <a:rPr lang="zh-CN" altLang="en-US" dirty="0">
                <a:solidFill>
                  <a:srgbClr val="000000"/>
                </a:solidFill>
                <a:latin typeface="+mn-ea"/>
              </a:rPr>
              <a:t>，创建了和</a:t>
            </a:r>
            <a:r>
              <a:rPr lang="en-US" altLang="zh-CN" dirty="0">
                <a:solidFill>
                  <a:srgbClr val="000000"/>
                </a:solidFill>
                <a:latin typeface="+mn-ea"/>
              </a:rPr>
              <a:t>PageRank</a:t>
            </a:r>
            <a:r>
              <a:rPr lang="zh-CN" altLang="en-US" dirty="0">
                <a:solidFill>
                  <a:srgbClr val="000000"/>
                </a:solidFill>
                <a:latin typeface="+mn-ea"/>
              </a:rPr>
              <a:t>类似的算法系统，用来对搜索用户的</a:t>
            </a:r>
            <a:r>
              <a:rPr lang="en-US" altLang="zh-CN" dirty="0">
                <a:solidFill>
                  <a:srgbClr val="000000"/>
                </a:solidFill>
                <a:latin typeface="+mn-ea"/>
              </a:rPr>
              <a:t>Twitter</a:t>
            </a:r>
            <a:r>
              <a:rPr lang="zh-CN" altLang="en-US" dirty="0">
                <a:solidFill>
                  <a:srgbClr val="000000"/>
                </a:solidFill>
                <a:latin typeface="+mn-ea"/>
              </a:rPr>
              <a:t>消息进行排序。</a:t>
            </a:r>
            <a:endParaRPr lang="en-US" altLang="zh-CN" dirty="0">
              <a:solidFill>
                <a:srgbClr val="000000"/>
              </a:solidFill>
              <a:latin typeface="+mn-ea"/>
            </a:endParaRPr>
          </a:p>
          <a:p>
            <a:pPr lvl="1">
              <a:lnSpc>
                <a:spcPct val="150000"/>
              </a:lnSpc>
              <a:defRPr/>
            </a:pPr>
            <a:r>
              <a:rPr lang="zh-CN" altLang="en-US" dirty="0">
                <a:solidFill>
                  <a:srgbClr val="000000"/>
                </a:solidFill>
                <a:latin typeface="+mn-ea"/>
              </a:rPr>
              <a:t>社会化搜索引擎：</a:t>
            </a:r>
            <a:r>
              <a:rPr lang="en-US" altLang="zh-CN" dirty="0" err="1"/>
              <a:t>SocialMention</a:t>
            </a:r>
            <a:r>
              <a:rPr lang="zh-CN" altLang="en-US" dirty="0"/>
              <a:t>，云云网</a:t>
            </a:r>
            <a:endParaRPr lang="en-US" altLang="zh-CN" dirty="0">
              <a:solidFill>
                <a:srgbClr val="000000"/>
              </a:solidFill>
              <a:latin typeface="+mn-ea"/>
            </a:endParaRPr>
          </a:p>
          <a:p>
            <a:pPr lvl="1">
              <a:lnSpc>
                <a:spcPct val="150000"/>
              </a:lnSpc>
              <a:defRPr/>
            </a:pPr>
            <a:r>
              <a:rPr lang="zh-CN" altLang="en-US" dirty="0">
                <a:solidFill>
                  <a:srgbClr val="000000"/>
                </a:solidFill>
                <a:latin typeface="+mn-ea"/>
              </a:rPr>
              <a:t>社会化问答系统：知乎网</a:t>
            </a:r>
          </a:p>
        </p:txBody>
      </p:sp>
      <p:sp>
        <p:nvSpPr>
          <p:cNvPr id="78852" name="日期占位符 3"/>
          <p:cNvSpPr>
            <a:spLocks noGrp="1"/>
          </p:cNvSpPr>
          <p:nvPr>
            <p:ph type="dt" sz="quarter" idx="10"/>
          </p:nvPr>
        </p:nvSpPr>
        <p:spPr>
          <a:noFill/>
          <a:ln>
            <a:miter lim="800000"/>
          </a:ln>
        </p:spPr>
        <p:txBody>
          <a:bodyPr/>
          <a:lstStyle/>
          <a:p>
            <a:fld id="{271B49E2-EE52-4BF5-889A-EB7F76529FF2}"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4" name="矩形 3"/>
          <p:cNvSpPr/>
          <p:nvPr/>
        </p:nvSpPr>
        <p:spPr>
          <a:xfrm>
            <a:off x="251520" y="285728"/>
            <a:ext cx="7425985" cy="584775"/>
          </a:xfrm>
          <a:prstGeom prst="rect">
            <a:avLst/>
          </a:prstGeom>
        </p:spPr>
        <p:txBody>
          <a:bodyPr wrap="square">
            <a:spAutoFit/>
          </a:bodyPr>
          <a:lstStyle/>
          <a:p>
            <a:pPr>
              <a:defRPr/>
            </a:pPr>
            <a:r>
              <a:rPr lang="en-US" altLang="zh-CN" sz="3200" dirty="0">
                <a:solidFill>
                  <a:srgbClr val="660066"/>
                </a:solidFill>
                <a:latin typeface="微软雅黑" panose="020B0503020204020204" pitchFamily="34" charset="-122"/>
                <a:ea typeface="微软雅黑" panose="020B0503020204020204" pitchFamily="34" charset="-122"/>
              </a:rPr>
              <a:t>5.5.1 </a:t>
            </a:r>
            <a:r>
              <a:rPr lang="zh-CN" altLang="en-US" sz="3200" dirty="0">
                <a:solidFill>
                  <a:srgbClr val="660066"/>
                </a:solidFill>
                <a:latin typeface="微软雅黑" panose="020B0503020204020204" pitchFamily="34" charset="-122"/>
                <a:ea typeface="微软雅黑" panose="020B0503020204020204" pitchFamily="34" charset="-122"/>
              </a:rPr>
              <a:t>社会化搜索（</a:t>
            </a:r>
            <a:r>
              <a:rPr lang="en-US" altLang="zh-CN" sz="3200" dirty="0">
                <a:solidFill>
                  <a:srgbClr val="660066"/>
                </a:solidFill>
                <a:latin typeface="微软雅黑" panose="020B0503020204020204" pitchFamily="34" charset="-122"/>
                <a:ea typeface="微软雅黑" panose="020B0503020204020204" pitchFamily="34" charset="-122"/>
              </a:rPr>
              <a:t>Social Search</a:t>
            </a:r>
            <a:r>
              <a:rPr lang="zh-CN" altLang="en-US" sz="3200" dirty="0">
                <a:solidFill>
                  <a:srgbClr val="660066"/>
                </a:solidFill>
                <a:latin typeface="微软雅黑" panose="020B0503020204020204" pitchFamily="34" charset="-122"/>
                <a:ea typeface="微软雅黑" panose="020B0503020204020204" pitchFamily="34" charset="-122"/>
              </a:rPr>
              <a:t>）</a:t>
            </a:r>
            <a:endParaRPr lang="en-US" altLang="zh-CN" sz="3200" dirty="0">
              <a:solidFill>
                <a:srgbClr val="66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6a63f6246b600c339347de021a4c510fd9f9a139.jpg"/>
          <p:cNvPicPr>
            <a:picLocks noGrp="1" noChangeAspect="1"/>
          </p:cNvPicPr>
          <p:nvPr>
            <p:ph idx="1"/>
          </p:nvPr>
        </p:nvPicPr>
        <p:blipFill>
          <a:blip r:embed="rId3"/>
          <a:stretch>
            <a:fillRect/>
          </a:stretch>
        </p:blipFill>
        <p:spPr>
          <a:xfrm>
            <a:off x="971496" y="1196752"/>
            <a:ext cx="7000924" cy="5038165"/>
          </a:xfrm>
        </p:spPr>
      </p:pic>
      <p:sp>
        <p:nvSpPr>
          <p:cNvPr id="4" name="标题 1"/>
          <p:cNvSpPr>
            <a:spLocks noGrp="1"/>
          </p:cNvSpPr>
          <p:nvPr>
            <p:ph type="title"/>
          </p:nvPr>
        </p:nvSpPr>
        <p:spPr>
          <a:xfrm>
            <a:off x="251520" y="188640"/>
            <a:ext cx="8229600" cy="642918"/>
          </a:xfrm>
        </p:spPr>
        <p:txBody>
          <a:bodyPr>
            <a:noAutofit/>
          </a:bodyPr>
          <a:lstStyle/>
          <a:p>
            <a:pPr algn="l"/>
            <a:r>
              <a:rPr lang="zh-CN" altLang="en-US" sz="3200" dirty="0">
                <a:solidFill>
                  <a:srgbClr val="660066"/>
                </a:solidFill>
                <a:latin typeface="微软雅黑" panose="020B0503020204020204" pitchFamily="34" charset="-122"/>
                <a:ea typeface="微软雅黑" panose="020B0503020204020204" pitchFamily="34" charset="-122"/>
                <a:cs typeface="+mn-cs"/>
              </a:rPr>
              <a:t>社会化媒体</a:t>
            </a:r>
          </a:p>
        </p:txBody>
      </p:sp>
      <p:sp>
        <p:nvSpPr>
          <p:cNvPr id="6" name="TextBox 5"/>
          <p:cNvSpPr txBox="1"/>
          <p:nvPr/>
        </p:nvSpPr>
        <p:spPr>
          <a:xfrm>
            <a:off x="2357422" y="6500834"/>
            <a:ext cx="3714776" cy="369332"/>
          </a:xfrm>
          <a:prstGeom prst="rect">
            <a:avLst/>
          </a:prstGeom>
          <a:noFill/>
        </p:spPr>
        <p:txBody>
          <a:bodyPr wrap="square" rtlCol="0">
            <a:spAutoFit/>
          </a:bodyPr>
          <a:lstStyle/>
          <a:p>
            <a:r>
              <a:rPr lang="en-US" altLang="zh-CN" dirty="0"/>
              <a:t>Graph Search</a:t>
            </a:r>
            <a:endParaRPr lang="zh-CN" alt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7" descr="online_customer_support_-_business_man_having_an_online_chat_with_another_person_via_webcam_and_headsets.jpg"/>
          <p:cNvPicPr>
            <a:picLocks noChangeAspect="1"/>
          </p:cNvPicPr>
          <p:nvPr/>
        </p:nvPicPr>
        <p:blipFill>
          <a:blip r:embed="rId2" cstate="print"/>
          <a:stretch>
            <a:fillRect/>
          </a:stretch>
        </p:blipFill>
        <p:spPr>
          <a:xfrm>
            <a:off x="6715140" y="4643446"/>
            <a:ext cx="1216430" cy="1821004"/>
          </a:xfrm>
          <a:prstGeom prst="rect">
            <a:avLst/>
          </a:prstGeom>
        </p:spPr>
      </p:pic>
      <p:sp>
        <p:nvSpPr>
          <p:cNvPr id="3" name="内容占位符 2"/>
          <p:cNvSpPr>
            <a:spLocks noGrp="1"/>
          </p:cNvSpPr>
          <p:nvPr>
            <p:ph idx="1"/>
          </p:nvPr>
        </p:nvSpPr>
        <p:spPr>
          <a:xfrm>
            <a:off x="357158" y="1071546"/>
            <a:ext cx="8229600" cy="4525963"/>
          </a:xfrm>
        </p:spPr>
        <p:txBody>
          <a:bodyPr>
            <a:normAutofit/>
          </a:bodyPr>
          <a:lstStyle/>
          <a:p>
            <a:pPr>
              <a:lnSpc>
                <a:spcPct val="150000"/>
              </a:lnSpc>
            </a:pPr>
            <a:r>
              <a:rPr lang="en-US" altLang="zh-CN" sz="2400" b="1" dirty="0"/>
              <a:t>Google+</a:t>
            </a:r>
            <a:r>
              <a:rPr lang="zh-CN" altLang="en-US" sz="2400" dirty="0"/>
              <a:t>（</a:t>
            </a:r>
            <a:r>
              <a:rPr lang="en-US" altLang="zh-CN" sz="2400" b="1" dirty="0"/>
              <a:t>Google Plus</a:t>
            </a:r>
            <a:r>
              <a:rPr lang="zh-CN" altLang="en-US" sz="2400" dirty="0"/>
              <a:t>，简称：</a:t>
            </a:r>
            <a:r>
              <a:rPr lang="en-US" altLang="zh-CN" sz="2400" b="1" dirty="0"/>
              <a:t>G+</a:t>
            </a:r>
            <a:r>
              <a:rPr lang="zh-CN" altLang="en-US" sz="2400" dirty="0"/>
              <a:t>或</a:t>
            </a:r>
            <a:r>
              <a:rPr lang="en-US" altLang="zh-CN" sz="2400" b="1" dirty="0" err="1"/>
              <a:t>Gplus</a:t>
            </a:r>
            <a:r>
              <a:rPr lang="zh-CN" altLang="en-US" sz="2400" b="1" dirty="0"/>
              <a:t>）</a:t>
            </a:r>
            <a:r>
              <a:rPr lang="zh-CN" altLang="en-US" sz="2400" dirty="0"/>
              <a:t>是一个</a:t>
            </a:r>
            <a:r>
              <a:rPr lang="en-US" altLang="zh-CN" sz="2400" dirty="0"/>
              <a:t>SNS</a:t>
            </a:r>
            <a:r>
              <a:rPr lang="zh-CN" altLang="en-US" sz="2400" dirty="0"/>
              <a:t>社交网站，你可以通过你的</a:t>
            </a:r>
            <a:r>
              <a:rPr lang="en-US" altLang="zh-CN" sz="2400" dirty="0"/>
              <a:t>Google</a:t>
            </a:r>
            <a:r>
              <a:rPr lang="zh-CN" altLang="en-US" sz="2400" dirty="0"/>
              <a:t>帐户登录，在这个社交网站上你可以和不同兴趣的好友分享好玩的东西。</a:t>
            </a:r>
            <a:endParaRPr lang="en-US" altLang="zh-CN" sz="2400" dirty="0"/>
          </a:p>
          <a:p>
            <a:pPr>
              <a:lnSpc>
                <a:spcPct val="150000"/>
              </a:lnSpc>
            </a:pPr>
            <a:r>
              <a:rPr lang="en-US" altLang="zh-CN" sz="2400" dirty="0"/>
              <a:t>Google+</a:t>
            </a:r>
            <a:r>
              <a:rPr lang="zh-CN" altLang="en-US" sz="2400" dirty="0"/>
              <a:t>中心要点是朋友和熟人的「圈子（</a:t>
            </a:r>
            <a:r>
              <a:rPr lang="en-US" altLang="zh-CN" sz="2400" dirty="0"/>
              <a:t>Circles</a:t>
            </a:r>
            <a:r>
              <a:rPr lang="zh-CN" altLang="en-US" sz="2400" dirty="0"/>
              <a:t>）」，用户可以按不同的圈子组织连络人，如家庭成员、同事、大学同学等，并在小的圈子里分享照片、视频、及其它资讯</a:t>
            </a:r>
          </a:p>
        </p:txBody>
      </p:sp>
      <p:pic>
        <p:nvPicPr>
          <p:cNvPr id="4" name="Picture 7" descr="http://www.thethinkingstick.com/images/2011/12/globe-google-plus-logo.jpg"/>
          <p:cNvPicPr>
            <a:picLocks noChangeAspect="1" noChangeArrowheads="1"/>
          </p:cNvPicPr>
          <p:nvPr/>
        </p:nvPicPr>
        <p:blipFill>
          <a:blip r:embed="rId3" cstate="print"/>
          <a:srcRect/>
          <a:stretch>
            <a:fillRect/>
          </a:stretch>
        </p:blipFill>
        <p:spPr bwMode="auto">
          <a:xfrm>
            <a:off x="3786182" y="4929198"/>
            <a:ext cx="1752600" cy="1314451"/>
          </a:xfrm>
          <a:prstGeom prst="rect">
            <a:avLst/>
          </a:prstGeom>
          <a:noFill/>
        </p:spPr>
      </p:pic>
      <p:pic>
        <p:nvPicPr>
          <p:cNvPr id="6" name="Picture 4" descr="http://i.telegraph.co.uk/multimedia/archive/02155/online1_2155493b.jpg"/>
          <p:cNvPicPr>
            <a:picLocks noChangeAspect="1" noChangeArrowheads="1"/>
          </p:cNvPicPr>
          <p:nvPr/>
        </p:nvPicPr>
        <p:blipFill>
          <a:blip r:embed="rId4"/>
          <a:srcRect/>
          <a:stretch>
            <a:fillRect/>
          </a:stretch>
        </p:blipFill>
        <p:spPr bwMode="auto">
          <a:xfrm>
            <a:off x="1071538" y="5000636"/>
            <a:ext cx="2069969" cy="1295400"/>
          </a:xfrm>
          <a:prstGeom prst="rect">
            <a:avLst/>
          </a:prstGeom>
          <a:noFill/>
        </p:spPr>
      </p:pic>
      <p:sp>
        <p:nvSpPr>
          <p:cNvPr id="7" name="矩形 6"/>
          <p:cNvSpPr/>
          <p:nvPr/>
        </p:nvSpPr>
        <p:spPr>
          <a:xfrm>
            <a:off x="251520" y="285728"/>
            <a:ext cx="7425985" cy="584775"/>
          </a:xfrm>
          <a:prstGeom prst="rect">
            <a:avLst/>
          </a:prstGeom>
        </p:spPr>
        <p:txBody>
          <a:bodyPr wrap="square">
            <a:spAutoFit/>
          </a:bodyPr>
          <a:lstStyle/>
          <a:p>
            <a:pPr>
              <a:defRPr/>
            </a:pPr>
            <a:r>
              <a:rPr lang="en-US" altLang="zh-CN" sz="3200" dirty="0">
                <a:solidFill>
                  <a:srgbClr val="660066"/>
                </a:solidFill>
                <a:latin typeface="微软雅黑" panose="020B0503020204020204" pitchFamily="34" charset="-122"/>
                <a:ea typeface="微软雅黑" panose="020B0503020204020204" pitchFamily="34" charset="-122"/>
              </a:rPr>
              <a:t>5.5.1 </a:t>
            </a:r>
            <a:r>
              <a:rPr lang="zh-CN" altLang="en-US" sz="3200" dirty="0">
                <a:solidFill>
                  <a:srgbClr val="660066"/>
                </a:solidFill>
                <a:latin typeface="微软雅黑" panose="020B0503020204020204" pitchFamily="34" charset="-122"/>
                <a:ea typeface="微软雅黑" panose="020B0503020204020204" pitchFamily="34" charset="-122"/>
              </a:rPr>
              <a:t>社会化搜索（</a:t>
            </a:r>
            <a:r>
              <a:rPr lang="en-US" altLang="zh-CN" sz="3200" dirty="0">
                <a:solidFill>
                  <a:srgbClr val="660066"/>
                </a:solidFill>
                <a:latin typeface="微软雅黑" panose="020B0503020204020204" pitchFamily="34" charset="-122"/>
                <a:ea typeface="微软雅黑" panose="020B0503020204020204" pitchFamily="34" charset="-122"/>
              </a:rPr>
              <a:t>Social Search</a:t>
            </a:r>
            <a:r>
              <a:rPr lang="zh-CN" altLang="en-US" sz="3200" dirty="0">
                <a:solidFill>
                  <a:srgbClr val="660066"/>
                </a:solidFill>
                <a:latin typeface="微软雅黑" panose="020B0503020204020204" pitchFamily="34" charset="-122"/>
                <a:ea typeface="微软雅黑" panose="020B0503020204020204" pitchFamily="34" charset="-122"/>
              </a:rPr>
              <a:t>）</a:t>
            </a:r>
            <a:endParaRPr lang="en-US" altLang="zh-CN" sz="3200" dirty="0">
              <a:solidFill>
                <a:srgbClr val="66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0" y="0"/>
            <a:ext cx="8229600" cy="863600"/>
          </a:xfrm>
        </p:spPr>
        <p:txBody>
          <a:bodyPr>
            <a:normAutofit/>
          </a:bodyPr>
          <a:lstStyle/>
          <a:p>
            <a:pPr marL="0" indent="0" algn="l" eaLnBrk="1" hangingPunct="1"/>
            <a:r>
              <a:rPr lang="zh-CN" altLang="en-US" sz="2800" dirty="0">
                <a:solidFill>
                  <a:srgbClr val="660066"/>
                </a:solidFill>
                <a:latin typeface="微软雅黑" panose="020B0503020204020204" pitchFamily="34" charset="-122"/>
                <a:ea typeface="微软雅黑" panose="020B0503020204020204" pitchFamily="34" charset="-122"/>
                <a:cs typeface="+mn-cs"/>
              </a:rPr>
              <a:t>手工信息检索的技术与方法 </a:t>
            </a:r>
          </a:p>
        </p:txBody>
      </p:sp>
      <p:sp>
        <p:nvSpPr>
          <p:cNvPr id="23556" name="Rectangle 3"/>
          <p:cNvSpPr>
            <a:spLocks noGrp="1" noChangeArrowheads="1"/>
          </p:cNvSpPr>
          <p:nvPr>
            <p:ph idx="4294967295"/>
          </p:nvPr>
        </p:nvSpPr>
        <p:spPr>
          <a:xfrm>
            <a:off x="500034" y="1428736"/>
            <a:ext cx="8229600" cy="4824412"/>
          </a:xfrm>
        </p:spPr>
        <p:txBody>
          <a:bodyPr>
            <a:normAutofit fontScale="92500" lnSpcReduction="20000"/>
          </a:bodyPr>
          <a:lstStyle/>
          <a:p>
            <a:pPr eaLnBrk="1" hangingPunct="1">
              <a:lnSpc>
                <a:spcPct val="150000"/>
              </a:lnSpc>
              <a:buFont typeface="Symbol" panose="05050102010706020507" pitchFamily="18" charset="2"/>
              <a:buNone/>
            </a:pPr>
            <a:r>
              <a:rPr lang="zh-CN" altLang="en-US" sz="2600" dirty="0">
                <a:ea typeface="黑体" panose="02010609060101010101" pitchFamily="49" charset="-122"/>
              </a:rPr>
              <a:t>（</a:t>
            </a:r>
            <a:r>
              <a:rPr lang="en-US" altLang="zh-CN" sz="2600" dirty="0">
                <a:ea typeface="黑体" panose="02010609060101010101" pitchFamily="49" charset="-122"/>
              </a:rPr>
              <a:t>1</a:t>
            </a:r>
            <a:r>
              <a:rPr lang="zh-CN" altLang="en-US" sz="2600" dirty="0">
                <a:ea typeface="黑体" panose="02010609060101010101" pitchFamily="49" charset="-122"/>
              </a:rPr>
              <a:t>）手工信息检索工具</a:t>
            </a:r>
            <a:r>
              <a:rPr lang="zh-CN" altLang="en-US" dirty="0">
                <a:ea typeface="黑体" panose="02010609060101010101" pitchFamily="49" charset="-122"/>
              </a:rPr>
              <a:t> </a:t>
            </a:r>
          </a:p>
          <a:p>
            <a:pPr lvl="1">
              <a:lnSpc>
                <a:spcPct val="150000"/>
              </a:lnSpc>
              <a:spcBef>
                <a:spcPct val="50000"/>
              </a:spcBef>
            </a:pPr>
            <a:r>
              <a:rPr lang="zh-CN" altLang="en-US" sz="1900" dirty="0">
                <a:ea typeface="黑体" panose="02010609060101010101" pitchFamily="49" charset="-122"/>
              </a:rPr>
              <a:t>目录：图书或其他单独出版物规律化、系统化的记载 </a:t>
            </a:r>
          </a:p>
          <a:p>
            <a:pPr lvl="1">
              <a:lnSpc>
                <a:spcPct val="150000"/>
              </a:lnSpc>
              <a:spcBef>
                <a:spcPct val="50000"/>
              </a:spcBef>
            </a:pPr>
            <a:r>
              <a:rPr lang="zh-CN" altLang="en-US" sz="1900" dirty="0">
                <a:ea typeface="黑体" panose="02010609060101010101" pitchFamily="49" charset="-122"/>
              </a:rPr>
              <a:t>索引：把一种或多种书刊里的具体内容按一定的方式分别摘录，并注明出处，以便检索的一种工具</a:t>
            </a:r>
          </a:p>
          <a:p>
            <a:pPr lvl="1">
              <a:lnSpc>
                <a:spcPct val="150000"/>
              </a:lnSpc>
              <a:spcBef>
                <a:spcPct val="50000"/>
              </a:spcBef>
            </a:pPr>
            <a:r>
              <a:rPr lang="zh-CN" altLang="en-US" sz="1900" dirty="0">
                <a:ea typeface="黑体" panose="02010609060101010101" pitchFamily="49" charset="-122"/>
              </a:rPr>
              <a:t>文摘：把文献资料的主要内容，由有一定水平和经验的编者将其准确、简要地摘录出来，并注明出处后，经分类排序而编制成的检索工具</a:t>
            </a:r>
          </a:p>
          <a:p>
            <a:pPr lvl="1">
              <a:lnSpc>
                <a:spcPct val="150000"/>
              </a:lnSpc>
              <a:spcBef>
                <a:spcPct val="50000"/>
              </a:spcBef>
            </a:pPr>
            <a:r>
              <a:rPr lang="zh-CN" altLang="en-US" sz="1900" dirty="0">
                <a:ea typeface="黑体" panose="02010609060101010101" pitchFamily="49" charset="-122"/>
              </a:rPr>
              <a:t>年鉴：以描述和统计的方式逐年提供某年度某一领域信息的工具书</a:t>
            </a:r>
          </a:p>
          <a:p>
            <a:pPr lvl="1">
              <a:lnSpc>
                <a:spcPct val="150000"/>
              </a:lnSpc>
              <a:spcBef>
                <a:spcPct val="50000"/>
              </a:spcBef>
            </a:pPr>
            <a:r>
              <a:rPr lang="zh-CN" altLang="en-US" sz="1900" dirty="0">
                <a:ea typeface="黑体" panose="02010609060101010101" pitchFamily="49" charset="-122"/>
              </a:rPr>
              <a:t>手册：汇集某一学科领域或业务部门专门知识的工具书</a:t>
            </a:r>
          </a:p>
          <a:p>
            <a:pPr lvl="1">
              <a:lnSpc>
                <a:spcPct val="150000"/>
              </a:lnSpc>
              <a:spcBef>
                <a:spcPct val="50000"/>
              </a:spcBef>
            </a:pPr>
            <a:r>
              <a:rPr lang="zh-CN" altLang="en-US" sz="1900" dirty="0">
                <a:ea typeface="黑体" panose="02010609060101010101" pitchFamily="49" charset="-122"/>
              </a:rPr>
              <a:t>百科全书：荟萃一切门类或某一门类知识、以概要方式介绍为主的多功能工具书 </a:t>
            </a:r>
          </a:p>
        </p:txBody>
      </p:sp>
      <p:pic>
        <p:nvPicPr>
          <p:cNvPr id="23557" name="Picture 4"/>
          <p:cNvPicPr>
            <a:picLocks noChangeAspect="1" noChangeArrowheads="1"/>
          </p:cNvPicPr>
          <p:nvPr/>
        </p:nvPicPr>
        <p:blipFill>
          <a:blip r:embed="rId3"/>
          <a:srcRect/>
          <a:stretch>
            <a:fillRect/>
          </a:stretch>
        </p:blipFill>
        <p:spPr bwMode="auto">
          <a:xfrm>
            <a:off x="5795488" y="188640"/>
            <a:ext cx="2934146" cy="1715999"/>
          </a:xfrm>
          <a:prstGeom prst="rect">
            <a:avLst/>
          </a:prstGeom>
          <a:noFill/>
          <a:ln w="9525">
            <a:noFill/>
            <a:miter lim="800000"/>
            <a:headEnd/>
            <a:tailEnd/>
          </a:ln>
          <a:effec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Grp="1" noChangeAspect="1" noChangeArrowheads="1"/>
          </p:cNvPicPr>
          <p:nvPr>
            <p:ph idx="1"/>
          </p:nvPr>
        </p:nvPicPr>
        <p:blipFill>
          <a:blip r:embed="rId3"/>
          <a:srcRect/>
          <a:stretch>
            <a:fillRect/>
          </a:stretch>
        </p:blipFill>
        <p:spPr bwMode="auto">
          <a:xfrm>
            <a:off x="357158" y="1285860"/>
            <a:ext cx="4829493" cy="4525963"/>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3562350" y="4143380"/>
            <a:ext cx="5581650" cy="2371725"/>
          </a:xfrm>
          <a:prstGeom prst="rect">
            <a:avLst/>
          </a:prstGeom>
          <a:noFill/>
          <a:ln w="9525">
            <a:noFill/>
            <a:miter lim="800000"/>
            <a:headEnd/>
            <a:tailEnd/>
          </a:ln>
          <a:effectLst/>
        </p:spPr>
      </p:pic>
      <p:sp>
        <p:nvSpPr>
          <p:cNvPr id="12" name="矩形 11"/>
          <p:cNvSpPr/>
          <p:nvPr/>
        </p:nvSpPr>
        <p:spPr>
          <a:xfrm>
            <a:off x="357158" y="285728"/>
            <a:ext cx="4811382" cy="461665"/>
          </a:xfrm>
          <a:prstGeom prst="rect">
            <a:avLst/>
          </a:prstGeom>
        </p:spPr>
        <p:txBody>
          <a:bodyPr wrap="none">
            <a:spAutoFit/>
          </a:bodyPr>
          <a:lstStyle/>
          <a:p>
            <a:r>
              <a:rPr lang="en-US" altLang="zh-CN" sz="2400" dirty="0">
                <a:solidFill>
                  <a:srgbClr val="660066"/>
                </a:solidFill>
                <a:latin typeface="微软雅黑" panose="020B0503020204020204" pitchFamily="34" charset="-122"/>
                <a:ea typeface="微软雅黑" panose="020B0503020204020204" pitchFamily="34" charset="-122"/>
              </a:rPr>
              <a:t>Google+ </a:t>
            </a:r>
            <a:r>
              <a:rPr lang="zh-CN" altLang="en-US" sz="2400" dirty="0">
                <a:solidFill>
                  <a:srgbClr val="660066"/>
                </a:solidFill>
                <a:latin typeface="微软雅黑" panose="020B0503020204020204" pitchFamily="34" charset="-122"/>
                <a:ea typeface="微软雅黑" panose="020B0503020204020204" pitchFamily="34" charset="-122"/>
              </a:rPr>
              <a:t>的</a:t>
            </a:r>
            <a:r>
              <a:rPr lang="en-US" altLang="zh-CN" sz="2400" dirty="0">
                <a:solidFill>
                  <a:srgbClr val="660066"/>
                </a:solidFill>
                <a:latin typeface="微软雅黑" panose="020B0503020204020204" pitchFamily="34" charset="-122"/>
                <a:ea typeface="微软雅黑" panose="020B0503020204020204" pitchFamily="34" charset="-122"/>
              </a:rPr>
              <a:t>Circle </a:t>
            </a:r>
            <a:r>
              <a:rPr lang="zh-CN" altLang="en-US" sz="2400" dirty="0">
                <a:solidFill>
                  <a:srgbClr val="660066"/>
                </a:solidFill>
                <a:latin typeface="微软雅黑" panose="020B0503020204020204" pitchFamily="34" charset="-122"/>
                <a:ea typeface="微软雅黑" panose="020B0503020204020204" pitchFamily="34" charset="-122"/>
              </a:rPr>
              <a:t>和</a:t>
            </a:r>
            <a:r>
              <a:rPr lang="en-US" altLang="zh-CN" sz="2400" dirty="0">
                <a:solidFill>
                  <a:srgbClr val="660066"/>
                </a:solidFill>
                <a:latin typeface="微软雅黑" panose="020B0503020204020204" pitchFamily="34" charset="-122"/>
                <a:ea typeface="微软雅黑" panose="020B0503020204020204" pitchFamily="34" charset="-122"/>
              </a:rPr>
              <a:t>Community</a:t>
            </a:r>
            <a:endParaRPr lang="zh-CN" altLang="en-US" sz="2400" dirty="0">
              <a:solidFill>
                <a:srgbClr val="660066"/>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5072066" y="3357562"/>
            <a:ext cx="2786082" cy="646331"/>
          </a:xfrm>
          <a:prstGeom prst="rect">
            <a:avLst/>
          </a:prstGeom>
          <a:noFill/>
        </p:spPr>
        <p:txBody>
          <a:bodyPr wrap="square" rtlCol="0">
            <a:spAutoFit/>
          </a:bodyPr>
          <a:lstStyle/>
          <a:p>
            <a:r>
              <a:rPr lang="en-US" altLang="zh-CN" dirty="0"/>
              <a:t>Community:</a:t>
            </a:r>
            <a:r>
              <a:rPr lang="zh-CN" altLang="en-US" dirty="0"/>
              <a:t>共同兴趣爱好者</a:t>
            </a:r>
          </a:p>
        </p:txBody>
      </p:sp>
      <p:sp>
        <p:nvSpPr>
          <p:cNvPr id="14" name="TextBox 13"/>
          <p:cNvSpPr txBox="1"/>
          <p:nvPr/>
        </p:nvSpPr>
        <p:spPr>
          <a:xfrm>
            <a:off x="571472" y="6072206"/>
            <a:ext cx="2786082" cy="369332"/>
          </a:xfrm>
          <a:prstGeom prst="rect">
            <a:avLst/>
          </a:prstGeom>
          <a:noFill/>
        </p:spPr>
        <p:txBody>
          <a:bodyPr wrap="square" rtlCol="0">
            <a:spAutoFit/>
          </a:bodyPr>
          <a:lstStyle/>
          <a:p>
            <a:r>
              <a:rPr lang="en-US" altLang="zh-CN" dirty="0"/>
              <a:t>Circle:</a:t>
            </a:r>
            <a:r>
              <a:rPr lang="zh-CN" altLang="en-US" dirty="0"/>
              <a:t>“朋友圈子”</a:t>
            </a:r>
          </a:p>
        </p:txBody>
      </p:sp>
      <p:sp>
        <p:nvSpPr>
          <p:cNvPr id="15" name="右箭头 14"/>
          <p:cNvSpPr/>
          <p:nvPr/>
        </p:nvSpPr>
        <p:spPr bwMode="auto">
          <a:xfrm>
            <a:off x="2857488" y="6143644"/>
            <a:ext cx="642942" cy="142876"/>
          </a:xfrm>
          <a:prstGeom prst="rightArrow">
            <a:avLst/>
          </a:prstGeom>
          <a:gradFill rotWithShape="0">
            <a:gsLst>
              <a:gs pos="0">
                <a:srgbClr val="F3FAFF">
                  <a:alpha val="81000"/>
                </a:srgbClr>
              </a:gs>
              <a:gs pos="50000">
                <a:schemeClr val="accent1"/>
              </a:gs>
              <a:gs pos="100000">
                <a:srgbClr val="F3FAFF">
                  <a:alpha val="81000"/>
                </a:srgbClr>
              </a:gs>
            </a:gsLst>
            <a:lin ang="0" scaled="1"/>
          </a:gradFill>
          <a:ln w="9525" cmpd="sng">
            <a:solidFill>
              <a:srgbClr val="A7BCEF"/>
            </a:solidFill>
            <a:miter lim="800000"/>
          </a:ln>
        </p:spPr>
        <p:txBody>
          <a:bodyPr wrap="none" rtlCol="0" anchor="ctr"/>
          <a:lstStyle/>
          <a:p>
            <a:pPr algn="ctr" eaLnBrk="1" hangingPunct="1">
              <a:spcBef>
                <a:spcPct val="20000"/>
              </a:spcBef>
              <a:buClr>
                <a:schemeClr val="tx2"/>
              </a:buClr>
              <a:buSzPct val="70000"/>
              <a:buFont typeface="Wingdings" panose="05000000000000000000" pitchFamily="2" charset="2"/>
              <a:buNone/>
            </a:pPr>
            <a:endParaRPr lang="zh-CN" altLang="en-US" sz="2800" dirty="0">
              <a:solidFill>
                <a:srgbClr val="800000"/>
              </a:solidFill>
              <a:ea typeface="华文楷体" panose="02010600040101010101" pitchFamily="2" charset="-122"/>
            </a:endParaRPr>
          </a:p>
        </p:txBody>
      </p:sp>
      <p:sp>
        <p:nvSpPr>
          <p:cNvPr id="16" name="左箭头 15"/>
          <p:cNvSpPr/>
          <p:nvPr/>
        </p:nvSpPr>
        <p:spPr bwMode="auto">
          <a:xfrm>
            <a:off x="4786314" y="3571876"/>
            <a:ext cx="214314" cy="214314"/>
          </a:xfrm>
          <a:prstGeom prst="leftArrow">
            <a:avLst/>
          </a:prstGeom>
          <a:gradFill rotWithShape="0">
            <a:gsLst>
              <a:gs pos="0">
                <a:srgbClr val="F3FAFF">
                  <a:alpha val="81000"/>
                </a:srgbClr>
              </a:gs>
              <a:gs pos="50000">
                <a:schemeClr val="accent1"/>
              </a:gs>
              <a:gs pos="100000">
                <a:srgbClr val="F3FAFF">
                  <a:alpha val="81000"/>
                </a:srgbClr>
              </a:gs>
            </a:gsLst>
            <a:lin ang="0" scaled="1"/>
          </a:gradFill>
          <a:ln w="9525" cmpd="sng">
            <a:solidFill>
              <a:srgbClr val="A7BCEF"/>
            </a:solidFill>
            <a:miter lim="800000"/>
          </a:ln>
        </p:spPr>
        <p:txBody>
          <a:bodyPr wrap="none" rtlCol="0" anchor="ctr"/>
          <a:lstStyle/>
          <a:p>
            <a:pPr algn="ctr" eaLnBrk="1" hangingPunct="1">
              <a:spcBef>
                <a:spcPct val="20000"/>
              </a:spcBef>
              <a:buClr>
                <a:schemeClr val="tx2"/>
              </a:buClr>
              <a:buSzPct val="70000"/>
              <a:buFont typeface="Wingdings" panose="05000000000000000000" pitchFamily="2" charset="2"/>
              <a:buNone/>
            </a:pPr>
            <a:endParaRPr lang="zh-CN" altLang="en-US" sz="2800" dirty="0">
              <a:solidFill>
                <a:srgbClr val="800000"/>
              </a:solidFill>
              <a:ea typeface="华文楷体" panose="0201060004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 calcmode="lin" valueType="num">
                                      <p:cBhvr additive="base">
                                        <p:cTn id="7" dur="500" fill="hold"/>
                                        <p:tgtEl>
                                          <p:spTgt spid="1029"/>
                                        </p:tgtEl>
                                        <p:attrNameLst>
                                          <p:attrName>ppt_x</p:attrName>
                                        </p:attrNameLst>
                                      </p:cBhvr>
                                      <p:tavLst>
                                        <p:tav tm="0">
                                          <p:val>
                                            <p:strVal val="#ppt_x"/>
                                          </p:val>
                                        </p:tav>
                                        <p:tav tm="100000">
                                          <p:val>
                                            <p:strVal val="#ppt_x"/>
                                          </p:val>
                                        </p:tav>
                                      </p:tavLst>
                                    </p:anim>
                                    <p:anim calcmode="lin" valueType="num">
                                      <p:cBhvr additive="base">
                                        <p:cTn id="8" dur="500" fill="hold"/>
                                        <p:tgtEl>
                                          <p:spTgt spid="10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anim calcmode="lin" valueType="num">
                                      <p:cBhvr additive="base">
                                        <p:cTn id="21" dur="500" fill="hold"/>
                                        <p:tgtEl>
                                          <p:spTgt spid="1028"/>
                                        </p:tgtEl>
                                        <p:attrNameLst>
                                          <p:attrName>ppt_x</p:attrName>
                                        </p:attrNameLst>
                                      </p:cBhvr>
                                      <p:tavLst>
                                        <p:tav tm="0">
                                          <p:val>
                                            <p:strVal val="#ppt_x"/>
                                          </p:val>
                                        </p:tav>
                                        <p:tav tm="100000">
                                          <p:val>
                                            <p:strVal val="#ppt_x"/>
                                          </p:val>
                                        </p:tav>
                                      </p:tavLst>
                                    </p:anim>
                                    <p:anim calcmode="lin" valueType="num">
                                      <p:cBhvr additive="base">
                                        <p:cTn id="22" dur="500" fill="hold"/>
                                        <p:tgtEl>
                                          <p:spTgt spid="102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16"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日期占位符 3"/>
          <p:cNvSpPr>
            <a:spLocks noGrp="1"/>
          </p:cNvSpPr>
          <p:nvPr>
            <p:ph type="dt" sz="quarter" idx="10"/>
          </p:nvPr>
        </p:nvSpPr>
        <p:spPr>
          <a:noFill/>
          <a:ln>
            <a:miter lim="800000"/>
          </a:ln>
        </p:spPr>
        <p:txBody>
          <a:bodyPr/>
          <a:lstStyle/>
          <a:p>
            <a:fld id="{C7228990-FFBC-4A75-9775-5B1BBAD94DAF}"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pic>
        <p:nvPicPr>
          <p:cNvPr id="2050" name="Picture 2"/>
          <p:cNvPicPr>
            <a:picLocks noGrp="1" noChangeAspect="1" noChangeArrowheads="1"/>
          </p:cNvPicPr>
          <p:nvPr>
            <p:ph idx="1"/>
          </p:nvPr>
        </p:nvPicPr>
        <p:blipFill>
          <a:blip r:embed="rId3"/>
          <a:srcRect/>
          <a:stretch>
            <a:fillRect/>
          </a:stretch>
        </p:blipFill>
        <p:spPr bwMode="auto">
          <a:xfrm>
            <a:off x="1285852" y="1214422"/>
            <a:ext cx="6840538" cy="5146353"/>
          </a:xfrm>
          <a:prstGeom prst="rect">
            <a:avLst/>
          </a:prstGeom>
          <a:noFill/>
          <a:ln w="9525">
            <a:noFill/>
            <a:miter lim="800000"/>
            <a:headEnd/>
            <a:tailEnd/>
          </a:ln>
          <a:effectLst/>
        </p:spPr>
      </p:pic>
      <p:sp>
        <p:nvSpPr>
          <p:cNvPr id="5" name="标题 1"/>
          <p:cNvSpPr>
            <a:spLocks noGrp="1"/>
          </p:cNvSpPr>
          <p:nvPr>
            <p:ph type="title"/>
          </p:nvPr>
        </p:nvSpPr>
        <p:spPr>
          <a:xfrm>
            <a:off x="357158" y="214290"/>
            <a:ext cx="8229600" cy="571480"/>
          </a:xfrm>
        </p:spPr>
        <p:txBody>
          <a:bodyPr>
            <a:noAutofit/>
          </a:bodyPr>
          <a:lstStyle/>
          <a:p>
            <a:pPr algn="l"/>
            <a:r>
              <a:rPr lang="zh-CN" altLang="en-US" sz="3200" dirty="0">
                <a:solidFill>
                  <a:srgbClr val="660066"/>
                </a:solidFill>
                <a:latin typeface="微软雅黑" panose="020B0503020204020204" pitchFamily="34" charset="-122"/>
                <a:ea typeface="微软雅黑" panose="020B0503020204020204" pitchFamily="34" charset="-122"/>
                <a:cs typeface="+mn-cs"/>
              </a:rPr>
              <a:t>社会化搜索引擎</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7" name="内容占位符 4"/>
          <p:cNvPicPr>
            <a:picLocks noGrp="1" noChangeAspect="1"/>
          </p:cNvPicPr>
          <p:nvPr>
            <p:ph idx="1"/>
          </p:nvPr>
        </p:nvPicPr>
        <p:blipFill>
          <a:blip r:embed="rId3"/>
          <a:srcRect/>
          <a:stretch>
            <a:fillRect/>
          </a:stretch>
        </p:blipFill>
        <p:spPr>
          <a:xfrm>
            <a:off x="744538" y="1600200"/>
            <a:ext cx="7654925" cy="4525963"/>
          </a:xfrm>
        </p:spPr>
      </p:pic>
      <p:sp>
        <p:nvSpPr>
          <p:cNvPr id="82948" name="日期占位符 3"/>
          <p:cNvSpPr>
            <a:spLocks noGrp="1"/>
          </p:cNvSpPr>
          <p:nvPr>
            <p:ph type="dt" sz="quarter" idx="10"/>
          </p:nvPr>
        </p:nvSpPr>
        <p:spPr>
          <a:noFill/>
          <a:ln>
            <a:miter lim="800000"/>
          </a:ln>
        </p:spPr>
        <p:txBody>
          <a:bodyPr/>
          <a:lstStyle/>
          <a:p>
            <a:fld id="{8857EAFA-396B-4610-827A-2B99F32F43B2}"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5" name="标题 1"/>
          <p:cNvSpPr txBox="1"/>
          <p:nvPr/>
        </p:nvSpPr>
        <p:spPr>
          <a:xfrm>
            <a:off x="357158" y="214290"/>
            <a:ext cx="8229600" cy="57148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社会化搜索引擎</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内容占位符 2"/>
          <p:cNvSpPr>
            <a:spLocks noGrp="1"/>
          </p:cNvSpPr>
          <p:nvPr>
            <p:ph idx="1"/>
          </p:nvPr>
        </p:nvSpPr>
        <p:spPr>
          <a:xfrm>
            <a:off x="285720" y="1285860"/>
            <a:ext cx="8434388" cy="4879444"/>
          </a:xfrm>
        </p:spPr>
        <p:txBody>
          <a:bodyPr>
            <a:normAutofit fontScale="92500"/>
          </a:bodyPr>
          <a:lstStyle/>
          <a:p>
            <a:pPr lvl="1">
              <a:lnSpc>
                <a:spcPct val="150000"/>
              </a:lnSpc>
              <a:defRPr/>
            </a:pPr>
            <a:r>
              <a:rPr lang="zh-CN" altLang="en-US" sz="2400" dirty="0">
                <a:solidFill>
                  <a:srgbClr val="000000"/>
                </a:solidFill>
                <a:latin typeface="+mn-ea"/>
              </a:rPr>
              <a:t>简而言之，对互联网上的一些信息进行即时、快速搜索，实现</a:t>
            </a:r>
            <a:r>
              <a:rPr lang="zh-CN" altLang="en-US" sz="2400" dirty="0">
                <a:solidFill>
                  <a:srgbClr val="7030A0"/>
                </a:solidFill>
                <a:latin typeface="+mn-ea"/>
              </a:rPr>
              <a:t>即搜即得</a:t>
            </a:r>
            <a:r>
              <a:rPr lang="zh-CN" altLang="en-US" sz="2400" dirty="0">
                <a:solidFill>
                  <a:srgbClr val="000000"/>
                </a:solidFill>
                <a:latin typeface="+mn-ea"/>
              </a:rPr>
              <a:t>的效果</a:t>
            </a:r>
            <a:endParaRPr lang="en-US" altLang="zh-CN" sz="2400" dirty="0">
              <a:solidFill>
                <a:srgbClr val="000000"/>
              </a:solidFill>
              <a:latin typeface="+mn-ea"/>
              <a:sym typeface="宋体" panose="02010600030101010101" pitchFamily="2" charset="-122"/>
            </a:endParaRPr>
          </a:p>
          <a:p>
            <a:pPr lvl="1">
              <a:lnSpc>
                <a:spcPct val="150000"/>
              </a:lnSpc>
              <a:defRPr/>
            </a:pPr>
            <a:r>
              <a:rPr lang="zh-CN" altLang="en-US" sz="2400" dirty="0">
                <a:solidFill>
                  <a:srgbClr val="000000"/>
                </a:solidFill>
                <a:latin typeface="+mn-ea"/>
                <a:sym typeface="宋体" panose="02010600030101010101" pitchFamily="2" charset="-122"/>
              </a:rPr>
              <a:t>实时搜索最突出的特点是时效性强，越来越多的突发事件首次发布在微博上，实时搜索核心强调的就是“快”，用户发布的信息第一时间能被搜索引擎搜索到。</a:t>
            </a:r>
          </a:p>
          <a:p>
            <a:pPr lvl="1">
              <a:lnSpc>
                <a:spcPct val="150000"/>
              </a:lnSpc>
              <a:defRPr/>
            </a:pPr>
            <a:r>
              <a:rPr lang="zh-CN" altLang="en-US" sz="2400" dirty="0">
                <a:solidFill>
                  <a:srgbClr val="000000"/>
                </a:solidFill>
                <a:latin typeface="+mn-ea"/>
              </a:rPr>
              <a:t>目前真正实现搜索实时化的搜索引擎还并不多，</a:t>
            </a:r>
            <a:r>
              <a:rPr lang="en-US" altLang="zh-CN" sz="2400" dirty="0">
                <a:solidFill>
                  <a:srgbClr val="000000"/>
                </a:solidFill>
                <a:latin typeface="+mn-ea"/>
              </a:rPr>
              <a:t>Google</a:t>
            </a:r>
            <a:r>
              <a:rPr lang="zh-CN" altLang="en-US" sz="2400" dirty="0">
                <a:solidFill>
                  <a:srgbClr val="000000"/>
                </a:solidFill>
                <a:latin typeface="+mn-ea"/>
              </a:rPr>
              <a:t>是最早的一个，其最初的实时搜索结果来自</a:t>
            </a:r>
            <a:r>
              <a:rPr lang="en-US" altLang="zh-CN" sz="2400" dirty="0">
                <a:solidFill>
                  <a:srgbClr val="000000"/>
                </a:solidFill>
                <a:latin typeface="+mn-ea"/>
              </a:rPr>
              <a:t>Twitter</a:t>
            </a:r>
            <a:r>
              <a:rPr lang="zh-CN" altLang="en-US" sz="2400" dirty="0">
                <a:solidFill>
                  <a:srgbClr val="000000"/>
                </a:solidFill>
                <a:latin typeface="+mn-ea"/>
              </a:rPr>
              <a:t>、</a:t>
            </a:r>
            <a:r>
              <a:rPr lang="en-US" altLang="zh-CN" sz="2400" dirty="0" err="1">
                <a:solidFill>
                  <a:srgbClr val="000000"/>
                </a:solidFill>
                <a:latin typeface="+mn-ea"/>
              </a:rPr>
              <a:t>FriendFeed</a:t>
            </a:r>
            <a:r>
              <a:rPr lang="zh-CN" altLang="en-US" sz="2400" dirty="0">
                <a:solidFill>
                  <a:srgbClr val="000000"/>
                </a:solidFill>
                <a:latin typeface="+mn-ea"/>
              </a:rPr>
              <a:t>等，来源比较单一。</a:t>
            </a:r>
            <a:endParaRPr lang="en-US" altLang="zh-CN" sz="2400" dirty="0">
              <a:solidFill>
                <a:srgbClr val="000000"/>
              </a:solidFill>
              <a:latin typeface="+mn-ea"/>
            </a:endParaRPr>
          </a:p>
          <a:p>
            <a:pPr lvl="1">
              <a:lnSpc>
                <a:spcPct val="150000"/>
              </a:lnSpc>
              <a:defRPr/>
            </a:pPr>
            <a:r>
              <a:rPr lang="zh-CN" altLang="en-US" sz="2400" dirty="0">
                <a:solidFill>
                  <a:srgbClr val="7030A0"/>
                </a:solidFill>
                <a:latin typeface="+mn-ea"/>
              </a:rPr>
              <a:t>微博热搜</a:t>
            </a:r>
            <a:r>
              <a:rPr lang="zh-CN" altLang="en-US" sz="2400" dirty="0">
                <a:solidFill>
                  <a:srgbClr val="000000"/>
                </a:solidFill>
                <a:latin typeface="+mn-ea"/>
              </a:rPr>
              <a:t>也是一个典型的实时搜索技术</a:t>
            </a:r>
          </a:p>
        </p:txBody>
      </p:sp>
      <p:sp>
        <p:nvSpPr>
          <p:cNvPr id="87044" name="日期占位符 3"/>
          <p:cNvSpPr>
            <a:spLocks noGrp="1"/>
          </p:cNvSpPr>
          <p:nvPr>
            <p:ph type="dt" sz="quarter" idx="10"/>
          </p:nvPr>
        </p:nvSpPr>
        <p:spPr>
          <a:noFill/>
          <a:ln>
            <a:miter lim="800000"/>
          </a:ln>
        </p:spPr>
        <p:txBody>
          <a:bodyPr/>
          <a:lstStyle/>
          <a:p>
            <a:fld id="{FE94376C-FFE0-4F3A-AAEF-EDCB2C0152A5}"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5" name="标题 1"/>
          <p:cNvSpPr txBox="1"/>
          <p:nvPr/>
        </p:nvSpPr>
        <p:spPr>
          <a:xfrm>
            <a:off x="357158" y="214290"/>
            <a:ext cx="8229600" cy="57148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2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5.5.2 </a:t>
            </a:r>
            <a:r>
              <a:rPr kumimoji="0" lang="zh-CN" altLang="en-US" sz="32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实时搜索</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648" y="1299549"/>
            <a:ext cx="8229600" cy="4525962"/>
          </a:xfrm>
        </p:spPr>
        <p:txBody>
          <a:bodyPr>
            <a:normAutofit/>
          </a:bodyPr>
          <a:lstStyle/>
          <a:p>
            <a:pPr marL="57150" indent="0">
              <a:lnSpc>
                <a:spcPct val="150000"/>
              </a:lnSpc>
              <a:buNone/>
              <a:defRPr/>
            </a:pPr>
            <a:r>
              <a:rPr lang="zh-CN" altLang="en-US" sz="2800" dirty="0">
                <a:solidFill>
                  <a:srgbClr val="C00000"/>
                </a:solidFill>
                <a:latin typeface="黑体" panose="02010609060101010101" pitchFamily="49" charset="-122"/>
                <a:ea typeface="黑体" panose="02010609060101010101" pitchFamily="49" charset="-122"/>
              </a:rPr>
              <a:t>百度实时搜索功能</a:t>
            </a:r>
          </a:p>
          <a:p>
            <a:pPr marL="0" indent="0">
              <a:lnSpc>
                <a:spcPct val="150000"/>
              </a:lnSpc>
              <a:buNone/>
              <a:defRPr/>
            </a:pPr>
            <a:r>
              <a:rPr lang="zh-CN" altLang="en-US" sz="2000" dirty="0"/>
              <a:t>       所谓“实时搜索”实际是一种人们对于信息实时获取的美好愿望，通过努力我们可以无限接近于搜索的实时实现。目前，很多人都意识到了实时搜索的重要性。目前各大搜索引擎都在致力于实时搜索的实现。网络环境将越来越变得实时化，只要网络技术存在，实时将持续发展</a:t>
            </a:r>
            <a:endParaRPr lang="en-US" altLang="zh-CN" sz="2000" dirty="0"/>
          </a:p>
          <a:p>
            <a:pPr marL="0" indent="0">
              <a:lnSpc>
                <a:spcPct val="150000"/>
              </a:lnSpc>
              <a:buNone/>
              <a:defRPr/>
            </a:pPr>
            <a:r>
              <a:rPr lang="en-US" altLang="zh-CN" sz="2000" dirty="0"/>
              <a:t>      </a:t>
            </a:r>
            <a:r>
              <a:rPr lang="zh-CN" altLang="en-US" sz="2000" b="1" dirty="0">
                <a:solidFill>
                  <a:srgbClr val="C00000"/>
                </a:solidFill>
                <a:latin typeface="黑体" panose="02010609060101010101" pitchFamily="49" charset="-122"/>
                <a:ea typeface="黑体" panose="02010609060101010101" pitchFamily="49" charset="-122"/>
              </a:rPr>
              <a:t>举 例</a:t>
            </a:r>
            <a:r>
              <a:rPr lang="en-US" altLang="zh-CN" sz="2000" dirty="0"/>
              <a:t>:  </a:t>
            </a:r>
            <a:r>
              <a:rPr lang="zh-CN" altLang="en-US" sz="2000" dirty="0"/>
              <a:t>当用户在搜索框中输入“华山”时，点击右侧“实时直播</a:t>
            </a:r>
            <a:r>
              <a:rPr lang="en-US" altLang="zh-CN" sz="2000" dirty="0"/>
              <a:t>——</a:t>
            </a:r>
            <a:r>
              <a:rPr lang="zh-CN" altLang="en-US" sz="2000" dirty="0"/>
              <a:t>华山”，即可实时观看华山靓丽风景，并能在华山长空栈道、北峰顶、观日台三个视角之间切换。同时，该直播引入广受年轻人欢迎的“弹幕”模式，用户在观看风景时可以同时发表评论，甚至进行聊天互动。</a:t>
            </a:r>
            <a:endParaRPr lang="en-US" altLang="zh-CN" sz="2000" dirty="0"/>
          </a:p>
          <a:p>
            <a:pPr marL="0" indent="0">
              <a:lnSpc>
                <a:spcPct val="150000"/>
              </a:lnSpc>
              <a:buFont typeface="Arial" panose="020B0604020202020204" pitchFamily="34" charset="0"/>
              <a:buNone/>
              <a:defRPr/>
            </a:pPr>
            <a:endParaRPr lang="zh-CN" altLang="en-US" sz="2000" dirty="0"/>
          </a:p>
          <a:p>
            <a:pPr marL="0" indent="0">
              <a:lnSpc>
                <a:spcPct val="150000"/>
              </a:lnSpc>
              <a:buFont typeface="Arial" panose="020B0604020202020204" pitchFamily="34" charset="0"/>
              <a:buNone/>
              <a:defRPr/>
            </a:pPr>
            <a:endParaRPr lang="zh-CN" altLang="en-US" sz="2400" dirty="0"/>
          </a:p>
        </p:txBody>
      </p:sp>
      <p:sp>
        <p:nvSpPr>
          <p:cNvPr id="89092" name="日期占位符 3"/>
          <p:cNvSpPr>
            <a:spLocks noGrp="1"/>
          </p:cNvSpPr>
          <p:nvPr>
            <p:ph type="dt" sz="quarter" idx="10"/>
          </p:nvPr>
        </p:nvSpPr>
        <p:spPr>
          <a:noFill/>
          <a:ln>
            <a:miter lim="800000"/>
          </a:ln>
        </p:spPr>
        <p:txBody>
          <a:bodyPr/>
          <a:lstStyle/>
          <a:p>
            <a:fld id="{9D020AC6-7A83-43D1-9564-4433BD599754}"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4" name="标题 1"/>
          <p:cNvSpPr txBox="1"/>
          <p:nvPr/>
        </p:nvSpPr>
        <p:spPr>
          <a:xfrm>
            <a:off x="357158" y="214290"/>
            <a:ext cx="8229600" cy="57148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2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5.5.2 </a:t>
            </a:r>
            <a:r>
              <a:rPr kumimoji="0" lang="zh-CN" altLang="en-US" sz="32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实时搜索</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9" name="内容占位符 4"/>
          <p:cNvPicPr>
            <a:picLocks noGrp="1" noChangeAspect="1"/>
          </p:cNvPicPr>
          <p:nvPr>
            <p:ph idx="1"/>
          </p:nvPr>
        </p:nvPicPr>
        <p:blipFill>
          <a:blip r:embed="rId3"/>
          <a:srcRect/>
          <a:stretch>
            <a:fillRect/>
          </a:stretch>
        </p:blipFill>
        <p:spPr>
          <a:xfrm>
            <a:off x="571472" y="1714488"/>
            <a:ext cx="8229600" cy="3643313"/>
          </a:xfrm>
        </p:spPr>
      </p:pic>
      <p:sp>
        <p:nvSpPr>
          <p:cNvPr id="91140" name="日期占位符 3"/>
          <p:cNvSpPr>
            <a:spLocks noGrp="1"/>
          </p:cNvSpPr>
          <p:nvPr>
            <p:ph type="dt" sz="quarter" idx="10"/>
          </p:nvPr>
        </p:nvSpPr>
        <p:spPr>
          <a:noFill/>
          <a:ln>
            <a:miter lim="800000"/>
          </a:ln>
        </p:spPr>
        <p:txBody>
          <a:bodyPr/>
          <a:lstStyle/>
          <a:p>
            <a:fld id="{3799268B-31F0-4497-AE2F-6F8998D1EC2D}"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5" name="TextBox 4"/>
          <p:cNvSpPr txBox="1"/>
          <p:nvPr/>
        </p:nvSpPr>
        <p:spPr>
          <a:xfrm>
            <a:off x="571472" y="285728"/>
            <a:ext cx="3357586" cy="523220"/>
          </a:xfrm>
          <a:prstGeom prst="rect">
            <a:avLst/>
          </a:prstGeom>
          <a:noFill/>
        </p:spPr>
        <p:txBody>
          <a:bodyPr wrap="square" rtlCol="0">
            <a:spAutoFit/>
          </a:bodyPr>
          <a:lstStyle/>
          <a:p>
            <a:r>
              <a:rPr lang="zh-CN" altLang="en-US" sz="2800" dirty="0">
                <a:solidFill>
                  <a:srgbClr val="660066"/>
                </a:solidFill>
                <a:latin typeface="微软雅黑" panose="020B0503020204020204" pitchFamily="34" charset="-122"/>
                <a:ea typeface="微软雅黑" panose="020B0503020204020204" pitchFamily="34" charset="-122"/>
              </a:rPr>
              <a:t>微博的实时搜索</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1285860"/>
            <a:ext cx="8229600" cy="4879444"/>
          </a:xfrm>
        </p:spPr>
        <p:txBody>
          <a:bodyPr/>
          <a:lstStyle/>
          <a:p>
            <a:pPr>
              <a:lnSpc>
                <a:spcPct val="150000"/>
              </a:lnSpc>
              <a:buFont typeface="Wingdings" panose="05000000000000000000" pitchFamily="2" charset="2"/>
              <a:buChar char="Ø"/>
              <a:defRPr/>
            </a:pPr>
            <a:r>
              <a:rPr lang="zh-CN" altLang="en-US" sz="2400" dirty="0">
                <a:latin typeface="Times New Roman" panose="02020603050405020304" pitchFamily="18" charset="0"/>
                <a:cs typeface="Times New Roman" panose="02020603050405020304" pitchFamily="18" charset="0"/>
              </a:rPr>
              <a:t>移动搜索是指以移动设备为终端，进行对普遍互联网的搜索，从而实现高速、准确的获取信息资源。</a:t>
            </a:r>
            <a:endParaRPr lang="en-US" altLang="zh-CN" sz="2400" dirty="0">
              <a:latin typeface="Times New Roman" panose="02020603050405020304" pitchFamily="18" charset="0"/>
              <a:cs typeface="Times New Roman" panose="02020603050405020304" pitchFamily="18" charset="0"/>
            </a:endParaRPr>
          </a:p>
          <a:p>
            <a:pPr lvl="1">
              <a:lnSpc>
                <a:spcPct val="150000"/>
              </a:lnSpc>
              <a:defRPr/>
            </a:pPr>
            <a:r>
              <a:rPr lang="en-US" altLang="zh-CN" sz="2000" dirty="0">
                <a:latin typeface="Times New Roman" panose="02020603050405020304" pitchFamily="18" charset="0"/>
                <a:cs typeface="Times New Roman" panose="02020603050405020304" pitchFamily="18" charset="0"/>
              </a:rPr>
              <a:t>2013</a:t>
            </a:r>
            <a:r>
              <a:rPr lang="zh-CN" altLang="en-US" sz="2000" dirty="0">
                <a:latin typeface="Times New Roman" panose="02020603050405020304" pitchFamily="18" charset="0"/>
                <a:cs typeface="Times New Roman" panose="02020603050405020304" pitchFamily="18" charset="0"/>
              </a:rPr>
              <a:t>年</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月，</a:t>
            </a:r>
            <a:r>
              <a:rPr lang="en-US" altLang="zh-CN" sz="2000" dirty="0">
                <a:latin typeface="Times New Roman" panose="02020603050405020304" pitchFamily="18" charset="0"/>
                <a:cs typeface="Times New Roman" panose="02020603050405020304" pitchFamily="18" charset="0"/>
              </a:rPr>
              <a:t>TechWeb</a:t>
            </a:r>
            <a:r>
              <a:rPr lang="zh-CN" altLang="en-US" sz="2000" dirty="0">
                <a:latin typeface="Times New Roman" panose="02020603050405020304" pitchFamily="18" charset="0"/>
                <a:cs typeface="Times New Roman" panose="02020603050405020304" pitchFamily="18" charset="0"/>
              </a:rPr>
              <a:t>发布结果显示，百度移动搜索跻身</a:t>
            </a:r>
            <a:r>
              <a:rPr lang="en-US" altLang="zh-CN" sz="2000" dirty="0">
                <a:latin typeface="Times New Roman" panose="02020603050405020304" pitchFamily="18" charset="0"/>
                <a:cs typeface="Times New Roman" panose="02020603050405020304" pitchFamily="18" charset="0"/>
              </a:rPr>
              <a:t>2012</a:t>
            </a:r>
            <a:r>
              <a:rPr lang="zh-CN" altLang="en-US" sz="2000" dirty="0">
                <a:latin typeface="Times New Roman" panose="02020603050405020304" pitchFamily="18" charset="0"/>
                <a:cs typeface="Times New Roman" panose="02020603050405020304" pitchFamily="18" charset="0"/>
              </a:rPr>
              <a:t>年度最受欢迎十大移动应用。</a:t>
            </a:r>
            <a:endParaRPr lang="en-US" altLang="zh-CN" sz="2000" dirty="0">
              <a:latin typeface="Times New Roman" panose="02020603050405020304" pitchFamily="18" charset="0"/>
              <a:cs typeface="Times New Roman" panose="02020603050405020304" pitchFamily="18" charset="0"/>
            </a:endParaRPr>
          </a:p>
          <a:p>
            <a:pPr lvl="1">
              <a:lnSpc>
                <a:spcPct val="150000"/>
              </a:lnSpc>
              <a:defRPr/>
            </a:pPr>
            <a:r>
              <a:rPr lang="en-US" altLang="zh-CN"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a:t>
            </a:r>
            <a:r>
              <a:rPr lang="en-US" altLang="zh-CN" sz="2000" dirty="0">
                <a:latin typeface="Times New Roman" panose="02020603050405020304" pitchFamily="18" charset="0"/>
                <a:cs typeface="Times New Roman" panose="02020603050405020304" pitchFamily="18" charset="0"/>
              </a:rPr>
              <a:t>7</a:t>
            </a:r>
            <a:r>
              <a:rPr lang="zh-CN" altLang="en-US" sz="2000" dirty="0">
                <a:latin typeface="Times New Roman" panose="02020603050405020304" pitchFamily="18" charset="0"/>
                <a:cs typeface="Times New Roman" panose="02020603050405020304" pitchFamily="18" charset="0"/>
              </a:rPr>
              <a:t>月</a:t>
            </a:r>
            <a:r>
              <a:rPr lang="en-US" altLang="zh-CN" sz="2000" dirty="0">
                <a:latin typeface="Times New Roman" panose="02020603050405020304" pitchFamily="18" charset="0"/>
                <a:cs typeface="Times New Roman" panose="02020603050405020304" pitchFamily="18" charset="0"/>
              </a:rPr>
              <a:t>14</a:t>
            </a:r>
            <a:r>
              <a:rPr lang="zh-CN" altLang="en-US" sz="2000" dirty="0">
                <a:latin typeface="Times New Roman" panose="02020603050405020304" pitchFamily="18" charset="0"/>
                <a:cs typeface="Times New Roman" panose="02020603050405020304" pitchFamily="18" charset="0"/>
              </a:rPr>
              <a:t>日，</a:t>
            </a:r>
            <a:r>
              <a:rPr lang="en-US" altLang="zh-CN" sz="2000" dirty="0" err="1">
                <a:latin typeface="Times New Roman" panose="02020603050405020304" pitchFamily="18" charset="0"/>
                <a:cs typeface="Times New Roman" panose="02020603050405020304" pitchFamily="18" charset="0"/>
              </a:rPr>
              <a:t>iiMedia</a:t>
            </a:r>
            <a:r>
              <a:rPr lang="en-US" altLang="zh-CN" sz="2000" dirty="0">
                <a:latin typeface="Times New Roman" panose="02020603050405020304" pitchFamily="18" charset="0"/>
                <a:cs typeface="Times New Roman" panose="02020603050405020304" pitchFamily="18" charset="0"/>
              </a:rPr>
              <a:t> Research(</a:t>
            </a:r>
            <a:r>
              <a:rPr lang="zh-CN" altLang="en-US" sz="2000" dirty="0">
                <a:latin typeface="Times New Roman" panose="02020603050405020304" pitchFamily="18" charset="0"/>
                <a:cs typeface="Times New Roman" panose="02020603050405020304" pitchFamily="18" charset="0"/>
              </a:rPr>
              <a:t>艾媒咨询</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发布</a:t>
            </a:r>
            <a:r>
              <a:rPr lang="en-US" altLang="zh-CN"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上半年中国移动搜索市场研究报告</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。报告显示，</a:t>
            </a:r>
            <a:r>
              <a:rPr lang="en-US" altLang="zh-CN"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年第二季度中国移动搜索用户规模增至</a:t>
            </a:r>
            <a:r>
              <a:rPr lang="en-US" altLang="zh-CN" sz="2000" dirty="0">
                <a:latin typeface="Times New Roman" panose="02020603050405020304" pitchFamily="18" charset="0"/>
                <a:cs typeface="Times New Roman" panose="02020603050405020304" pitchFamily="18" charset="0"/>
              </a:rPr>
              <a:t>6.47</a:t>
            </a:r>
            <a:r>
              <a:rPr lang="zh-CN" altLang="en-US" sz="2000" dirty="0">
                <a:latin typeface="Times New Roman" panose="02020603050405020304" pitchFamily="18" charset="0"/>
                <a:cs typeface="Times New Roman" panose="02020603050405020304" pitchFamily="18" charset="0"/>
              </a:rPr>
              <a:t>亿人，增长率为</a:t>
            </a:r>
            <a:r>
              <a:rPr lang="en-US" altLang="zh-CN" sz="2000" dirty="0">
                <a:latin typeface="Times New Roman" panose="02020603050405020304" pitchFamily="18" charset="0"/>
                <a:cs typeface="Times New Roman" panose="02020603050405020304" pitchFamily="18" charset="0"/>
              </a:rPr>
              <a:t>0.94%</a:t>
            </a:r>
            <a:r>
              <a:rPr lang="zh-CN" altLang="en-US" sz="2000" dirty="0">
                <a:latin typeface="Times New Roman" panose="02020603050405020304" pitchFamily="18" charset="0"/>
                <a:cs typeface="Times New Roman" panose="02020603050405020304" pitchFamily="18" charset="0"/>
              </a:rPr>
              <a:t>。</a:t>
            </a:r>
          </a:p>
        </p:txBody>
      </p:sp>
      <p:sp>
        <p:nvSpPr>
          <p:cNvPr id="93188" name="日期占位符 3"/>
          <p:cNvSpPr>
            <a:spLocks noGrp="1"/>
          </p:cNvSpPr>
          <p:nvPr>
            <p:ph type="dt" sz="quarter" idx="10"/>
          </p:nvPr>
        </p:nvSpPr>
        <p:spPr>
          <a:noFill/>
          <a:ln>
            <a:miter lim="800000"/>
          </a:ln>
        </p:spPr>
        <p:txBody>
          <a:bodyPr/>
          <a:lstStyle/>
          <a:p>
            <a:fld id="{8BD006A8-2C58-480B-B10B-6386018E0436}"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7" name="标题 1"/>
          <p:cNvSpPr txBox="1"/>
          <p:nvPr/>
        </p:nvSpPr>
        <p:spPr>
          <a:xfrm>
            <a:off x="357158" y="214290"/>
            <a:ext cx="8229600" cy="57148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2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5.5.3 </a:t>
            </a:r>
            <a:r>
              <a:rPr kumimoji="0" lang="zh-CN" altLang="en-US" sz="32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移动搜索</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3"/>
          <a:srcRect/>
          <a:stretch>
            <a:fillRect/>
          </a:stretch>
        </p:blipFill>
        <p:spPr bwMode="auto">
          <a:xfrm>
            <a:off x="2000232" y="1073451"/>
            <a:ext cx="5496942" cy="5570234"/>
          </a:xfrm>
          <a:prstGeom prst="rect">
            <a:avLst/>
          </a:prstGeom>
          <a:noFill/>
          <a:ln w="9525">
            <a:noFill/>
            <a:miter lim="800000"/>
            <a:headEnd/>
            <a:tailEnd/>
          </a:ln>
          <a:effectLst/>
        </p:spPr>
      </p:pic>
      <p:sp>
        <p:nvSpPr>
          <p:cNvPr id="5" name="TextBox 4"/>
          <p:cNvSpPr txBox="1"/>
          <p:nvPr/>
        </p:nvSpPr>
        <p:spPr>
          <a:xfrm>
            <a:off x="357158" y="214290"/>
            <a:ext cx="5500726" cy="523220"/>
          </a:xfrm>
          <a:prstGeom prst="rect">
            <a:avLst/>
          </a:prstGeom>
          <a:noFill/>
        </p:spPr>
        <p:txBody>
          <a:bodyPr wrap="square" rtlCol="0">
            <a:spAutoFit/>
          </a:bodyPr>
          <a:lstStyle/>
          <a:p>
            <a:r>
              <a:rPr lang="en-US" altLang="zh-CN" sz="2800" dirty="0">
                <a:solidFill>
                  <a:srgbClr val="660066"/>
                </a:solidFill>
                <a:latin typeface="微软雅黑" panose="020B0503020204020204" pitchFamily="34" charset="-122"/>
                <a:ea typeface="微软雅黑" panose="020B0503020204020204" pitchFamily="34" charset="-122"/>
              </a:rPr>
              <a:t>PC</a:t>
            </a:r>
            <a:r>
              <a:rPr lang="zh-CN" altLang="en-US" sz="2800" dirty="0">
                <a:solidFill>
                  <a:srgbClr val="660066"/>
                </a:solidFill>
                <a:latin typeface="微软雅黑" panose="020B0503020204020204" pitchFamily="34" charset="-122"/>
                <a:ea typeface="微软雅黑" panose="020B0503020204020204" pitchFamily="34" charset="-122"/>
              </a:rPr>
              <a:t>端到移动端</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noAutofit/>
          </a:bodyPr>
          <a:lstStyle/>
          <a:p>
            <a:pPr lvl="0" algn="l"/>
            <a:r>
              <a:rPr lang="en-US" altLang="zh-CN" sz="3200" dirty="0">
                <a:solidFill>
                  <a:srgbClr val="660066"/>
                </a:solidFill>
                <a:latin typeface="微软雅黑" panose="020B0503020204020204" pitchFamily="34" charset="-122"/>
                <a:ea typeface="微软雅黑" panose="020B0503020204020204" pitchFamily="34" charset="-122"/>
              </a:rPr>
              <a:t>5.5.4 </a:t>
            </a:r>
            <a:r>
              <a:rPr lang="zh-CN" altLang="en-US" sz="3200" dirty="0">
                <a:solidFill>
                  <a:srgbClr val="660066"/>
                </a:solidFill>
                <a:latin typeface="微软雅黑" panose="020B0503020204020204" pitchFamily="34" charset="-122"/>
                <a:ea typeface="微软雅黑" panose="020B0503020204020204" pitchFamily="34" charset="-122"/>
              </a:rPr>
              <a:t>个性化搜索</a:t>
            </a:r>
            <a:br>
              <a:rPr lang="zh-CN" altLang="en-US" sz="3200" dirty="0">
                <a:solidFill>
                  <a:srgbClr val="660066"/>
                </a:solidFill>
                <a:latin typeface="微软雅黑" panose="020B0503020204020204" pitchFamily="34" charset="-122"/>
                <a:ea typeface="微软雅黑" panose="020B0503020204020204" pitchFamily="34" charset="-122"/>
              </a:rPr>
            </a:br>
            <a:endParaRPr lang="zh-CN" altLang="en-US" sz="3200" dirty="0"/>
          </a:p>
        </p:txBody>
      </p:sp>
      <p:sp>
        <p:nvSpPr>
          <p:cNvPr id="3" name="内容占位符 2"/>
          <p:cNvSpPr>
            <a:spLocks noGrp="1"/>
          </p:cNvSpPr>
          <p:nvPr>
            <p:ph idx="1"/>
          </p:nvPr>
        </p:nvSpPr>
        <p:spPr>
          <a:xfrm>
            <a:off x="357158" y="1357298"/>
            <a:ext cx="8507413" cy="4525963"/>
          </a:xfrm>
        </p:spPr>
        <p:txBody>
          <a:bodyPr>
            <a:normAutofit fontScale="85000" lnSpcReduction="10000"/>
          </a:bodyPr>
          <a:lstStyle/>
          <a:p>
            <a:pPr lvl="1">
              <a:lnSpc>
                <a:spcPct val="160000"/>
              </a:lnSpc>
              <a:defRPr/>
            </a:pPr>
            <a:r>
              <a:rPr lang="zh-CN" altLang="en-US" sz="2400" dirty="0">
                <a:solidFill>
                  <a:srgbClr val="000000"/>
                </a:solidFill>
                <a:latin typeface="Times New Roman" panose="02020603050405020304" pitchFamily="18" charset="0"/>
                <a:cs typeface="Times New Roman" panose="02020603050405020304" pitchFamily="18" charset="0"/>
                <a:sym typeface="宋体" panose="02010600030101010101" pitchFamily="2" charset="-122"/>
              </a:rPr>
              <a:t>个性化搜索是根据用户的网络行为，建立一套准确的个人兴趣模型。</a:t>
            </a:r>
            <a:endParaRPr lang="zh-CN" altLang="en-US" sz="2400" dirty="0">
              <a:latin typeface="Times New Roman" panose="02020603050405020304" pitchFamily="18" charset="0"/>
              <a:cs typeface="Times New Roman" panose="02020603050405020304" pitchFamily="18" charset="0"/>
            </a:endParaRPr>
          </a:p>
          <a:p>
            <a:pPr lvl="1">
              <a:lnSpc>
                <a:spcPct val="160000"/>
              </a:lnSpc>
              <a:defRPr/>
            </a:pPr>
            <a:r>
              <a:rPr lang="en-US" altLang="zh-CN" sz="2400" dirty="0">
                <a:latin typeface="Times New Roman" panose="02020603050405020304" pitchFamily="18" charset="0"/>
                <a:cs typeface="Times New Roman" panose="02020603050405020304" pitchFamily="18" charset="0"/>
              </a:rPr>
              <a:t>1995</a:t>
            </a:r>
            <a:r>
              <a:rPr lang="zh-CN" altLang="en-US" sz="2400" dirty="0">
                <a:latin typeface="Times New Roman" panose="02020603050405020304" pitchFamily="18" charset="0"/>
                <a:cs typeface="Times New Roman" panose="02020603050405020304" pitchFamily="18" charset="0"/>
              </a:rPr>
              <a:t>年</a:t>
            </a:r>
            <a:r>
              <a:rPr lang="en-US" altLang="zh-CN" sz="2400" dirty="0">
                <a:latin typeface="Times New Roman" panose="02020603050405020304" pitchFamily="18" charset="0"/>
                <a:cs typeface="Times New Roman" panose="02020603050405020304" pitchFamily="18" charset="0"/>
              </a:rPr>
              <a:t>9</a:t>
            </a:r>
            <a:r>
              <a:rPr lang="zh-CN" altLang="en-US" sz="2400" dirty="0">
                <a:latin typeface="Times New Roman" panose="02020603050405020304" pitchFamily="18" charset="0"/>
                <a:cs typeface="Times New Roman" panose="02020603050405020304" pitchFamily="18" charset="0"/>
              </a:rPr>
              <a:t>月</a:t>
            </a:r>
            <a:r>
              <a:rPr lang="en-US" altLang="zh-CN" sz="2400" dirty="0">
                <a:latin typeface="Times New Roman" panose="02020603050405020304" pitchFamily="18" charset="0"/>
                <a:cs typeface="Times New Roman" panose="02020603050405020304" pitchFamily="18" charset="0"/>
              </a:rPr>
              <a:t>26</a:t>
            </a:r>
            <a:r>
              <a:rPr lang="zh-CN" altLang="en-US" sz="2400" dirty="0">
                <a:latin typeface="Times New Roman" panose="02020603050405020304" pitchFamily="18" charset="0"/>
                <a:cs typeface="Times New Roman" panose="02020603050405020304" pitchFamily="18" charset="0"/>
              </a:rPr>
              <a:t>日，加州伯克利分校</a:t>
            </a:r>
            <a:r>
              <a:rPr lang="en-US" altLang="zh-CN" sz="2400" dirty="0">
                <a:latin typeface="Times New Roman" panose="02020603050405020304" pitchFamily="18" charset="0"/>
                <a:cs typeface="Times New Roman" panose="02020603050405020304" pitchFamily="18" charset="0"/>
              </a:rPr>
              <a:t>Paul Gauthier</a:t>
            </a:r>
            <a:r>
              <a:rPr lang="zh-CN" altLang="en-US" sz="2400" dirty="0">
                <a:latin typeface="Times New Roman" panose="02020603050405020304" pitchFamily="18" charset="0"/>
                <a:cs typeface="Times New Roman" panose="02020603050405020304" pitchFamily="18" charset="0"/>
              </a:rPr>
              <a:t>创立了</a:t>
            </a:r>
            <a:r>
              <a:rPr lang="en-US" altLang="zh-CN" sz="2400" dirty="0" err="1">
                <a:latin typeface="Times New Roman" panose="02020603050405020304" pitchFamily="18" charset="0"/>
                <a:cs typeface="Times New Roman" panose="02020603050405020304" pitchFamily="18" charset="0"/>
              </a:rPr>
              <a:t>Inktomi</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UC Berkeley Announces </a:t>
            </a:r>
            <a:r>
              <a:rPr lang="en-US" altLang="zh-CN" sz="2400" dirty="0" err="1">
                <a:latin typeface="Times New Roman" panose="02020603050405020304" pitchFamily="18" charset="0"/>
                <a:cs typeface="Times New Roman" panose="02020603050405020304" pitchFamily="18" charset="0"/>
              </a:rPr>
              <a:t>Inktomi</a:t>
            </a:r>
            <a:r>
              <a:rPr lang="zh-CN" altLang="en-US" sz="2400" dirty="0">
                <a:latin typeface="Times New Roman" panose="02020603050405020304" pitchFamily="18" charset="0"/>
                <a:cs typeface="Times New Roman" panose="02020603050405020304" pitchFamily="18" charset="0"/>
              </a:rPr>
              <a:t>），随后推出强大的</a:t>
            </a:r>
            <a:r>
              <a:rPr lang="en-US" altLang="zh-CN" sz="2400" dirty="0" err="1">
                <a:latin typeface="Times New Roman" panose="02020603050405020304" pitchFamily="18" charset="0"/>
                <a:cs typeface="Times New Roman" panose="02020603050405020304" pitchFamily="18" charset="0"/>
              </a:rPr>
              <a:t>HotBot</a:t>
            </a:r>
            <a:r>
              <a:rPr lang="zh-CN" altLang="en-US"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HotBot</a:t>
            </a:r>
            <a:r>
              <a:rPr lang="zh-CN" altLang="en-US" sz="2400" dirty="0">
                <a:latin typeface="Times New Roman" panose="02020603050405020304" pitchFamily="18" charset="0"/>
                <a:cs typeface="Times New Roman" panose="02020603050405020304" pitchFamily="18" charset="0"/>
              </a:rPr>
              <a:t>大量运用</a:t>
            </a:r>
            <a:r>
              <a:rPr lang="en-US" altLang="zh-CN" sz="2400" dirty="0">
                <a:latin typeface="Times New Roman" panose="02020603050405020304" pitchFamily="18" charset="0"/>
                <a:cs typeface="Times New Roman" panose="02020603050405020304" pitchFamily="18" charset="0"/>
              </a:rPr>
              <a:t>cookie</a:t>
            </a:r>
            <a:r>
              <a:rPr lang="zh-CN" altLang="en-US" sz="2400" dirty="0">
                <a:latin typeface="Times New Roman" panose="02020603050405020304" pitchFamily="18" charset="0"/>
                <a:cs typeface="Times New Roman" panose="02020603050405020304" pitchFamily="18" charset="0"/>
              </a:rPr>
              <a:t>储存用户的个人搜索喜好设置。（</a:t>
            </a:r>
            <a:r>
              <a:rPr lang="en-US" altLang="zh-CN" sz="2400" dirty="0" err="1">
                <a:latin typeface="Times New Roman" panose="02020603050405020304" pitchFamily="18" charset="0"/>
                <a:cs typeface="Times New Roman" panose="02020603050405020304" pitchFamily="18" charset="0"/>
              </a:rPr>
              <a:t>Hotbot</a:t>
            </a:r>
            <a:r>
              <a:rPr lang="zh-CN" altLang="en-US" sz="2400" dirty="0">
                <a:latin typeface="Times New Roman" panose="02020603050405020304" pitchFamily="18" charset="0"/>
                <a:cs typeface="Times New Roman" panose="02020603050405020304" pitchFamily="18" charset="0"/>
              </a:rPr>
              <a:t>曾是随后几年最受欢迎的搜索引擎之一，后被</a:t>
            </a:r>
            <a:r>
              <a:rPr lang="en-US" altLang="zh-CN" sz="2400" dirty="0">
                <a:latin typeface="Times New Roman" panose="02020603050405020304" pitchFamily="18" charset="0"/>
                <a:cs typeface="Times New Roman" panose="02020603050405020304" pitchFamily="18" charset="0"/>
              </a:rPr>
              <a:t>Lycos</a:t>
            </a:r>
            <a:r>
              <a:rPr lang="zh-CN" altLang="en-US" sz="2400" dirty="0">
                <a:latin typeface="Times New Roman" panose="02020603050405020304" pitchFamily="18" charset="0"/>
                <a:cs typeface="Times New Roman" panose="02020603050405020304" pitchFamily="18" charset="0"/>
              </a:rPr>
              <a:t>收购）虽然</a:t>
            </a:r>
            <a:r>
              <a:rPr lang="en-US" altLang="zh-CN" sz="2400" dirty="0" err="1">
                <a:latin typeface="Times New Roman" panose="02020603050405020304" pitchFamily="18" charset="0"/>
                <a:cs typeface="Times New Roman" panose="02020603050405020304" pitchFamily="18" charset="0"/>
              </a:rPr>
              <a:t>Hotbot</a:t>
            </a:r>
            <a:r>
              <a:rPr lang="zh-CN" altLang="en-US" sz="2400" dirty="0">
                <a:latin typeface="Times New Roman" panose="02020603050405020304" pitchFamily="18" charset="0"/>
                <a:cs typeface="Times New Roman" panose="02020603050405020304" pitchFamily="18" charset="0"/>
              </a:rPr>
              <a:t>并未存在很久，但其“个性化搜索”的概念现今已经是搜索引擎开发商的经典。</a:t>
            </a:r>
            <a:endParaRPr lang="en-US" altLang="zh-CN" sz="2400" dirty="0">
              <a:latin typeface="Times New Roman" panose="02020603050405020304" pitchFamily="18" charset="0"/>
              <a:cs typeface="Times New Roman" panose="02020603050405020304" pitchFamily="18" charset="0"/>
            </a:endParaRPr>
          </a:p>
          <a:p>
            <a:pPr lvl="1">
              <a:lnSpc>
                <a:spcPct val="160000"/>
              </a:lnSpc>
              <a:defRPr/>
            </a:pPr>
            <a:r>
              <a:rPr lang="zh-CN" altLang="en-US" sz="2400" dirty="0">
                <a:latin typeface="Times New Roman" panose="02020603050405020304" pitchFamily="18" charset="0"/>
                <a:cs typeface="Times New Roman" panose="02020603050405020304" pitchFamily="18" charset="0"/>
              </a:rPr>
              <a:t>淘宝个性化搜索（现在淘宝搜索上有提示一个在购买过和收藏过的店铺内搜索，属于具体到个人了。搜索定制，是具体到个人在展现形式上的个性化。）</a:t>
            </a:r>
          </a:p>
        </p:txBody>
      </p:sp>
      <p:sp>
        <p:nvSpPr>
          <p:cNvPr id="95236" name="日期占位符 3"/>
          <p:cNvSpPr>
            <a:spLocks noGrp="1"/>
          </p:cNvSpPr>
          <p:nvPr>
            <p:ph type="dt" sz="quarter" idx="10"/>
          </p:nvPr>
        </p:nvSpPr>
        <p:spPr>
          <a:noFill/>
          <a:ln>
            <a:miter lim="800000"/>
          </a:ln>
        </p:spPr>
        <p:txBody>
          <a:bodyPr/>
          <a:lstStyle/>
          <a:p>
            <a:fld id="{EEC02B68-A17D-49A1-8553-E18A11C47D37}"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1142984"/>
            <a:ext cx="8229600" cy="4525963"/>
          </a:xfrm>
        </p:spPr>
        <p:txBody>
          <a:bodyPr>
            <a:normAutofit/>
          </a:bodyPr>
          <a:lstStyle/>
          <a:p>
            <a:pPr>
              <a:lnSpc>
                <a:spcPct val="150000"/>
              </a:lnSpc>
            </a:pPr>
            <a:r>
              <a:rPr lang="zh-CN" altLang="en-US" sz="2400" dirty="0"/>
              <a:t>根据用户检索，获得原有的搜索系统的检索结果集。</a:t>
            </a:r>
            <a:endParaRPr lang="en-US" altLang="zh-CN" sz="2400" dirty="0"/>
          </a:p>
          <a:p>
            <a:pPr>
              <a:lnSpc>
                <a:spcPct val="150000"/>
              </a:lnSpc>
            </a:pPr>
            <a:r>
              <a:rPr lang="zh-CN" altLang="en-US" sz="2400" dirty="0"/>
              <a:t>根据用户模型和检索结果集，在线的计算每个结果文档的个性化权值。其实质是用户模型和文档的相似度计算，将用户最希望得到的结果加权，这正是个性化搜索的核心。 </a:t>
            </a:r>
            <a:endParaRPr lang="en-US" altLang="zh-CN" sz="2400" dirty="0"/>
          </a:p>
          <a:p>
            <a:pPr>
              <a:lnSpc>
                <a:spcPct val="150000"/>
              </a:lnSpc>
            </a:pPr>
            <a:r>
              <a:rPr lang="zh-CN" altLang="en-US" sz="2400" dirty="0"/>
              <a:t>与其它排序权值结合，对搜索结果进行重排。</a:t>
            </a:r>
            <a:endParaRPr lang="en-US" altLang="zh-CN" sz="2400" dirty="0"/>
          </a:p>
          <a:p>
            <a:pPr>
              <a:lnSpc>
                <a:spcPct val="150000"/>
              </a:lnSpc>
            </a:pPr>
            <a:r>
              <a:rPr lang="zh-CN" altLang="en-US" sz="2400" dirty="0"/>
              <a:t>展现搜索结果，并收集用户对搜索结果的反馈信息，为下一次用户搜索做准备</a:t>
            </a:r>
            <a:r>
              <a:rPr lang="zh-CN" altLang="en-US" dirty="0"/>
              <a:t>。 </a:t>
            </a:r>
          </a:p>
          <a:p>
            <a:endParaRPr lang="zh-CN" altLang="en-US" dirty="0"/>
          </a:p>
        </p:txBody>
      </p:sp>
      <p:sp>
        <p:nvSpPr>
          <p:cNvPr id="4" name="矩形 3"/>
          <p:cNvSpPr/>
          <p:nvPr/>
        </p:nvSpPr>
        <p:spPr>
          <a:xfrm>
            <a:off x="428596" y="357166"/>
            <a:ext cx="3881191" cy="523220"/>
          </a:xfrm>
          <a:prstGeom prst="rect">
            <a:avLst/>
          </a:prstGeom>
        </p:spPr>
        <p:txBody>
          <a:bodyPr wrap="none">
            <a:spAutoFit/>
          </a:bodyPr>
          <a:lstStyle/>
          <a:p>
            <a:pPr>
              <a:buNone/>
            </a:pPr>
            <a:r>
              <a:rPr lang="zh-CN" altLang="en-US" sz="2800" dirty="0">
                <a:solidFill>
                  <a:srgbClr val="660066"/>
                </a:solidFill>
                <a:latin typeface="微软雅黑" panose="020B0503020204020204" pitchFamily="34" charset="-122"/>
                <a:ea typeface="微软雅黑" panose="020B0503020204020204" pitchFamily="34" charset="-122"/>
                <a:cs typeface="+mj-cs"/>
              </a:rPr>
              <a:t>个性化搜索的基本流程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idx="4294967295"/>
          </p:nvPr>
        </p:nvSpPr>
        <p:spPr>
          <a:xfrm>
            <a:off x="457200" y="277813"/>
            <a:ext cx="8229600" cy="1139825"/>
          </a:xfrm>
        </p:spPr>
        <p:txBody>
          <a:bodyPr/>
          <a:lstStyle/>
          <a:p>
            <a:pPr eaLnBrk="1" hangingPunct="1"/>
            <a:r>
              <a:rPr lang="zh-CN" altLang="en-US">
                <a:latin typeface="黑体" panose="02010609060101010101" pitchFamily="49" charset="-122"/>
                <a:ea typeface="黑体" panose="02010609060101010101" pitchFamily="49" charset="-122"/>
              </a:rPr>
              <a:t> </a:t>
            </a:r>
          </a:p>
        </p:txBody>
      </p:sp>
      <p:sp>
        <p:nvSpPr>
          <p:cNvPr id="25604" name="Rectangle 3"/>
          <p:cNvSpPr>
            <a:spLocks noGrp="1" noChangeArrowheads="1"/>
          </p:cNvSpPr>
          <p:nvPr>
            <p:ph idx="4294967295"/>
          </p:nvPr>
        </p:nvSpPr>
        <p:spPr>
          <a:xfrm>
            <a:off x="468313" y="1196975"/>
            <a:ext cx="8229600" cy="5184775"/>
          </a:xfrm>
        </p:spPr>
        <p:txBody>
          <a:bodyPr>
            <a:normAutofit fontScale="92500"/>
          </a:bodyPr>
          <a:lstStyle/>
          <a:p>
            <a:pPr eaLnBrk="1" hangingPunct="1">
              <a:lnSpc>
                <a:spcPct val="150000"/>
              </a:lnSpc>
              <a:buFont typeface="Symbol" panose="05050102010706020507" pitchFamily="18" charset="2"/>
              <a:buNone/>
            </a:pPr>
            <a:r>
              <a:rPr lang="zh-CN" altLang="en-US" sz="2800" dirty="0">
                <a:ea typeface="黑体" panose="02010609060101010101" pitchFamily="49" charset="-122"/>
              </a:rPr>
              <a:t>（</a:t>
            </a:r>
            <a:r>
              <a:rPr lang="en-US" altLang="zh-CN" sz="2800" dirty="0">
                <a:ea typeface="黑体" panose="02010609060101010101" pitchFamily="49" charset="-122"/>
              </a:rPr>
              <a:t>2</a:t>
            </a:r>
            <a:r>
              <a:rPr lang="zh-CN" altLang="en-US" sz="2800" dirty="0">
                <a:ea typeface="黑体" panose="02010609060101010101" pitchFamily="49" charset="-122"/>
              </a:rPr>
              <a:t>）手工信息检索工具的排检技术</a:t>
            </a:r>
            <a:r>
              <a:rPr lang="zh-CN" altLang="en-US" sz="2400" dirty="0">
                <a:ea typeface="黑体" panose="02010609060101010101" pitchFamily="49" charset="-122"/>
              </a:rPr>
              <a:t> </a:t>
            </a:r>
            <a:endParaRPr lang="en-US" altLang="zh-CN" sz="2400" dirty="0">
              <a:ea typeface="黑体" panose="02010609060101010101" pitchFamily="49" charset="-122"/>
            </a:endParaRPr>
          </a:p>
          <a:p>
            <a:pPr lvl="1">
              <a:lnSpc>
                <a:spcPct val="150000"/>
              </a:lnSpc>
              <a:spcBef>
                <a:spcPct val="50000"/>
              </a:spcBef>
            </a:pPr>
            <a:r>
              <a:rPr lang="zh-CN" altLang="en-US" sz="2200" dirty="0">
                <a:ea typeface="黑体" panose="02010609060101010101" pitchFamily="49" charset="-122"/>
              </a:rPr>
              <a:t>字顺排检技术:将检索工具的内容按字、词的一定顺序或规律，有系统地组织排列起来的技术</a:t>
            </a:r>
            <a:r>
              <a:rPr lang="en-US" altLang="zh-CN" sz="2200" dirty="0">
                <a:ea typeface="黑体" panose="02010609060101010101" pitchFamily="49" charset="-122"/>
              </a:rPr>
              <a:t>.</a:t>
            </a:r>
          </a:p>
          <a:p>
            <a:pPr lvl="1">
              <a:lnSpc>
                <a:spcPct val="150000"/>
              </a:lnSpc>
              <a:spcBef>
                <a:spcPct val="50000"/>
              </a:spcBef>
            </a:pPr>
            <a:r>
              <a:rPr lang="zh-CN" altLang="en-US" sz="2200" dirty="0">
                <a:ea typeface="黑体" panose="02010609060101010101" pitchFamily="49" charset="-122"/>
              </a:rPr>
              <a:t>分类排检技术:将信息素材按学科或事物性质系统地加以排列。 </a:t>
            </a:r>
          </a:p>
          <a:p>
            <a:pPr lvl="1">
              <a:lnSpc>
                <a:spcPct val="150000"/>
              </a:lnSpc>
              <a:spcBef>
                <a:spcPct val="50000"/>
              </a:spcBef>
            </a:pPr>
            <a:r>
              <a:rPr lang="zh-CN" altLang="en-US" sz="2200" dirty="0">
                <a:ea typeface="黑体" panose="02010609060101010101" pitchFamily="49" charset="-122"/>
              </a:rPr>
              <a:t>主题排检技术:以规范化的自然语言为标识符号来标引信息内容的排检技术。 </a:t>
            </a:r>
          </a:p>
          <a:p>
            <a:pPr lvl="1">
              <a:lnSpc>
                <a:spcPct val="150000"/>
              </a:lnSpc>
              <a:spcBef>
                <a:spcPct val="50000"/>
              </a:spcBef>
            </a:pPr>
            <a:r>
              <a:rPr lang="zh-CN" altLang="en-US" sz="2200" dirty="0">
                <a:ea typeface="黑体" panose="02010609060101010101" pitchFamily="49" charset="-122"/>
              </a:rPr>
              <a:t>时序排检技术:按时间的顺序组合信息素材的技术，多用于编制年表、年谱等检索工具。</a:t>
            </a:r>
          </a:p>
          <a:p>
            <a:pPr lvl="1">
              <a:lnSpc>
                <a:spcPct val="150000"/>
              </a:lnSpc>
              <a:spcBef>
                <a:spcPct val="50000"/>
              </a:spcBef>
            </a:pPr>
            <a:r>
              <a:rPr lang="zh-CN" altLang="en-US" sz="2200" dirty="0">
                <a:ea typeface="黑体" panose="02010609060101010101" pitchFamily="49" charset="-122"/>
              </a:rPr>
              <a:t>地序排检技术:按一定时期的行政区域来排列信息素材的技术。 </a:t>
            </a:r>
          </a:p>
        </p:txBody>
      </p:sp>
      <p:sp>
        <p:nvSpPr>
          <p:cNvPr id="4" name="Rectangle 2"/>
          <p:cNvSpPr txBox="1">
            <a:spLocks noChangeArrowheads="1"/>
          </p:cNvSpPr>
          <p:nvPr/>
        </p:nvSpPr>
        <p:spPr>
          <a:xfrm>
            <a:off x="0" y="0"/>
            <a:ext cx="8229600" cy="863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rgbClr val="660066"/>
                </a:solidFill>
                <a:latin typeface="微软雅黑" panose="020B0503020204020204" pitchFamily="34" charset="-122"/>
                <a:ea typeface="微软雅黑" panose="020B0503020204020204" pitchFamily="34" charset="-122"/>
                <a:cs typeface="+mn-cs"/>
              </a:rPr>
              <a:t>手工信息检索的技术与方法 </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611560" y="1700808"/>
            <a:ext cx="7734651" cy="2880320"/>
          </a:xfrm>
          <a:prstGeom prst="rect">
            <a:avLst/>
          </a:prstGeom>
        </p:spPr>
      </p:pic>
      <p:sp>
        <p:nvSpPr>
          <p:cNvPr id="5" name="标题 4"/>
          <p:cNvSpPr>
            <a:spLocks noGrp="1"/>
          </p:cNvSpPr>
          <p:nvPr>
            <p:ph type="title"/>
          </p:nvPr>
        </p:nvSpPr>
        <p:spPr>
          <a:xfrm>
            <a:off x="-1836712" y="116632"/>
            <a:ext cx="8229600" cy="1143000"/>
          </a:xfrm>
          <a:prstGeom prst="rect">
            <a:avLst/>
          </a:prstGeom>
        </p:spPr>
        <p:txBody>
          <a:bodyPr wrap="none">
            <a:spAutoFit/>
          </a:bodyPr>
          <a:lstStyle/>
          <a:p>
            <a:pPr>
              <a:buNone/>
            </a:pPr>
            <a:r>
              <a:rPr lang="zh-CN" altLang="en-US" sz="2800" dirty="0">
                <a:solidFill>
                  <a:srgbClr val="660066"/>
                </a:solidFill>
                <a:latin typeface="微软雅黑" panose="020B0503020204020204" pitchFamily="34" charset="-122"/>
                <a:ea typeface="微软雅黑" panose="020B0503020204020204" pitchFamily="34" charset="-122"/>
                <a:cs typeface="+mj-cs"/>
              </a:rPr>
              <a:t>个性化搜索的基本流程 </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611560" y="1417638"/>
            <a:ext cx="8351583" cy="4392488"/>
          </a:xfrm>
          <a:prstGeom prst="rect">
            <a:avLst/>
          </a:prstGeom>
        </p:spPr>
      </p:pic>
      <p:sp>
        <p:nvSpPr>
          <p:cNvPr id="5" name="矩形 4"/>
          <p:cNvSpPr/>
          <p:nvPr/>
        </p:nvSpPr>
        <p:spPr>
          <a:xfrm>
            <a:off x="2555776" y="5949280"/>
            <a:ext cx="4032448" cy="400110"/>
          </a:xfrm>
          <a:prstGeom prst="rect">
            <a:avLst/>
          </a:prstGeom>
        </p:spPr>
        <p:txBody>
          <a:bodyPr wrap="square">
            <a:spAutoFit/>
          </a:bodyPr>
          <a:lstStyle/>
          <a:p>
            <a:r>
              <a:rPr lang="zh-CN" altLang="en-US" sz="2000" b="1" dirty="0">
                <a:solidFill>
                  <a:srgbClr val="4F4F4F"/>
                </a:solidFill>
                <a:latin typeface="-apple-system"/>
              </a:rPr>
              <a:t>几种个性化搜索实现方式</a:t>
            </a:r>
            <a:endParaRPr lang="zh-CN" altLang="en-US" sz="2000" b="1"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1285860"/>
            <a:ext cx="8229600" cy="4525963"/>
          </a:xfrm>
        </p:spPr>
        <p:txBody>
          <a:bodyPr>
            <a:normAutofit/>
          </a:bodyPr>
          <a:lstStyle/>
          <a:p>
            <a:pPr lvl="1">
              <a:lnSpc>
                <a:spcPct val="150000"/>
              </a:lnSpc>
              <a:defRPr/>
            </a:pPr>
            <a:r>
              <a:rPr lang="zh-CN" altLang="en-US" sz="2400" dirty="0">
                <a:solidFill>
                  <a:srgbClr val="000000"/>
                </a:solidFill>
                <a:latin typeface="Times New Roman" panose="02020603050405020304" pitchFamily="18" charset="0"/>
                <a:cs typeface="Times New Roman" panose="02020603050405020304" pitchFamily="18" charset="0"/>
                <a:sym typeface="宋体" panose="02010600030101010101" pitchFamily="2" charset="-122"/>
              </a:rPr>
              <a:t>手机的GPS应用是基于地理位置感知的搜索，而且可以通过陀螺仪等设备感知用户的朝向，基于这种信息，可以为用户提供准确的地理位置服务以及相关搜索服务。</a:t>
            </a:r>
            <a:endParaRPr lang="en-US" altLang="zh-CN" sz="2400" dirty="0">
              <a:solidFill>
                <a:srgbClr val="000000"/>
              </a:solidFill>
              <a:latin typeface="Times New Roman" panose="02020603050405020304" pitchFamily="18" charset="0"/>
              <a:cs typeface="Times New Roman" panose="02020603050405020304" pitchFamily="18" charset="0"/>
              <a:sym typeface="宋体" panose="02010600030101010101" pitchFamily="2" charset="-122"/>
            </a:endParaRPr>
          </a:p>
          <a:p>
            <a:pPr lvl="1">
              <a:lnSpc>
                <a:spcPct val="150000"/>
              </a:lnSpc>
              <a:defRPr/>
            </a:pPr>
            <a:r>
              <a:rPr lang="zh-CN" altLang="en-US" sz="2400" b="1" dirty="0">
                <a:latin typeface="Times New Roman" panose="02020603050405020304" pitchFamily="18" charset="0"/>
                <a:cs typeface="Times New Roman" panose="02020603050405020304" pitchFamily="18" charset="0"/>
              </a:rPr>
              <a:t>美国等部分地区的</a:t>
            </a:r>
            <a:r>
              <a:rPr lang="en-US" altLang="zh-CN" sz="2400" b="1" dirty="0">
                <a:latin typeface="Times New Roman" panose="02020603050405020304" pitchFamily="18" charset="0"/>
                <a:cs typeface="Times New Roman" panose="02020603050405020304" pitchFamily="18" charset="0"/>
              </a:rPr>
              <a:t>Google Now</a:t>
            </a:r>
            <a:r>
              <a:rPr lang="zh-CN" altLang="en-US" sz="2400" b="1" dirty="0">
                <a:latin typeface="Times New Roman" panose="02020603050405020304" pitchFamily="18" charset="0"/>
                <a:cs typeface="Times New Roman" panose="02020603050405020304" pitchFamily="18" charset="0"/>
              </a:rPr>
              <a:t>用户已经可以向搜索应用询问当前或附近的地理位置了。</a:t>
            </a:r>
            <a:endParaRPr lang="zh-CN" altLang="en-US" dirty="0">
              <a:latin typeface="Times New Roman" panose="02020603050405020304" pitchFamily="18" charset="0"/>
              <a:cs typeface="Times New Roman" panose="02020603050405020304" pitchFamily="18" charset="0"/>
            </a:endParaRPr>
          </a:p>
        </p:txBody>
      </p:sp>
      <p:sp>
        <p:nvSpPr>
          <p:cNvPr id="6" name="标题 1"/>
          <p:cNvSpPr>
            <a:spLocks noGrp="1"/>
          </p:cNvSpPr>
          <p:nvPr>
            <p:ph type="title"/>
          </p:nvPr>
        </p:nvSpPr>
        <p:spPr>
          <a:xfrm>
            <a:off x="457200" y="274638"/>
            <a:ext cx="8229600" cy="1143000"/>
          </a:xfrm>
        </p:spPr>
        <p:txBody>
          <a:bodyPr>
            <a:noAutofit/>
          </a:bodyPr>
          <a:lstStyle/>
          <a:p>
            <a:pPr lvl="0" algn="l"/>
            <a:r>
              <a:rPr lang="en-US" altLang="zh-CN" sz="3200" dirty="0">
                <a:solidFill>
                  <a:srgbClr val="660066"/>
                </a:solidFill>
                <a:latin typeface="微软雅黑" panose="020B0503020204020204" pitchFamily="34" charset="-122"/>
                <a:ea typeface="微软雅黑" panose="020B0503020204020204" pitchFamily="34" charset="-122"/>
              </a:rPr>
              <a:t>5.5.5 </a:t>
            </a:r>
            <a:r>
              <a:rPr lang="zh-CN" altLang="en-US" sz="3200" dirty="0">
                <a:solidFill>
                  <a:srgbClr val="660066"/>
                </a:solidFill>
                <a:latin typeface="微软雅黑" panose="020B0503020204020204" pitchFamily="34" charset="-122"/>
                <a:ea typeface="微软雅黑" panose="020B0503020204020204" pitchFamily="34" charset="-122"/>
              </a:rPr>
              <a:t>地理位置感知搜索</a:t>
            </a:r>
            <a:br>
              <a:rPr lang="zh-CN" altLang="en-US" sz="3200" dirty="0">
                <a:solidFill>
                  <a:srgbClr val="660066"/>
                </a:solidFill>
                <a:latin typeface="微软雅黑" panose="020B0503020204020204" pitchFamily="34" charset="-122"/>
                <a:ea typeface="微软雅黑" panose="020B0503020204020204" pitchFamily="34" charset="-122"/>
              </a:rPr>
            </a:br>
            <a:endParaRPr lang="zh-CN" altLang="en-US" sz="3200"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7200" y="274638"/>
            <a:ext cx="8229600" cy="1143000"/>
          </a:xfrm>
        </p:spPr>
        <p:txBody>
          <a:bodyPr>
            <a:noAutofit/>
          </a:bodyPr>
          <a:lstStyle/>
          <a:p>
            <a:pPr lvl="0" algn="l"/>
            <a:r>
              <a:rPr lang="en-US" altLang="zh-CN" sz="3200" dirty="0">
                <a:solidFill>
                  <a:srgbClr val="660066"/>
                </a:solidFill>
                <a:latin typeface="微软雅黑" panose="020B0503020204020204" pitchFamily="34" charset="-122"/>
                <a:ea typeface="微软雅黑" panose="020B0503020204020204" pitchFamily="34" charset="-122"/>
              </a:rPr>
              <a:t>5.5.6 </a:t>
            </a:r>
            <a:r>
              <a:rPr lang="zh-CN" altLang="en-US" sz="3200" dirty="0">
                <a:solidFill>
                  <a:srgbClr val="660066"/>
                </a:solidFill>
                <a:latin typeface="微软雅黑" panose="020B0503020204020204" pitchFamily="34" charset="-122"/>
                <a:ea typeface="微软雅黑" panose="020B0503020204020204" pitchFamily="34" charset="-122"/>
              </a:rPr>
              <a:t>跨语言搜索</a:t>
            </a:r>
            <a:br>
              <a:rPr lang="zh-CN" altLang="en-US" sz="3200" dirty="0">
                <a:solidFill>
                  <a:srgbClr val="660066"/>
                </a:solidFill>
                <a:latin typeface="微软雅黑" panose="020B0503020204020204" pitchFamily="34" charset="-122"/>
                <a:ea typeface="微软雅黑" panose="020B0503020204020204" pitchFamily="34" charset="-122"/>
              </a:rPr>
            </a:br>
            <a:endParaRPr lang="zh-CN" altLang="en-US" sz="3200" dirty="0"/>
          </a:p>
        </p:txBody>
      </p:sp>
      <p:sp>
        <p:nvSpPr>
          <p:cNvPr id="7" name="内容占位符 6"/>
          <p:cNvSpPr>
            <a:spLocks noGrp="1"/>
          </p:cNvSpPr>
          <p:nvPr>
            <p:ph idx="1"/>
          </p:nvPr>
        </p:nvSpPr>
        <p:spPr>
          <a:xfrm>
            <a:off x="428596" y="1142984"/>
            <a:ext cx="8229600" cy="4525963"/>
          </a:xfrm>
        </p:spPr>
        <p:txBody>
          <a:bodyPr>
            <a:noAutofit/>
          </a:bodyPr>
          <a:lstStyle/>
          <a:p>
            <a:pPr>
              <a:lnSpc>
                <a:spcPct val="150000"/>
              </a:lnSpc>
            </a:pPr>
            <a:r>
              <a:rPr lang="zh-CN" altLang="en-US" sz="2400" dirty="0"/>
              <a:t>跨语言检索</a:t>
            </a:r>
            <a:r>
              <a:rPr lang="en-US" altLang="zh-CN" sz="2400" dirty="0"/>
              <a:t>(Cross Language Information Retrieval, CLIR)</a:t>
            </a:r>
            <a:r>
              <a:rPr lang="zh-CN" altLang="en-US" sz="2400" dirty="0"/>
              <a:t>即可用一种提问语言检索出用另一种语言书写的信息，也就是一种跨越语言界限进行检索的问题。 </a:t>
            </a:r>
            <a:endParaRPr lang="en-US" altLang="zh-CN" sz="2400" dirty="0"/>
          </a:p>
          <a:p>
            <a:pPr>
              <a:lnSpc>
                <a:spcPct val="150000"/>
              </a:lnSpc>
            </a:pPr>
            <a:r>
              <a:rPr lang="zh-CN" altLang="en-US" sz="2400" dirty="0"/>
              <a:t>跨语言信息检索研究涉及了语言学、情报学、计算机科学等多门学科知识，是一个综合性强、富有挑战性的研究领域。</a:t>
            </a:r>
            <a:endParaRPr lang="en-US" altLang="zh-CN" sz="2400" dirty="0"/>
          </a:p>
          <a:p>
            <a:pPr>
              <a:lnSpc>
                <a:spcPct val="150000"/>
              </a:lnSpc>
            </a:pPr>
            <a:r>
              <a:rPr lang="zh-CN" altLang="en-US" sz="2400" dirty="0"/>
              <a:t>跨语言检索技术的实现应用了信息检索、文字处理、和机器翻译等技术，如文字切分技术、词汇翻译、词频技术、索引技术等。</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srcRect b="11193"/>
          <a:stretch>
            <a:fillRect/>
          </a:stretch>
        </p:blipFill>
        <p:spPr>
          <a:xfrm>
            <a:off x="827584" y="1052736"/>
            <a:ext cx="7128792" cy="5040560"/>
          </a:xfrm>
          <a:prstGeom prst="rect">
            <a:avLst/>
          </a:prstGeom>
        </p:spPr>
      </p:pic>
      <p:sp>
        <p:nvSpPr>
          <p:cNvPr id="5" name="文本框 4"/>
          <p:cNvSpPr txBox="1"/>
          <p:nvPr/>
        </p:nvSpPr>
        <p:spPr>
          <a:xfrm>
            <a:off x="2843808" y="6453336"/>
            <a:ext cx="3888432" cy="369332"/>
          </a:xfrm>
          <a:prstGeom prst="rect">
            <a:avLst/>
          </a:prstGeom>
          <a:noFill/>
        </p:spPr>
        <p:txBody>
          <a:bodyPr wrap="square" rtlCol="0">
            <a:spAutoFit/>
          </a:bodyPr>
          <a:lstStyle/>
          <a:p>
            <a:r>
              <a:rPr lang="zh-CN" altLang="en-US" dirty="0"/>
              <a:t>跨语言检索流程</a:t>
            </a:r>
          </a:p>
        </p:txBody>
      </p:sp>
      <p:sp>
        <p:nvSpPr>
          <p:cNvPr id="6" name="标题 1"/>
          <p:cNvSpPr>
            <a:spLocks noGrp="1"/>
          </p:cNvSpPr>
          <p:nvPr>
            <p:ph type="title"/>
          </p:nvPr>
        </p:nvSpPr>
        <p:spPr>
          <a:xfrm>
            <a:off x="457200" y="274638"/>
            <a:ext cx="8229600" cy="1143000"/>
          </a:xfrm>
        </p:spPr>
        <p:txBody>
          <a:bodyPr>
            <a:noAutofit/>
          </a:bodyPr>
          <a:lstStyle/>
          <a:p>
            <a:pPr lvl="0" algn="l"/>
            <a:r>
              <a:rPr lang="en-US" altLang="zh-CN" sz="3200" dirty="0">
                <a:solidFill>
                  <a:srgbClr val="660066"/>
                </a:solidFill>
                <a:latin typeface="微软雅黑" panose="020B0503020204020204" pitchFamily="34" charset="-122"/>
                <a:ea typeface="微软雅黑" panose="020B0503020204020204" pitchFamily="34" charset="-122"/>
              </a:rPr>
              <a:t>5.5.6 </a:t>
            </a:r>
            <a:r>
              <a:rPr lang="zh-CN" altLang="en-US" sz="3200" dirty="0">
                <a:solidFill>
                  <a:srgbClr val="660066"/>
                </a:solidFill>
                <a:latin typeface="微软雅黑" panose="020B0503020204020204" pitchFamily="34" charset="-122"/>
                <a:ea typeface="微软雅黑" panose="020B0503020204020204" pitchFamily="34" charset="-122"/>
              </a:rPr>
              <a:t>跨语言搜索</a:t>
            </a:r>
            <a:br>
              <a:rPr lang="zh-CN" altLang="en-US" sz="3200" dirty="0">
                <a:solidFill>
                  <a:srgbClr val="660066"/>
                </a:solidFill>
                <a:latin typeface="微软雅黑" panose="020B0503020204020204" pitchFamily="34" charset="-122"/>
                <a:ea typeface="微软雅黑" panose="020B0503020204020204" pitchFamily="34" charset="-122"/>
              </a:rPr>
            </a:br>
            <a:endParaRPr lang="zh-CN" altLang="en-US" sz="3200"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357290" y="1214422"/>
            <a:ext cx="6896122" cy="5393231"/>
          </a:xfrm>
          <a:prstGeom prst="rect">
            <a:avLst/>
          </a:prstGeom>
          <a:noFill/>
          <a:ln w="9525">
            <a:noFill/>
            <a:miter lim="800000"/>
            <a:headEnd/>
            <a:tailEnd/>
          </a:ln>
          <a:effectLst/>
        </p:spPr>
      </p:pic>
      <p:sp>
        <p:nvSpPr>
          <p:cNvPr id="3" name="标题 1"/>
          <p:cNvSpPr>
            <a:spLocks noGrp="1"/>
          </p:cNvSpPr>
          <p:nvPr>
            <p:ph type="title"/>
          </p:nvPr>
        </p:nvSpPr>
        <p:spPr>
          <a:xfrm>
            <a:off x="457200" y="274638"/>
            <a:ext cx="8229600" cy="1143000"/>
          </a:xfrm>
        </p:spPr>
        <p:txBody>
          <a:bodyPr>
            <a:noAutofit/>
          </a:bodyPr>
          <a:lstStyle/>
          <a:p>
            <a:pPr lvl="0" algn="l"/>
            <a:r>
              <a:rPr lang="en-US" altLang="zh-CN" sz="3200" dirty="0">
                <a:solidFill>
                  <a:srgbClr val="660066"/>
                </a:solidFill>
                <a:latin typeface="微软雅黑" panose="020B0503020204020204" pitchFamily="34" charset="-122"/>
                <a:ea typeface="微软雅黑" panose="020B0503020204020204" pitchFamily="34" charset="-122"/>
              </a:rPr>
              <a:t>5.5.6 </a:t>
            </a:r>
            <a:r>
              <a:rPr lang="zh-CN" altLang="en-US" sz="3200" dirty="0">
                <a:solidFill>
                  <a:srgbClr val="660066"/>
                </a:solidFill>
                <a:latin typeface="微软雅黑" panose="020B0503020204020204" pitchFamily="34" charset="-122"/>
                <a:ea typeface="微软雅黑" panose="020B0503020204020204" pitchFamily="34" charset="-122"/>
              </a:rPr>
              <a:t>跨语言搜索</a:t>
            </a:r>
            <a:br>
              <a:rPr lang="zh-CN" altLang="en-US" sz="3200" dirty="0">
                <a:solidFill>
                  <a:srgbClr val="660066"/>
                </a:solidFill>
                <a:latin typeface="微软雅黑" panose="020B0503020204020204" pitchFamily="34" charset="-122"/>
                <a:ea typeface="微软雅黑" panose="020B0503020204020204" pitchFamily="34" charset="-122"/>
              </a:rPr>
            </a:br>
            <a:endParaRPr lang="zh-CN" altLang="en-US" sz="3200"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日期占位符 3"/>
          <p:cNvSpPr>
            <a:spLocks noGrp="1"/>
          </p:cNvSpPr>
          <p:nvPr>
            <p:ph type="dt" sz="quarter" idx="10"/>
          </p:nvPr>
        </p:nvSpPr>
        <p:spPr>
          <a:noFill/>
          <a:ln>
            <a:miter lim="800000"/>
          </a:ln>
        </p:spPr>
        <p:txBody>
          <a:bodyPr/>
          <a:lstStyle/>
          <a:p>
            <a:fld id="{2F482E92-14F8-41C2-8B30-6857DAA02A73}"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pic>
        <p:nvPicPr>
          <p:cNvPr id="99333" name="图片 4"/>
          <p:cNvPicPr>
            <a:picLocks noChangeAspect="1"/>
          </p:cNvPicPr>
          <p:nvPr/>
        </p:nvPicPr>
        <p:blipFill>
          <a:blip r:embed="rId2"/>
          <a:srcRect/>
          <a:stretch>
            <a:fillRect/>
          </a:stretch>
        </p:blipFill>
        <p:spPr bwMode="auto">
          <a:xfrm>
            <a:off x="357158" y="1357298"/>
            <a:ext cx="8457287" cy="4500594"/>
          </a:xfrm>
          <a:prstGeom prst="rect">
            <a:avLst/>
          </a:prstGeom>
          <a:noFill/>
          <a:ln w="9525">
            <a:noFill/>
            <a:miter lim="800000"/>
            <a:headEnd/>
            <a:tailEnd/>
          </a:ln>
        </p:spPr>
      </p:pic>
      <p:sp>
        <p:nvSpPr>
          <p:cNvPr id="4" name="标题 1"/>
          <p:cNvSpPr>
            <a:spLocks noGrp="1"/>
          </p:cNvSpPr>
          <p:nvPr>
            <p:ph type="title"/>
          </p:nvPr>
        </p:nvSpPr>
        <p:spPr>
          <a:xfrm>
            <a:off x="457200" y="274638"/>
            <a:ext cx="8229600" cy="1143000"/>
          </a:xfrm>
        </p:spPr>
        <p:txBody>
          <a:bodyPr>
            <a:noAutofit/>
          </a:bodyPr>
          <a:lstStyle/>
          <a:p>
            <a:pPr lvl="0" algn="l"/>
            <a:r>
              <a:rPr lang="en-US" altLang="zh-CN" sz="3200" dirty="0">
                <a:solidFill>
                  <a:srgbClr val="660066"/>
                </a:solidFill>
                <a:latin typeface="微软雅黑" panose="020B0503020204020204" pitchFamily="34" charset="-122"/>
                <a:ea typeface="微软雅黑" panose="020B0503020204020204" pitchFamily="34" charset="-122"/>
              </a:rPr>
              <a:t>5.5.6 </a:t>
            </a:r>
            <a:r>
              <a:rPr lang="zh-CN" altLang="en-US" sz="3200" dirty="0">
                <a:solidFill>
                  <a:srgbClr val="660066"/>
                </a:solidFill>
                <a:latin typeface="微软雅黑" panose="020B0503020204020204" pitchFamily="34" charset="-122"/>
                <a:ea typeface="微软雅黑" panose="020B0503020204020204" pitchFamily="34" charset="-122"/>
              </a:rPr>
              <a:t>跨语言搜索</a:t>
            </a:r>
            <a:br>
              <a:rPr lang="zh-CN" altLang="en-US" sz="3200" dirty="0">
                <a:solidFill>
                  <a:srgbClr val="660066"/>
                </a:solidFill>
                <a:latin typeface="微软雅黑" panose="020B0503020204020204" pitchFamily="34" charset="-122"/>
                <a:ea typeface="微软雅黑" panose="020B0503020204020204" pitchFamily="34" charset="-122"/>
              </a:rPr>
            </a:br>
            <a:endParaRPr lang="zh-CN" altLang="en-US" sz="3200"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日期占位符 3"/>
          <p:cNvSpPr>
            <a:spLocks noGrp="1"/>
          </p:cNvSpPr>
          <p:nvPr>
            <p:ph type="dt" sz="quarter" idx="10"/>
          </p:nvPr>
        </p:nvSpPr>
        <p:spPr>
          <a:noFill/>
          <a:ln>
            <a:miter lim="800000"/>
          </a:ln>
        </p:spPr>
        <p:txBody>
          <a:bodyPr/>
          <a:lstStyle/>
          <a:p>
            <a:fld id="{2F482E92-14F8-41C2-8B30-6857DAA02A73}"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pic>
        <p:nvPicPr>
          <p:cNvPr id="99333" name="图片 4"/>
          <p:cNvPicPr>
            <a:picLocks noChangeAspect="1"/>
          </p:cNvPicPr>
          <p:nvPr/>
        </p:nvPicPr>
        <p:blipFill>
          <a:blip r:embed="rId2"/>
          <a:srcRect/>
          <a:stretch>
            <a:fillRect/>
          </a:stretch>
        </p:blipFill>
        <p:spPr bwMode="auto">
          <a:xfrm>
            <a:off x="357158" y="1357298"/>
            <a:ext cx="8457287" cy="4500594"/>
          </a:xfrm>
          <a:prstGeom prst="rect">
            <a:avLst/>
          </a:prstGeom>
          <a:noFill/>
          <a:ln w="9525">
            <a:noFill/>
            <a:miter lim="800000"/>
            <a:headEnd/>
            <a:tailEnd/>
          </a:ln>
        </p:spPr>
      </p:pic>
      <p:sp>
        <p:nvSpPr>
          <p:cNvPr id="4" name="标题 1"/>
          <p:cNvSpPr>
            <a:spLocks noGrp="1"/>
          </p:cNvSpPr>
          <p:nvPr>
            <p:ph type="title"/>
          </p:nvPr>
        </p:nvSpPr>
        <p:spPr>
          <a:xfrm>
            <a:off x="457200" y="274638"/>
            <a:ext cx="8229600" cy="1143000"/>
          </a:xfrm>
        </p:spPr>
        <p:txBody>
          <a:bodyPr>
            <a:noAutofit/>
          </a:bodyPr>
          <a:lstStyle/>
          <a:p>
            <a:pPr lvl="0" algn="l"/>
            <a:r>
              <a:rPr lang="en-US" altLang="zh-CN" sz="3200" dirty="0">
                <a:solidFill>
                  <a:srgbClr val="660066"/>
                </a:solidFill>
                <a:latin typeface="微软雅黑" panose="020B0503020204020204" pitchFamily="34" charset="-122"/>
                <a:ea typeface="微软雅黑" panose="020B0503020204020204" pitchFamily="34" charset="-122"/>
              </a:rPr>
              <a:t>5.5.6 </a:t>
            </a:r>
            <a:r>
              <a:rPr lang="zh-CN" altLang="en-US" sz="3200" dirty="0">
                <a:solidFill>
                  <a:srgbClr val="660066"/>
                </a:solidFill>
                <a:latin typeface="微软雅黑" panose="020B0503020204020204" pitchFamily="34" charset="-122"/>
                <a:ea typeface="微软雅黑" panose="020B0503020204020204" pitchFamily="34" charset="-122"/>
              </a:rPr>
              <a:t>跨语言搜索</a:t>
            </a:r>
            <a:br>
              <a:rPr lang="zh-CN" altLang="en-US" sz="3200" dirty="0">
                <a:solidFill>
                  <a:srgbClr val="660066"/>
                </a:solidFill>
                <a:latin typeface="微软雅黑" panose="020B0503020204020204" pitchFamily="34" charset="-122"/>
                <a:ea typeface="微软雅黑" panose="020B0503020204020204" pitchFamily="34" charset="-122"/>
              </a:rPr>
            </a:br>
            <a:endParaRPr lang="zh-CN" altLang="en-US" sz="3200"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1285860"/>
            <a:ext cx="8229600" cy="4525963"/>
          </a:xfrm>
        </p:spPr>
        <p:txBody>
          <a:bodyPr>
            <a:normAutofit/>
          </a:bodyPr>
          <a:lstStyle/>
          <a:p>
            <a:pPr>
              <a:lnSpc>
                <a:spcPct val="150000"/>
              </a:lnSpc>
            </a:pPr>
            <a:r>
              <a:rPr lang="zh-CN" altLang="en-US" sz="2400" b="1" dirty="0"/>
              <a:t>多媒体搜索</a:t>
            </a:r>
            <a:r>
              <a:rPr lang="zh-CN" altLang="en-US" sz="2400" dirty="0"/>
              <a:t>是根据用户的要求，对图形、图像、文本、声音、动画等多媒体信息进行检索，得到用户所需的信息。 </a:t>
            </a:r>
          </a:p>
        </p:txBody>
      </p:sp>
      <p:sp>
        <p:nvSpPr>
          <p:cNvPr id="4" name="标题 1"/>
          <p:cNvSpPr>
            <a:spLocks noGrp="1"/>
          </p:cNvSpPr>
          <p:nvPr>
            <p:ph type="title"/>
          </p:nvPr>
        </p:nvSpPr>
        <p:spPr>
          <a:xfrm>
            <a:off x="457200" y="274638"/>
            <a:ext cx="8229600" cy="1143000"/>
          </a:xfrm>
        </p:spPr>
        <p:txBody>
          <a:bodyPr>
            <a:noAutofit/>
          </a:bodyPr>
          <a:lstStyle/>
          <a:p>
            <a:pPr lvl="0" algn="l"/>
            <a:r>
              <a:rPr lang="en-US" altLang="zh-CN" sz="3200" dirty="0">
                <a:solidFill>
                  <a:srgbClr val="660066"/>
                </a:solidFill>
                <a:latin typeface="微软雅黑" panose="020B0503020204020204" pitchFamily="34" charset="-122"/>
                <a:ea typeface="微软雅黑" panose="020B0503020204020204" pitchFamily="34" charset="-122"/>
              </a:rPr>
              <a:t>5.5.7 </a:t>
            </a:r>
            <a:r>
              <a:rPr lang="zh-CN" altLang="en-US" sz="3200" dirty="0">
                <a:solidFill>
                  <a:srgbClr val="660066"/>
                </a:solidFill>
                <a:latin typeface="微软雅黑" panose="020B0503020204020204" pitchFamily="34" charset="-122"/>
                <a:ea typeface="微软雅黑" panose="020B0503020204020204" pitchFamily="34" charset="-122"/>
              </a:rPr>
              <a:t>多媒体搜索</a:t>
            </a:r>
            <a:br>
              <a:rPr lang="zh-CN" altLang="en-US" sz="3200" dirty="0">
                <a:solidFill>
                  <a:srgbClr val="660066"/>
                </a:solidFill>
                <a:latin typeface="微软雅黑" panose="020B0503020204020204" pitchFamily="34" charset="-122"/>
                <a:ea typeface="微软雅黑" panose="020B0503020204020204" pitchFamily="34" charset="-122"/>
              </a:rPr>
            </a:br>
            <a:endParaRPr lang="zh-CN" altLang="en-US" sz="3200" dirty="0"/>
          </a:p>
        </p:txBody>
      </p:sp>
      <p:pic>
        <p:nvPicPr>
          <p:cNvPr id="6146" name="Picture 2"/>
          <p:cNvPicPr>
            <a:picLocks noChangeAspect="1" noChangeArrowheads="1"/>
          </p:cNvPicPr>
          <p:nvPr/>
        </p:nvPicPr>
        <p:blipFill>
          <a:blip r:embed="rId2"/>
          <a:srcRect/>
          <a:stretch>
            <a:fillRect/>
          </a:stretch>
        </p:blipFill>
        <p:spPr bwMode="auto">
          <a:xfrm>
            <a:off x="1547664" y="2636912"/>
            <a:ext cx="5776917" cy="3758681"/>
          </a:xfrm>
          <a:prstGeom prst="rect">
            <a:avLst/>
          </a:prstGeom>
          <a:noFill/>
          <a:ln w="9525">
            <a:noFill/>
            <a:miter lim="800000"/>
            <a:headEnd/>
            <a:tailEnd/>
          </a:ln>
          <a:effec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16632"/>
            <a:ext cx="8229600" cy="1143000"/>
          </a:xfrm>
        </p:spPr>
        <p:txBody>
          <a:bodyPr>
            <a:normAutofit/>
          </a:bodyPr>
          <a:lstStyle/>
          <a:p>
            <a:pPr algn="l"/>
            <a:r>
              <a:rPr lang="en-US" altLang="zh-CN" sz="2800" dirty="0">
                <a:solidFill>
                  <a:srgbClr val="660066"/>
                </a:solidFill>
                <a:latin typeface="微软雅黑" panose="020B0503020204020204" pitchFamily="34" charset="-122"/>
                <a:ea typeface="微软雅黑" panose="020B0503020204020204" pitchFamily="34" charset="-122"/>
              </a:rPr>
              <a:t>5.5.8 </a:t>
            </a:r>
            <a:r>
              <a:rPr lang="zh-CN" altLang="en-US" sz="2800" dirty="0">
                <a:solidFill>
                  <a:srgbClr val="660066"/>
                </a:solidFill>
                <a:latin typeface="微软雅黑" panose="020B0503020204020204" pitchFamily="34" charset="-122"/>
                <a:ea typeface="微软雅黑" panose="020B0503020204020204" pitchFamily="34" charset="-122"/>
              </a:rPr>
              <a:t>视觉搜索</a:t>
            </a:r>
          </a:p>
        </p:txBody>
      </p:sp>
      <p:sp>
        <p:nvSpPr>
          <p:cNvPr id="3" name="内容占位符 2"/>
          <p:cNvSpPr>
            <a:spLocks noGrp="1"/>
          </p:cNvSpPr>
          <p:nvPr>
            <p:ph idx="1"/>
          </p:nvPr>
        </p:nvSpPr>
        <p:spPr>
          <a:xfrm>
            <a:off x="457200" y="1600200"/>
            <a:ext cx="8507288" cy="3556991"/>
          </a:xfrm>
        </p:spPr>
        <p:txBody>
          <a:bodyPr>
            <a:normAutofit/>
          </a:bodyPr>
          <a:lstStyle/>
          <a:p>
            <a:pPr>
              <a:lnSpc>
                <a:spcPct val="150000"/>
              </a:lnSpc>
            </a:pPr>
            <a:r>
              <a:rPr lang="zh-CN" altLang="en-US" sz="2400" dirty="0"/>
              <a:t>视觉搜索</a:t>
            </a:r>
            <a:r>
              <a:rPr lang="en-US" altLang="zh-CN" sz="2400" dirty="0"/>
              <a:t>——</a:t>
            </a:r>
            <a:r>
              <a:rPr lang="zh-CN" altLang="en-US" sz="2400" dirty="0"/>
              <a:t>“以图搜图”</a:t>
            </a:r>
            <a:endParaRPr lang="en-US" altLang="zh-CN" sz="2400" dirty="0"/>
          </a:p>
          <a:p>
            <a:pPr>
              <a:lnSpc>
                <a:spcPct val="150000"/>
              </a:lnSpc>
            </a:pPr>
            <a:r>
              <a:rPr lang="zh-CN" altLang="en-US" sz="2400" dirty="0"/>
              <a:t>视觉搜索首先需要对大规模图像库提取特征建立索引库</a:t>
            </a:r>
            <a:r>
              <a:rPr lang="en-US" altLang="zh-CN" sz="2400" dirty="0"/>
              <a:t>, </a:t>
            </a:r>
            <a:r>
              <a:rPr lang="zh-CN" altLang="en-US" sz="2400" dirty="0"/>
              <a:t>在用户搜索时对查询图像提取特征</a:t>
            </a:r>
            <a:r>
              <a:rPr lang="en-US" altLang="zh-CN" sz="2400" dirty="0"/>
              <a:t>, </a:t>
            </a:r>
            <a:r>
              <a:rPr lang="zh-CN" altLang="en-US" sz="2400" dirty="0"/>
              <a:t>在特征索引库中快速检索并按相关性排序</a:t>
            </a:r>
            <a:r>
              <a:rPr lang="en-US" altLang="zh-CN" sz="2400" dirty="0"/>
              <a:t>, </a:t>
            </a:r>
            <a:r>
              <a:rPr lang="zh-CN" altLang="en-US" sz="2400" dirty="0"/>
              <a:t>返回一个库图像结果列表</a:t>
            </a:r>
            <a:r>
              <a:rPr lang="en-US" altLang="zh-CN" sz="2400" dirty="0"/>
              <a:t>, </a:t>
            </a:r>
            <a:r>
              <a:rPr lang="zh-CN" altLang="en-US" sz="2400" dirty="0"/>
              <a:t>也可同时包含库中与查询图像相关、结合用户特征和搜索场景的关联信息</a:t>
            </a:r>
            <a:r>
              <a:rPr lang="en-US" altLang="zh-CN" sz="2400" dirty="0"/>
              <a:t>.</a:t>
            </a:r>
            <a:endParaRPr lang="zh-CN" altLang="en-US"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日期占位符 1"/>
          <p:cNvSpPr>
            <a:spLocks noGrp="1"/>
          </p:cNvSpPr>
          <p:nvPr>
            <p:ph type="dt" sz="quarter" idx="10"/>
          </p:nvPr>
        </p:nvSpPr>
        <p:spPr>
          <a:noFill/>
          <a:ln>
            <a:miter lim="800000"/>
          </a:ln>
        </p:spPr>
        <p:txBody>
          <a:bodyPr/>
          <a:lstStyle/>
          <a:p>
            <a:fld id="{D3F34396-7E0E-418B-A396-812EF6D882A5}"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14339" name="Rectangle 3"/>
          <p:cNvSpPr>
            <a:spLocks noGrp="1" noChangeArrowheads="1"/>
          </p:cNvSpPr>
          <p:nvPr>
            <p:ph idx="4294967295"/>
          </p:nvPr>
        </p:nvSpPr>
        <p:spPr>
          <a:xfrm>
            <a:off x="432044" y="1340768"/>
            <a:ext cx="8388428" cy="4695825"/>
          </a:xfrm>
        </p:spPr>
        <p:txBody>
          <a:bodyPr>
            <a:normAutofit fontScale="92500"/>
          </a:bodyPr>
          <a:lstStyle/>
          <a:p>
            <a:pPr eaLnBrk="1" hangingPunct="1">
              <a:lnSpc>
                <a:spcPct val="150000"/>
              </a:lnSpc>
            </a:pPr>
            <a:r>
              <a:rPr lang="zh-CN" altLang="en-US" sz="2400" dirty="0">
                <a:ea typeface="黑体" panose="02010609060101010101" pitchFamily="49" charset="-122"/>
              </a:rPr>
              <a:t>机械信息检索系统：20世纪50年代开始的用各种机械装置进行信息检索的机械检索，是手工阶段向现代信息检索的过渡阶段。</a:t>
            </a:r>
          </a:p>
          <a:p>
            <a:pPr eaLnBrk="1" hangingPunct="1">
              <a:lnSpc>
                <a:spcPct val="150000"/>
              </a:lnSpc>
            </a:pPr>
            <a:r>
              <a:rPr lang="zh-CN" altLang="en-US" sz="2400" dirty="0">
                <a:ea typeface="黑体" panose="02010609060101010101" pitchFamily="49" charset="-122"/>
              </a:rPr>
              <a:t>机械信息检索系统利用当时先进的机械装置改进了信息的存贮和检索方式，通过控制机械动作，借助机械信息处理机的数据识别功能代替部分人，促进了信息检索的自动化。</a:t>
            </a:r>
          </a:p>
          <a:p>
            <a:pPr eaLnBrk="1" hangingPunct="1">
              <a:lnSpc>
                <a:spcPct val="150000"/>
              </a:lnSpc>
            </a:pPr>
            <a:r>
              <a:rPr lang="zh-CN" altLang="en-US" sz="2400" dirty="0">
                <a:ea typeface="黑体" panose="02010609060101010101" pitchFamily="49" charset="-122"/>
              </a:rPr>
              <a:t>机械信息检索并没有发展信息检索语言，采用单一的方法对固定的存贮形式进行检索，而且过分依赖于设备，检索复杂，成本较高，检索效率和质量都不理想。 </a:t>
            </a:r>
          </a:p>
        </p:txBody>
      </p:sp>
      <p:sp>
        <p:nvSpPr>
          <p:cNvPr id="5" name="Rectangle 2"/>
          <p:cNvSpPr txBox="1">
            <a:spLocks noChangeArrowheads="1"/>
          </p:cNvSpPr>
          <p:nvPr/>
        </p:nvSpPr>
        <p:spPr>
          <a:xfrm>
            <a:off x="428596" y="142852"/>
            <a:ext cx="5007500" cy="638175"/>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Char char="n"/>
              <a:defRPr/>
            </a:pPr>
            <a:r>
              <a:rPr lang="en-US" altLang="zh-CN" sz="3200" dirty="0">
                <a:solidFill>
                  <a:srgbClr val="660066"/>
                </a:solidFill>
                <a:latin typeface="微软雅黑" panose="020B0503020204020204" pitchFamily="34" charset="-122"/>
                <a:ea typeface="微软雅黑" panose="020B0503020204020204" pitchFamily="34" charset="-122"/>
              </a:rPr>
              <a:t>5.2.2 </a:t>
            </a:r>
            <a:r>
              <a:rPr lang="zh-CN" altLang="en-US" sz="3200" dirty="0">
                <a:solidFill>
                  <a:srgbClr val="660066"/>
                </a:solidFill>
                <a:latin typeface="微软雅黑" panose="020B0503020204020204" pitchFamily="34" charset="-122"/>
                <a:ea typeface="微软雅黑" panose="020B0503020204020204" pitchFamily="34" charset="-122"/>
              </a:rPr>
              <a:t>机械</a:t>
            </a:r>
            <a:r>
              <a:rPr kumimoji="0" lang="zh-CN" altLang="en-US" sz="32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信息检索阶段 </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16632"/>
            <a:ext cx="8229600" cy="1143000"/>
          </a:xfrm>
        </p:spPr>
        <p:txBody>
          <a:bodyPr>
            <a:normAutofit/>
          </a:bodyPr>
          <a:lstStyle/>
          <a:p>
            <a:pPr algn="l"/>
            <a:r>
              <a:rPr lang="zh-CN" altLang="en-US" sz="3200" dirty="0">
                <a:solidFill>
                  <a:srgbClr val="660066"/>
                </a:solidFill>
                <a:latin typeface="微软雅黑" panose="020B0503020204020204" pitchFamily="34" charset="-122"/>
                <a:ea typeface="微软雅黑" panose="020B0503020204020204" pitchFamily="34" charset="-122"/>
              </a:rPr>
              <a:t>移动视觉搜索</a:t>
            </a:r>
          </a:p>
        </p:txBody>
      </p:sp>
      <p:sp>
        <p:nvSpPr>
          <p:cNvPr id="3" name="内容占位符 2"/>
          <p:cNvSpPr>
            <a:spLocks noGrp="1"/>
          </p:cNvSpPr>
          <p:nvPr>
            <p:ph idx="1"/>
          </p:nvPr>
        </p:nvSpPr>
        <p:spPr>
          <a:xfrm>
            <a:off x="393532" y="1412776"/>
            <a:ext cx="3024336" cy="3168352"/>
          </a:xfrm>
        </p:spPr>
        <p:txBody>
          <a:bodyPr>
            <a:noAutofit/>
          </a:bodyPr>
          <a:lstStyle/>
          <a:p>
            <a:pPr marL="0" indent="0">
              <a:lnSpc>
                <a:spcPct val="150000"/>
              </a:lnSpc>
              <a:buNone/>
            </a:pPr>
            <a:r>
              <a:rPr lang="zh-CN" altLang="en-US" sz="2400" dirty="0"/>
              <a:t>移动视觉搜索是通过智能手机、平板电脑等移动终端获取现实世界对象的图像或视频作为查询对象</a:t>
            </a:r>
            <a:r>
              <a:rPr lang="en-US" altLang="zh-CN" sz="2400" dirty="0"/>
              <a:t>, </a:t>
            </a:r>
            <a:r>
              <a:rPr lang="zh-CN" altLang="en-US" sz="2400" dirty="0"/>
              <a:t>通过移动互联网检索视觉对象关联信息的视觉搜索。</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904" y="1965746"/>
            <a:ext cx="4969386" cy="3662919"/>
          </a:xfrm>
          <a:prstGeom prst="rect">
            <a:avLst/>
          </a:prstGeom>
        </p:spPr>
      </p:pic>
      <p:sp>
        <p:nvSpPr>
          <p:cNvPr id="5" name="矩形 4"/>
          <p:cNvSpPr/>
          <p:nvPr/>
        </p:nvSpPr>
        <p:spPr>
          <a:xfrm>
            <a:off x="395536" y="6334780"/>
            <a:ext cx="8532440" cy="523220"/>
          </a:xfrm>
          <a:prstGeom prst="rect">
            <a:avLst/>
          </a:prstGeom>
        </p:spPr>
        <p:txBody>
          <a:bodyPr wrap="square">
            <a:spAutoFit/>
          </a:bodyPr>
          <a:lstStyle/>
          <a:p>
            <a:r>
              <a:rPr lang="zh-CN" altLang="en-US" sz="1400" dirty="0">
                <a:latin typeface="黑体" panose="02010609060101010101" pitchFamily="49" charset="-122"/>
                <a:ea typeface="黑体" panose="02010609060101010101" pitchFamily="49" charset="-122"/>
              </a:rPr>
              <a:t>来源：贾佳</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唐胜</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谢洪涛</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肖俊斌</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移动视觉搜索综述</a:t>
            </a:r>
            <a:r>
              <a:rPr lang="en-US" altLang="zh-CN" sz="1400" dirty="0">
                <a:latin typeface="黑体" panose="02010609060101010101" pitchFamily="49" charset="-122"/>
                <a:ea typeface="黑体" panose="02010609060101010101" pitchFamily="49" charset="-122"/>
              </a:rPr>
              <a:t>[J].</a:t>
            </a:r>
            <a:r>
              <a:rPr lang="zh-CN" altLang="en-US" sz="1400" dirty="0">
                <a:latin typeface="黑体" panose="02010609060101010101" pitchFamily="49" charset="-122"/>
                <a:ea typeface="黑体" panose="02010609060101010101" pitchFamily="49" charset="-122"/>
              </a:rPr>
              <a:t>计算机辅助设计与图形学学报</a:t>
            </a:r>
            <a:r>
              <a:rPr lang="en-US" altLang="zh-CN" sz="1400" dirty="0">
                <a:latin typeface="黑体" panose="02010609060101010101" pitchFamily="49" charset="-122"/>
                <a:ea typeface="黑体" panose="02010609060101010101" pitchFamily="49" charset="-122"/>
              </a:rPr>
              <a:t>,2017,29(06): 1007-1021.</a:t>
            </a:r>
            <a:endParaRPr lang="zh-CN" altLang="en-US" sz="1400" dirty="0">
              <a:latin typeface="黑体" panose="02010609060101010101" pitchFamily="49" charset="-122"/>
              <a:ea typeface="黑体" panose="02010609060101010101" pitchFamily="49" charset="-122"/>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Autofit/>
          </a:bodyPr>
          <a:lstStyle/>
          <a:p>
            <a:pPr algn="l"/>
            <a:r>
              <a:rPr lang="zh-CN" altLang="en-US" sz="3200" dirty="0">
                <a:solidFill>
                  <a:srgbClr val="660066"/>
                </a:solidFill>
                <a:latin typeface="微软雅黑" panose="020B0503020204020204" pitchFamily="34" charset="-122"/>
                <a:ea typeface="微软雅黑" panose="020B0503020204020204" pitchFamily="34" charset="-122"/>
              </a:rPr>
              <a:t>案例：谷歌镜头（</a:t>
            </a:r>
            <a:r>
              <a:rPr lang="en-US" altLang="zh-CN" sz="3200" dirty="0">
                <a:solidFill>
                  <a:srgbClr val="660066"/>
                </a:solidFill>
                <a:latin typeface="微软雅黑" panose="020B0503020204020204" pitchFamily="34" charset="-122"/>
                <a:ea typeface="微软雅黑" panose="020B0503020204020204" pitchFamily="34" charset="-122"/>
              </a:rPr>
              <a:t> Google Lens</a:t>
            </a:r>
            <a:r>
              <a:rPr lang="zh-CN" altLang="en-US" sz="3200" dirty="0">
                <a:solidFill>
                  <a:srgbClr val="660066"/>
                </a:solidFill>
                <a:latin typeface="微软雅黑" panose="020B0503020204020204" pitchFamily="34" charset="-122"/>
                <a:ea typeface="微软雅黑" panose="020B0503020204020204" pitchFamily="34" charset="-122"/>
              </a:rPr>
              <a:t>）</a:t>
            </a:r>
          </a:p>
        </p:txBody>
      </p:sp>
      <p:sp>
        <p:nvSpPr>
          <p:cNvPr id="3" name="内容占位符 2"/>
          <p:cNvSpPr>
            <a:spLocks noGrp="1"/>
          </p:cNvSpPr>
          <p:nvPr>
            <p:ph idx="1"/>
          </p:nvPr>
        </p:nvSpPr>
        <p:spPr>
          <a:xfrm>
            <a:off x="311180" y="1340768"/>
            <a:ext cx="3610744" cy="4525963"/>
          </a:xfrm>
        </p:spPr>
        <p:txBody>
          <a:bodyPr>
            <a:normAutofit fontScale="92500" lnSpcReduction="20000"/>
          </a:bodyPr>
          <a:lstStyle/>
          <a:p>
            <a:pPr>
              <a:lnSpc>
                <a:spcPct val="150000"/>
              </a:lnSpc>
            </a:pPr>
            <a:r>
              <a:rPr lang="en-US" altLang="zh-CN" sz="2400" dirty="0">
                <a:latin typeface="Times New Roman" panose="02020603050405020304" pitchFamily="18" charset="0"/>
                <a:cs typeface="Times New Roman" panose="02020603050405020304" pitchFamily="18" charset="0"/>
              </a:rPr>
              <a:t>Google Lens</a:t>
            </a:r>
            <a:r>
              <a:rPr lang="zh-CN" altLang="en-US" sz="2400" dirty="0">
                <a:latin typeface="Times New Roman" panose="02020603050405020304" pitchFamily="18" charset="0"/>
                <a:cs typeface="Times New Roman" panose="02020603050405020304" pitchFamily="18" charset="0"/>
              </a:rPr>
              <a:t>技术，依靠智能手机上的摄像头以“查看”周遭环境并为用户提供与之相关的情境信息。</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400" dirty="0">
                <a:latin typeface="Times New Roman" panose="02020603050405020304" pitchFamily="18" charset="0"/>
                <a:cs typeface="Times New Roman" panose="02020603050405020304" pitchFamily="18" charset="0"/>
              </a:rPr>
              <a:t>利用手机上的摄像头，</a:t>
            </a:r>
            <a:r>
              <a:rPr lang="en-US" altLang="zh-CN" sz="2400" dirty="0">
                <a:latin typeface="Times New Roman" panose="02020603050405020304" pitchFamily="18" charset="0"/>
                <a:cs typeface="Times New Roman" panose="02020603050405020304" pitchFamily="18" charset="0"/>
              </a:rPr>
              <a:t>Google Lens</a:t>
            </a:r>
            <a:r>
              <a:rPr lang="zh-CN" altLang="en-US" sz="2400" dirty="0">
                <a:latin typeface="Times New Roman" panose="02020603050405020304" pitchFamily="18" charset="0"/>
                <a:cs typeface="Times New Roman" panose="02020603050405020304" pitchFamily="18" charset="0"/>
              </a:rPr>
              <a:t>能够扫描产品、动物、文本或者其它存在于环境当中的事物，并成功将其识别出来。</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0394" b="8060"/>
          <a:stretch>
            <a:fillRect/>
          </a:stretch>
        </p:blipFill>
        <p:spPr bwMode="auto">
          <a:xfrm>
            <a:off x="3934376" y="1916832"/>
            <a:ext cx="5120920" cy="3143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25470"/>
          </a:xfrm>
        </p:spPr>
        <p:txBody>
          <a:bodyPr>
            <a:normAutofit/>
          </a:bodyPr>
          <a:lstStyle/>
          <a:p>
            <a:pPr algn="l"/>
            <a:r>
              <a:rPr lang="zh-CN" altLang="en-US" sz="3200" dirty="0">
                <a:solidFill>
                  <a:srgbClr val="660066"/>
                </a:solidFill>
                <a:latin typeface="微软雅黑" panose="020B0503020204020204" pitchFamily="34" charset="-122"/>
                <a:ea typeface="微软雅黑" panose="020B0503020204020204" pitchFamily="34" charset="-122"/>
              </a:rPr>
              <a:t>视频智能：视频搜索</a:t>
            </a:r>
          </a:p>
        </p:txBody>
      </p:sp>
      <p:pic>
        <p:nvPicPr>
          <p:cNvPr id="4" name="内容占位符 3" descr="142552041.png"/>
          <p:cNvPicPr>
            <a:picLocks noGrp="1" noChangeAspect="1"/>
          </p:cNvPicPr>
          <p:nvPr>
            <p:ph idx="1"/>
          </p:nvPr>
        </p:nvPicPr>
        <p:blipFill>
          <a:blip r:embed="rId3"/>
          <a:stretch>
            <a:fillRect/>
          </a:stretch>
        </p:blipFill>
        <p:spPr>
          <a:xfrm>
            <a:off x="251478" y="1268760"/>
            <a:ext cx="8641043" cy="3929090"/>
          </a:xfrm>
        </p:spPr>
      </p:pic>
      <p:sp>
        <p:nvSpPr>
          <p:cNvPr id="3" name="矩形 2"/>
          <p:cNvSpPr/>
          <p:nvPr/>
        </p:nvSpPr>
        <p:spPr>
          <a:xfrm>
            <a:off x="755576" y="5494484"/>
            <a:ext cx="7416824" cy="957250"/>
          </a:xfrm>
          <a:prstGeom prst="rect">
            <a:avLst/>
          </a:prstGeom>
        </p:spPr>
        <p:txBody>
          <a:bodyPr wrap="square">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如图是“视频智能</a:t>
            </a:r>
            <a:r>
              <a:rPr lang="en-US" altLang="zh-CN" sz="2000" dirty="0">
                <a:latin typeface="Times New Roman" panose="02020603050405020304" pitchFamily="18" charset="0"/>
                <a:cs typeface="Times New Roman" panose="02020603050405020304" pitchFamily="18" charset="0"/>
              </a:rPr>
              <a:t>API”</a:t>
            </a:r>
            <a:r>
              <a:rPr lang="zh-CN" altLang="en-US" sz="2000" dirty="0">
                <a:latin typeface="Times New Roman" panose="02020603050405020304" pitchFamily="18" charset="0"/>
                <a:cs typeface="Times New Roman" panose="02020603050405020304" pitchFamily="18" charset="0"/>
              </a:rPr>
              <a:t>。通过这一技术，谷歌能够识别视频当中的各种动物、物体、风景等内容。</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1285860"/>
            <a:ext cx="8229600" cy="4525963"/>
          </a:xfrm>
        </p:spPr>
        <p:txBody>
          <a:bodyPr>
            <a:normAutofit fontScale="92500" lnSpcReduction="10000"/>
          </a:bodyPr>
          <a:lstStyle/>
          <a:p>
            <a:pPr lvl="1">
              <a:lnSpc>
                <a:spcPct val="150000"/>
              </a:lnSpc>
              <a:defRPr/>
            </a:pPr>
            <a:r>
              <a:rPr lang="zh-CN" altLang="en-US" sz="2400" dirty="0">
                <a:solidFill>
                  <a:srgbClr val="000000"/>
                </a:solidFill>
                <a:latin typeface="Times New Roman" panose="02020603050405020304" pitchFamily="18" charset="0"/>
                <a:cs typeface="Times New Roman" panose="02020603050405020304" pitchFamily="18" charset="0"/>
                <a:sym typeface="宋体" panose="02010600030101010101" pitchFamily="2" charset="-122"/>
              </a:rPr>
              <a:t>所谓情境搜索</a:t>
            </a:r>
            <a:r>
              <a:rPr lang="zh-CN" altLang="en-US" sz="2400" dirty="0">
                <a:latin typeface="Times New Roman" panose="02020603050405020304" pitchFamily="18" charset="0"/>
                <a:cs typeface="Times New Roman" panose="02020603050405020304" pitchFamily="18" charset="0"/>
              </a:rPr>
              <a:t>是综合考虑用户背景、兴趣爱好以及环境的智能化搜索，通过对用户意图的深入理解，在用户使用互联网服务的各种场景下提供给用户的最贴切的搜索服务。</a:t>
            </a:r>
            <a:endParaRPr lang="en-US" altLang="zh-CN" sz="2400" dirty="0">
              <a:latin typeface="Times New Roman" panose="02020603050405020304" pitchFamily="18" charset="0"/>
              <a:cs typeface="Times New Roman" panose="02020603050405020304" pitchFamily="18" charset="0"/>
            </a:endParaRPr>
          </a:p>
          <a:p>
            <a:pPr lvl="1">
              <a:lnSpc>
                <a:spcPct val="150000"/>
              </a:lnSpc>
              <a:defRPr/>
            </a:pPr>
            <a:r>
              <a:rPr lang="zh-CN" altLang="en-US" sz="2400" dirty="0">
                <a:latin typeface="Times New Roman" panose="02020603050405020304" pitchFamily="18" charset="0"/>
                <a:cs typeface="Times New Roman" panose="02020603050405020304" pitchFamily="18" charset="0"/>
              </a:rPr>
              <a:t>情境搜索包含</a:t>
            </a:r>
            <a:r>
              <a:rPr lang="en-US" altLang="zh-CN" sz="2400" dirty="0">
                <a:latin typeface="Times New Roman" panose="02020603050405020304" pitchFamily="18" charset="0"/>
                <a:cs typeface="Times New Roman" panose="02020603050405020304" pitchFamily="18" charset="0"/>
              </a:rPr>
              <a:t>7</a:t>
            </a:r>
            <a:r>
              <a:rPr lang="zh-CN" altLang="en-US" sz="2400" dirty="0">
                <a:latin typeface="Times New Roman" panose="02020603050405020304" pitchFamily="18" charset="0"/>
                <a:cs typeface="Times New Roman" panose="02020603050405020304" pitchFamily="18" charset="0"/>
              </a:rPr>
              <a:t>个要素（</a:t>
            </a:r>
            <a:r>
              <a:rPr lang="en-US" altLang="zh-CN" sz="2400" dirty="0">
                <a:latin typeface="Times New Roman" panose="02020603050405020304" pitchFamily="18" charset="0"/>
                <a:cs typeface="Times New Roman" panose="02020603050405020304" pitchFamily="18" charset="0"/>
              </a:rPr>
              <a:t>6W&amp;1H</a:t>
            </a:r>
            <a:r>
              <a:rPr lang="zh-CN" altLang="en-US" sz="2400" dirty="0">
                <a:latin typeface="Times New Roman" panose="02020603050405020304" pitchFamily="18" charset="0"/>
                <a:cs typeface="Times New Roman" panose="02020603050405020304" pitchFamily="18" charset="0"/>
              </a:rPr>
              <a:t>），它强调“以人（</a:t>
            </a:r>
            <a:r>
              <a:rPr lang="en-US" altLang="zh-CN" sz="2400" dirty="0">
                <a:latin typeface="Times New Roman" panose="02020603050405020304" pitchFamily="18" charset="0"/>
                <a:cs typeface="Times New Roman" panose="02020603050405020304" pitchFamily="18" charset="0"/>
              </a:rPr>
              <a:t>Who</a:t>
            </a:r>
            <a:r>
              <a:rPr lang="zh-CN" altLang="en-US" sz="2400" dirty="0">
                <a:latin typeface="Times New Roman" panose="02020603050405020304" pitchFamily="18" charset="0"/>
                <a:cs typeface="Times New Roman" panose="02020603050405020304" pitchFamily="18" charset="0"/>
              </a:rPr>
              <a:t>）为本”，也就是以用户为中心，根据其搜索行为的时间（</a:t>
            </a:r>
            <a:r>
              <a:rPr lang="en-US" altLang="zh-CN" sz="2400" dirty="0">
                <a:latin typeface="Times New Roman" panose="02020603050405020304" pitchFamily="18" charset="0"/>
                <a:cs typeface="Times New Roman" panose="02020603050405020304" pitchFamily="18" charset="0"/>
              </a:rPr>
              <a:t>When</a:t>
            </a:r>
            <a:r>
              <a:rPr lang="zh-CN" altLang="en-US" sz="2400" dirty="0">
                <a:latin typeface="Times New Roman" panose="02020603050405020304" pitchFamily="18" charset="0"/>
                <a:cs typeface="Times New Roman" panose="02020603050405020304" pitchFamily="18" charset="0"/>
              </a:rPr>
              <a:t>）、地点（</a:t>
            </a:r>
            <a:r>
              <a:rPr lang="en-US" altLang="zh-CN" sz="2400" dirty="0">
                <a:latin typeface="Times New Roman" panose="02020603050405020304" pitchFamily="18" charset="0"/>
                <a:cs typeface="Times New Roman" panose="02020603050405020304" pitchFamily="18" charset="0"/>
              </a:rPr>
              <a:t>Where</a:t>
            </a:r>
            <a:r>
              <a:rPr lang="zh-CN" altLang="en-US" sz="2400" dirty="0">
                <a:latin typeface="Times New Roman" panose="02020603050405020304" pitchFamily="18" charset="0"/>
                <a:cs typeface="Times New Roman" panose="02020603050405020304" pitchFamily="18" charset="0"/>
              </a:rPr>
              <a:t>）、输入（</a:t>
            </a:r>
            <a:r>
              <a:rPr lang="en-US" altLang="zh-CN" sz="2400" dirty="0">
                <a:latin typeface="Times New Roman" panose="02020603050405020304" pitchFamily="18" charset="0"/>
                <a:cs typeface="Times New Roman" panose="02020603050405020304" pitchFamily="18" charset="0"/>
              </a:rPr>
              <a:t>What</a:t>
            </a:r>
            <a:r>
              <a:rPr lang="zh-CN" altLang="en-US" sz="2400" dirty="0">
                <a:latin typeface="Times New Roman" panose="02020603050405020304" pitchFamily="18" charset="0"/>
                <a:cs typeface="Times New Roman" panose="02020603050405020304" pitchFamily="18" charset="0"/>
              </a:rPr>
              <a:t>）、需求（</a:t>
            </a:r>
            <a:r>
              <a:rPr lang="en-US" altLang="zh-CN" sz="2400" dirty="0">
                <a:latin typeface="Times New Roman" panose="02020603050405020304" pitchFamily="18" charset="0"/>
                <a:cs typeface="Times New Roman" panose="02020603050405020304" pitchFamily="18" charset="0"/>
              </a:rPr>
              <a:t>Want</a:t>
            </a:r>
            <a:r>
              <a:rPr lang="zh-CN" altLang="en-US" sz="2400" dirty="0">
                <a:latin typeface="Times New Roman" panose="02020603050405020304" pitchFamily="18" charset="0"/>
                <a:cs typeface="Times New Roman" panose="02020603050405020304" pitchFamily="18" charset="0"/>
              </a:rPr>
              <a:t>）、习惯（</a:t>
            </a:r>
            <a:r>
              <a:rPr lang="en-US" altLang="zh-CN" sz="2400" dirty="0">
                <a:latin typeface="Times New Roman" panose="02020603050405020304" pitchFamily="18" charset="0"/>
                <a:cs typeface="Times New Roman" panose="02020603050405020304" pitchFamily="18" charset="0"/>
              </a:rPr>
              <a:t>How</a:t>
            </a:r>
            <a:r>
              <a:rPr lang="zh-CN" altLang="en-US" sz="2400" dirty="0">
                <a:latin typeface="Times New Roman" panose="02020603050405020304" pitchFamily="18" charset="0"/>
                <a:cs typeface="Times New Roman" panose="02020603050405020304" pitchFamily="18" charset="0"/>
              </a:rPr>
              <a:t>）、背景（</a:t>
            </a:r>
            <a:r>
              <a:rPr lang="en-US" altLang="zh-CN" sz="2400" dirty="0">
                <a:latin typeface="Times New Roman" panose="02020603050405020304" pitchFamily="18" charset="0"/>
                <a:cs typeface="Times New Roman" panose="02020603050405020304" pitchFamily="18" charset="0"/>
              </a:rPr>
              <a:t>Why</a:t>
            </a:r>
            <a:r>
              <a:rPr lang="zh-CN" altLang="en-US" sz="2400" dirty="0">
                <a:latin typeface="Times New Roman" panose="02020603050405020304" pitchFamily="18" charset="0"/>
                <a:cs typeface="Times New Roman" panose="02020603050405020304" pitchFamily="18" charset="0"/>
              </a:rPr>
              <a:t>）等因素，由情境计算得到最适合的搜索结果，再将这一结果通过用户的搜索情境直接呈现。</a:t>
            </a:r>
          </a:p>
          <a:p>
            <a:pPr>
              <a:lnSpc>
                <a:spcPct val="150000"/>
              </a:lnSpc>
            </a:pPr>
            <a:endParaRPr lang="zh-CN" altLang="en-US" dirty="0">
              <a:latin typeface="Times New Roman" panose="02020603050405020304" pitchFamily="18" charset="0"/>
              <a:cs typeface="Times New Roman" panose="02020603050405020304" pitchFamily="18" charset="0"/>
            </a:endParaRPr>
          </a:p>
        </p:txBody>
      </p:sp>
      <p:sp>
        <p:nvSpPr>
          <p:cNvPr id="4" name="标题 1"/>
          <p:cNvSpPr>
            <a:spLocks noGrp="1"/>
          </p:cNvSpPr>
          <p:nvPr>
            <p:ph type="title"/>
          </p:nvPr>
        </p:nvSpPr>
        <p:spPr>
          <a:xfrm>
            <a:off x="457200" y="274638"/>
            <a:ext cx="8229600" cy="1143000"/>
          </a:xfrm>
        </p:spPr>
        <p:txBody>
          <a:bodyPr>
            <a:normAutofit fontScale="90000"/>
          </a:bodyPr>
          <a:lstStyle/>
          <a:p>
            <a:pPr lvl="0" algn="l"/>
            <a:r>
              <a:rPr lang="en-US" altLang="zh-CN" sz="3600" dirty="0">
                <a:solidFill>
                  <a:srgbClr val="660066"/>
                </a:solidFill>
                <a:latin typeface="微软雅黑" panose="020B0503020204020204" pitchFamily="34" charset="-122"/>
                <a:ea typeface="微软雅黑" panose="020B0503020204020204" pitchFamily="34" charset="-122"/>
              </a:rPr>
              <a:t>5.5.8 </a:t>
            </a:r>
            <a:r>
              <a:rPr lang="zh-CN" altLang="en-US" sz="3600" dirty="0">
                <a:solidFill>
                  <a:srgbClr val="660066"/>
                </a:solidFill>
                <a:latin typeface="微软雅黑" panose="020B0503020204020204" pitchFamily="34" charset="-122"/>
                <a:ea typeface="微软雅黑" panose="020B0503020204020204" pitchFamily="34" charset="-122"/>
              </a:rPr>
              <a:t>情境搜索</a:t>
            </a:r>
            <a:br>
              <a:rPr lang="zh-CN" altLang="en-US" dirty="0">
                <a:solidFill>
                  <a:srgbClr val="660066"/>
                </a:solidFill>
                <a:latin typeface="微软雅黑" panose="020B0503020204020204" pitchFamily="34" charset="-122"/>
                <a:ea typeface="微软雅黑" panose="020B0503020204020204" pitchFamily="34" charset="-122"/>
              </a:rPr>
            </a:br>
            <a:endParaRPr lang="zh-CN" alt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9184" y="1268760"/>
            <a:ext cx="8507413" cy="4525963"/>
          </a:xfrm>
        </p:spPr>
        <p:txBody>
          <a:bodyPr>
            <a:noAutofit/>
          </a:bodyPr>
          <a:lstStyle/>
          <a:p>
            <a:pPr lvl="1">
              <a:lnSpc>
                <a:spcPct val="150000"/>
              </a:lnSpc>
              <a:defRPr/>
            </a:pPr>
            <a:r>
              <a:rPr lang="zh-CN" altLang="en-US" sz="2000" dirty="0">
                <a:latin typeface="+mj-ea"/>
                <a:ea typeface="+mj-ea"/>
              </a:rPr>
              <a:t>在百度中搜索“天气”，百度能基于用户所处的城市，直接给出对应城市的天气情况，这算是情境搜索的一个简单应用</a:t>
            </a:r>
            <a:r>
              <a:rPr lang="zh-CN" altLang="en-US" sz="2400" dirty="0"/>
              <a:t>。</a:t>
            </a:r>
            <a:endParaRPr lang="en-US" altLang="zh-CN" sz="2400" dirty="0"/>
          </a:p>
          <a:p>
            <a:pPr lvl="1">
              <a:lnSpc>
                <a:spcPct val="150000"/>
              </a:lnSpc>
              <a:defRPr/>
            </a:pPr>
            <a:r>
              <a:rPr lang="zh-CN" altLang="en-US" sz="2000" dirty="0">
                <a:latin typeface="+mj-ea"/>
                <a:ea typeface="+mj-ea"/>
              </a:rPr>
              <a:t>例如，你在腾讯在线平台上关注或与好友谈论电影</a:t>
            </a:r>
            <a:r>
              <a:rPr lang="en-US" altLang="zh-CN" sz="2000" dirty="0">
                <a:latin typeface="+mj-ea"/>
                <a:ea typeface="+mj-ea"/>
              </a:rPr>
              <a:t>《</a:t>
            </a:r>
            <a:r>
              <a:rPr lang="zh-CN" altLang="en-US" sz="2000" dirty="0">
                <a:latin typeface="+mj-ea"/>
                <a:ea typeface="+mj-ea"/>
              </a:rPr>
              <a:t>阿凡达</a:t>
            </a:r>
            <a:r>
              <a:rPr lang="en-US" altLang="zh-CN" sz="2000" dirty="0">
                <a:latin typeface="+mj-ea"/>
                <a:ea typeface="+mj-ea"/>
              </a:rPr>
              <a:t>》</a:t>
            </a:r>
            <a:r>
              <a:rPr lang="zh-CN" altLang="en-US" sz="2000" dirty="0">
                <a:latin typeface="+mj-ea"/>
                <a:ea typeface="+mj-ea"/>
              </a:rPr>
              <a:t>，情境搜索将自动挖掘你最关心的内容：效果最好的影院在哪里、如何预订电影票、网友的评价如何、哪些好友支持这部影片、预告片和音乐下载</a:t>
            </a:r>
            <a:r>
              <a:rPr lang="en-US" altLang="zh-CN" sz="2000" dirty="0">
                <a:latin typeface="+mj-ea"/>
                <a:ea typeface="+mj-ea"/>
              </a:rPr>
              <a:t>……</a:t>
            </a:r>
            <a:r>
              <a:rPr lang="zh-CN" altLang="en-US" sz="2000" dirty="0">
                <a:latin typeface="+mj-ea"/>
                <a:ea typeface="+mj-ea"/>
              </a:rPr>
              <a:t>此时，你无须再打开浏览器输入检索词，一次又一次地甄选结果。情境搜索通过深入挖掘客户“情境”需求，深入地了解到你需要什么，他不仅会把需要的信息直接推送到你面前，还会整合在线预定、购买等后续服务，甚至可以帮你找到志同道合的“搜友”。</a:t>
            </a:r>
          </a:p>
          <a:p>
            <a:pPr lvl="1">
              <a:lnSpc>
                <a:spcPct val="150000"/>
              </a:lnSpc>
              <a:defRPr/>
            </a:pPr>
            <a:endParaRPr lang="en-US" altLang="zh-CN" sz="2400" dirty="0"/>
          </a:p>
          <a:p>
            <a:pPr lvl="1">
              <a:lnSpc>
                <a:spcPct val="150000"/>
              </a:lnSpc>
              <a:defRPr/>
            </a:pPr>
            <a:endParaRPr lang="zh-CN" altLang="en-US" sz="2000" dirty="0">
              <a:latin typeface="+mj-ea"/>
              <a:ea typeface="+mj-ea"/>
            </a:endParaRPr>
          </a:p>
        </p:txBody>
      </p:sp>
      <p:sp>
        <p:nvSpPr>
          <p:cNvPr id="104452" name="日期占位符 3"/>
          <p:cNvSpPr>
            <a:spLocks noGrp="1"/>
          </p:cNvSpPr>
          <p:nvPr>
            <p:ph type="dt" sz="quarter" idx="10"/>
          </p:nvPr>
        </p:nvSpPr>
        <p:spPr>
          <a:noFill/>
          <a:ln>
            <a:miter lim="800000"/>
          </a:ln>
        </p:spPr>
        <p:txBody>
          <a:bodyPr/>
          <a:lstStyle/>
          <a:p>
            <a:fld id="{AC779DFD-E075-486D-BE8B-3DF260BCE569}"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5" name="标题 1"/>
          <p:cNvSpPr>
            <a:spLocks noGrp="1"/>
          </p:cNvSpPr>
          <p:nvPr>
            <p:ph type="title"/>
          </p:nvPr>
        </p:nvSpPr>
        <p:spPr>
          <a:xfrm>
            <a:off x="457200" y="274638"/>
            <a:ext cx="8229600" cy="1143000"/>
          </a:xfrm>
        </p:spPr>
        <p:txBody>
          <a:bodyPr>
            <a:normAutofit fontScale="90000"/>
          </a:bodyPr>
          <a:lstStyle/>
          <a:p>
            <a:pPr lvl="0" algn="l"/>
            <a:r>
              <a:rPr lang="en-US" altLang="zh-CN" sz="3600" dirty="0">
                <a:solidFill>
                  <a:srgbClr val="660066"/>
                </a:solidFill>
                <a:latin typeface="微软雅黑" panose="020B0503020204020204" pitchFamily="34" charset="-122"/>
                <a:ea typeface="微软雅黑" panose="020B0503020204020204" pitchFamily="34" charset="-122"/>
              </a:rPr>
              <a:t>5.5.8 </a:t>
            </a:r>
            <a:r>
              <a:rPr lang="zh-CN" altLang="en-US" sz="3600" dirty="0">
                <a:solidFill>
                  <a:srgbClr val="660066"/>
                </a:solidFill>
                <a:latin typeface="微软雅黑" panose="020B0503020204020204" pitchFamily="34" charset="-122"/>
                <a:ea typeface="微软雅黑" panose="020B0503020204020204" pitchFamily="34" charset="-122"/>
              </a:rPr>
              <a:t>情境搜索</a:t>
            </a:r>
            <a:br>
              <a:rPr lang="zh-CN" altLang="en-US" dirty="0">
                <a:solidFill>
                  <a:srgbClr val="660066"/>
                </a:solidFill>
                <a:latin typeface="微软雅黑" panose="020B0503020204020204" pitchFamily="34" charset="-122"/>
                <a:ea typeface="微软雅黑" panose="020B0503020204020204" pitchFamily="34" charset="-122"/>
              </a:rPr>
            </a:br>
            <a:endParaRPr lang="zh-CN" altLang="en-US"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11156"/>
          </a:xfrm>
        </p:spPr>
        <p:txBody>
          <a:bodyPr>
            <a:noAutofit/>
          </a:bodyPr>
          <a:lstStyle/>
          <a:p>
            <a:r>
              <a:rPr lang="zh-CN" altLang="en-US" sz="3200" dirty="0">
                <a:solidFill>
                  <a:srgbClr val="660066"/>
                </a:solidFill>
                <a:latin typeface="微软雅黑" panose="020B0503020204020204" pitchFamily="34" charset="-122"/>
                <a:ea typeface="微软雅黑" panose="020B0503020204020204" pitchFamily="34" charset="-122"/>
              </a:rPr>
              <a:t>思考题</a:t>
            </a:r>
          </a:p>
        </p:txBody>
      </p:sp>
      <p:sp>
        <p:nvSpPr>
          <p:cNvPr id="3" name="内容占位符 2"/>
          <p:cNvSpPr>
            <a:spLocks noGrp="1"/>
          </p:cNvSpPr>
          <p:nvPr>
            <p:ph idx="1"/>
          </p:nvPr>
        </p:nvSpPr>
        <p:spPr>
          <a:xfrm>
            <a:off x="251520" y="1268760"/>
            <a:ext cx="8568952" cy="4525963"/>
          </a:xfrm>
        </p:spPr>
        <p:txBody>
          <a:bodyPr>
            <a:normAutofit/>
          </a:bodyPr>
          <a:lstStyle/>
          <a:p>
            <a:pPr marL="514350" indent="-514350">
              <a:lnSpc>
                <a:spcPct val="150000"/>
              </a:lnSpc>
              <a:buAutoNum type="arabicPeriod"/>
            </a:pPr>
            <a:r>
              <a:rPr lang="zh-CN" altLang="en-US" sz="2800" dirty="0">
                <a:latin typeface="Times New Roman" panose="02020603050405020304" pitchFamily="18" charset="0"/>
                <a:cs typeface="Times New Roman" panose="02020603050405020304" pitchFamily="18" charset="0"/>
              </a:rPr>
              <a:t>阅读第五章案例</a:t>
            </a:r>
            <a:r>
              <a:rPr lang="en-US" altLang="zh-CN" sz="2800" dirty="0">
                <a:latin typeface="Times New Roman" panose="02020603050405020304" pitchFamily="18" charset="0"/>
                <a:cs typeface="Times New Roman" panose="02020603050405020304" pitchFamily="18" charset="0"/>
              </a:rPr>
              <a:t>1</a:t>
            </a:r>
            <a:r>
              <a:rPr lang="zh-CN" altLang="en-US" sz="2800" dirty="0">
                <a:latin typeface="Times New Roman" panose="02020603050405020304" pitchFamily="18" charset="0"/>
                <a:cs typeface="Times New Roman" panose="02020603050405020304" pitchFamily="18" charset="0"/>
              </a:rPr>
              <a:t>，思考电商网站的搜索规则有哪些？</a:t>
            </a:r>
            <a:endParaRPr lang="en-US" altLang="zh-CN" sz="2800" dirty="0">
              <a:latin typeface="Times New Roman" panose="02020603050405020304" pitchFamily="18" charset="0"/>
              <a:cs typeface="Times New Roman" panose="02020603050405020304" pitchFamily="18" charset="0"/>
            </a:endParaRPr>
          </a:p>
          <a:p>
            <a:pPr marL="514350" indent="-514350">
              <a:lnSpc>
                <a:spcPct val="150000"/>
              </a:lnSpc>
              <a:buFont typeface="Arial" panose="020B0604020202020204" pitchFamily="34" charset="0"/>
              <a:buAutoNum type="arabicPeriod"/>
            </a:pPr>
            <a:r>
              <a:rPr lang="zh-CN" altLang="en-US" sz="2800" dirty="0"/>
              <a:t>阅读第五章案例</a:t>
            </a:r>
            <a:r>
              <a:rPr lang="en-US" altLang="zh-CN" sz="2800" dirty="0"/>
              <a:t>2</a:t>
            </a:r>
            <a:r>
              <a:rPr lang="zh-CN" altLang="en-US" sz="2800" dirty="0"/>
              <a:t>，思考语义搜索技术的发展阶段及未来发展方向。</a:t>
            </a:r>
          </a:p>
          <a:p>
            <a:pPr marL="514350" indent="-514350">
              <a:lnSpc>
                <a:spcPct val="150000"/>
              </a:lnSpc>
              <a:buAutoNum type="arabicPeriod"/>
            </a:pPr>
            <a:endParaRPr lang="en-US" altLang="zh-CN" sz="2800" dirty="0">
              <a:latin typeface="Times New Roman" panose="02020603050405020304" pitchFamily="18" charset="0"/>
              <a:cs typeface="Times New Roman" panose="02020603050405020304" pitchFamily="18" charset="0"/>
            </a:endParaRPr>
          </a:p>
          <a:p>
            <a:pPr>
              <a:lnSpc>
                <a:spcPct val="150000"/>
              </a:lnSpc>
              <a:buNone/>
            </a:pPr>
            <a:endParaRPr lang="zh-CN" alt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11156"/>
          </a:xfrm>
        </p:spPr>
        <p:txBody>
          <a:bodyPr>
            <a:noAutofit/>
          </a:bodyPr>
          <a:lstStyle/>
          <a:p>
            <a:r>
              <a:rPr lang="zh-CN" altLang="en-US" sz="3200" dirty="0">
                <a:solidFill>
                  <a:srgbClr val="660066"/>
                </a:solidFill>
                <a:latin typeface="微软雅黑" panose="020B0503020204020204" pitchFamily="34" charset="-122"/>
                <a:ea typeface="微软雅黑" panose="020B0503020204020204" pitchFamily="34" charset="-122"/>
              </a:rPr>
              <a:t>阅读书目</a:t>
            </a:r>
          </a:p>
        </p:txBody>
      </p:sp>
      <p:sp>
        <p:nvSpPr>
          <p:cNvPr id="3" name="内容占位符 2"/>
          <p:cNvSpPr>
            <a:spLocks noGrp="1"/>
          </p:cNvSpPr>
          <p:nvPr>
            <p:ph idx="1"/>
          </p:nvPr>
        </p:nvSpPr>
        <p:spPr/>
        <p:txBody>
          <a:bodyPr>
            <a:normAutofit fontScale="92500" lnSpcReduction="10000"/>
          </a:bodyPr>
          <a:lstStyle/>
          <a:p>
            <a:pPr>
              <a:buNone/>
            </a:pPr>
            <a:r>
              <a:rPr lang="en-US" altLang="zh-CN" sz="2000" dirty="0"/>
              <a:t>[1]</a:t>
            </a:r>
            <a:r>
              <a:rPr lang="zh-CN" altLang="en-US" sz="2000" dirty="0">
                <a:latin typeface="黑体" panose="02010609060101010101" pitchFamily="49" charset="-122"/>
                <a:ea typeface="黑体" panose="02010609060101010101" pitchFamily="49" charset="-122"/>
              </a:rPr>
              <a:t> 贾佳</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唐胜</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谢洪涛</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肖俊斌</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移动视觉搜索综述</a:t>
            </a:r>
            <a:r>
              <a:rPr lang="en-US" altLang="zh-CN" sz="2000" dirty="0">
                <a:latin typeface="黑体" panose="02010609060101010101" pitchFamily="49" charset="-122"/>
                <a:ea typeface="黑体" panose="02010609060101010101" pitchFamily="49" charset="-122"/>
              </a:rPr>
              <a:t>[J].</a:t>
            </a:r>
            <a:r>
              <a:rPr lang="zh-CN" altLang="en-US" sz="2000" dirty="0">
                <a:latin typeface="黑体" panose="02010609060101010101" pitchFamily="49" charset="-122"/>
                <a:ea typeface="黑体" panose="02010609060101010101" pitchFamily="49" charset="-122"/>
              </a:rPr>
              <a:t>计算机辅助设计与图形学学报</a:t>
            </a:r>
            <a:r>
              <a:rPr lang="en-US" altLang="zh-CN" sz="2000" dirty="0">
                <a:latin typeface="黑体" panose="02010609060101010101" pitchFamily="49" charset="-122"/>
                <a:ea typeface="黑体" panose="02010609060101010101" pitchFamily="49" charset="-122"/>
              </a:rPr>
              <a:t>,2017,29(06):1007-1021.</a:t>
            </a:r>
          </a:p>
          <a:p>
            <a:pPr>
              <a:buNone/>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刘喜球</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张兴旺</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移动视觉搜索</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互联网</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时代数字图书馆信息检索新模式</a:t>
            </a:r>
            <a:r>
              <a:rPr lang="en-US" altLang="zh-CN" sz="2000" dirty="0">
                <a:latin typeface="黑体" panose="02010609060101010101" pitchFamily="49" charset="-122"/>
                <a:ea typeface="黑体" panose="02010609060101010101" pitchFamily="49" charset="-122"/>
              </a:rPr>
              <a:t>[J]. </a:t>
            </a:r>
            <a:r>
              <a:rPr lang="zh-CN" altLang="en-US" sz="2000" dirty="0">
                <a:latin typeface="黑体" panose="02010609060101010101" pitchFamily="49" charset="-122"/>
                <a:ea typeface="黑体" panose="02010609060101010101" pitchFamily="49" charset="-122"/>
              </a:rPr>
              <a:t>情报理论与实践</a:t>
            </a:r>
            <a:r>
              <a:rPr lang="en-US" altLang="zh-CN" sz="2000" dirty="0">
                <a:latin typeface="黑体" panose="02010609060101010101" pitchFamily="49" charset="-122"/>
                <a:ea typeface="黑体" panose="02010609060101010101" pitchFamily="49" charset="-122"/>
              </a:rPr>
              <a:t>, 2016, 39(5):58-63.</a:t>
            </a:r>
          </a:p>
          <a:p>
            <a:pPr>
              <a:buNone/>
            </a:pP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孙晓宁</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朱庆华</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赵宇翔</a:t>
            </a:r>
            <a:r>
              <a:rPr lang="en-US" altLang="zh-CN" sz="2000" dirty="0">
                <a:latin typeface="黑体" panose="02010609060101010101" pitchFamily="49" charset="-122"/>
                <a:ea typeface="黑体" panose="02010609060101010101" pitchFamily="49" charset="-122"/>
              </a:rPr>
              <a:t>,</a:t>
            </a:r>
            <a:r>
              <a:rPr lang="en-US" altLang="zh-CN" sz="2000" dirty="0" err="1">
                <a:latin typeface="黑体" panose="02010609060101010101" pitchFamily="49" charset="-122"/>
                <a:ea typeface="黑体" panose="02010609060101010101" pitchFamily="49" charset="-122"/>
              </a:rPr>
              <a:t>Jia</a:t>
            </a:r>
            <a:r>
              <a:rPr lang="en-US" altLang="zh-CN" sz="2000" dirty="0">
                <a:latin typeface="黑体" panose="02010609060101010101" pitchFamily="49" charset="-122"/>
                <a:ea typeface="黑体" panose="02010609060101010101" pitchFamily="49" charset="-122"/>
              </a:rPr>
              <a:t> Tina Du.</a:t>
            </a:r>
            <a:r>
              <a:rPr lang="zh-CN" altLang="en-US" sz="2000" dirty="0">
                <a:latin typeface="黑体" panose="02010609060101010101" pitchFamily="49" charset="-122"/>
                <a:ea typeface="黑体" panose="02010609060101010101" pitchFamily="49" charset="-122"/>
              </a:rPr>
              <a:t>社会化搜索研究进展综述</a:t>
            </a:r>
            <a:r>
              <a:rPr lang="en-US" altLang="zh-CN" sz="2000" dirty="0">
                <a:latin typeface="黑体" panose="02010609060101010101" pitchFamily="49" charset="-122"/>
                <a:ea typeface="黑体" panose="02010609060101010101" pitchFamily="49" charset="-122"/>
              </a:rPr>
              <a:t>[J].</a:t>
            </a:r>
            <a:r>
              <a:rPr lang="zh-CN" altLang="en-US" sz="2000" dirty="0">
                <a:latin typeface="黑体" panose="02010609060101010101" pitchFamily="49" charset="-122"/>
                <a:ea typeface="黑体" panose="02010609060101010101" pitchFamily="49" charset="-122"/>
              </a:rPr>
              <a:t>图书情报工作</a:t>
            </a:r>
            <a:r>
              <a:rPr lang="en-US" altLang="zh-CN" sz="2000" dirty="0">
                <a:latin typeface="黑体" panose="02010609060101010101" pitchFamily="49" charset="-122"/>
                <a:ea typeface="黑体" panose="02010609060101010101" pitchFamily="49" charset="-122"/>
              </a:rPr>
              <a:t>,2014,58(17):5-13.</a:t>
            </a:r>
          </a:p>
          <a:p>
            <a:pPr>
              <a:buNone/>
            </a:pPr>
            <a:r>
              <a:rPr lang="en-US" altLang="zh-CN" sz="2100" dirty="0">
                <a:latin typeface="黑体" panose="02010609060101010101" pitchFamily="49" charset="-122"/>
                <a:ea typeface="黑体" panose="02010609060101010101" pitchFamily="49" charset="-122"/>
              </a:rPr>
              <a:t>[4]</a:t>
            </a:r>
            <a:r>
              <a:rPr lang="zh-CN" altLang="en-US" sz="2100" dirty="0">
                <a:latin typeface="黑体" panose="02010609060101010101" pitchFamily="49" charset="-122"/>
                <a:ea typeface="黑体" panose="02010609060101010101" pitchFamily="49" charset="-122"/>
              </a:rPr>
              <a:t>郭卫宁</a:t>
            </a:r>
            <a:r>
              <a:rPr lang="en-US" altLang="zh-CN" sz="2100" dirty="0">
                <a:latin typeface="黑体" panose="02010609060101010101" pitchFamily="49" charset="-122"/>
                <a:ea typeface="黑体" panose="02010609060101010101" pitchFamily="49" charset="-122"/>
              </a:rPr>
              <a:t>, </a:t>
            </a:r>
            <a:r>
              <a:rPr lang="zh-CN" altLang="en-US" sz="2100" dirty="0">
                <a:latin typeface="黑体" panose="02010609060101010101" pitchFamily="49" charset="-122"/>
                <a:ea typeface="黑体" panose="02010609060101010101" pitchFamily="49" charset="-122"/>
              </a:rPr>
              <a:t>司莉</a:t>
            </a:r>
            <a:r>
              <a:rPr lang="en-US" altLang="zh-CN" sz="2100" dirty="0">
                <a:latin typeface="黑体" panose="02010609060101010101" pitchFamily="49" charset="-122"/>
                <a:ea typeface="黑体" panose="02010609060101010101" pitchFamily="49" charset="-122"/>
              </a:rPr>
              <a:t>. </a:t>
            </a:r>
            <a:r>
              <a:rPr lang="zh-CN" altLang="en-US" sz="2100" dirty="0">
                <a:latin typeface="黑体" panose="02010609060101010101" pitchFamily="49" charset="-122"/>
                <a:ea typeface="黑体" panose="02010609060101010101" pitchFamily="49" charset="-122"/>
              </a:rPr>
              <a:t>国外语义搜索引擎调查与分析</a:t>
            </a:r>
            <a:r>
              <a:rPr lang="en-US" altLang="zh-CN" sz="2100" dirty="0">
                <a:latin typeface="黑体" panose="02010609060101010101" pitchFamily="49" charset="-122"/>
                <a:ea typeface="黑体" panose="02010609060101010101" pitchFamily="49" charset="-122"/>
              </a:rPr>
              <a:t>[J]. </a:t>
            </a:r>
            <a:r>
              <a:rPr lang="zh-CN" altLang="en-US" sz="2100" dirty="0">
                <a:latin typeface="黑体" panose="02010609060101010101" pitchFamily="49" charset="-122"/>
                <a:ea typeface="黑体" panose="02010609060101010101" pitchFamily="49" charset="-122"/>
              </a:rPr>
              <a:t>图书情报工作</a:t>
            </a:r>
            <a:r>
              <a:rPr lang="en-US" altLang="zh-CN" sz="2100" dirty="0">
                <a:latin typeface="黑体" panose="02010609060101010101" pitchFamily="49" charset="-122"/>
                <a:ea typeface="黑体" panose="02010609060101010101" pitchFamily="49" charset="-122"/>
              </a:rPr>
              <a:t>, 2013, 57(23):121-129.</a:t>
            </a:r>
          </a:p>
          <a:p>
            <a:pPr>
              <a:buNone/>
            </a:pPr>
            <a:r>
              <a:rPr lang="en-US" altLang="zh-CN" sz="2100" dirty="0">
                <a:latin typeface="黑体" panose="02010609060101010101" pitchFamily="49" charset="-122"/>
                <a:ea typeface="黑体" panose="02010609060101010101" pitchFamily="49" charset="-122"/>
              </a:rPr>
              <a:t>[5]</a:t>
            </a:r>
            <a:r>
              <a:rPr lang="zh-CN" altLang="en-US" sz="2100" dirty="0">
                <a:latin typeface="黑体" panose="02010609060101010101" pitchFamily="49" charset="-122"/>
                <a:ea typeface="黑体" panose="02010609060101010101" pitchFamily="49" charset="-122"/>
              </a:rPr>
              <a:t> 邓汉成</a:t>
            </a:r>
            <a:r>
              <a:rPr lang="en-US" altLang="zh-CN" sz="2100" dirty="0">
                <a:latin typeface="黑体" panose="02010609060101010101" pitchFamily="49" charset="-122"/>
                <a:ea typeface="黑体" panose="02010609060101010101" pitchFamily="49" charset="-122"/>
              </a:rPr>
              <a:t>,</a:t>
            </a:r>
            <a:r>
              <a:rPr lang="zh-CN" altLang="en-US" sz="2100" dirty="0">
                <a:latin typeface="黑体" panose="02010609060101010101" pitchFamily="49" charset="-122"/>
                <a:ea typeface="黑体" panose="02010609060101010101" pitchFamily="49" charset="-122"/>
              </a:rPr>
              <a:t>王敏芳</a:t>
            </a:r>
            <a:r>
              <a:rPr lang="en-US" altLang="zh-CN" sz="2100" dirty="0">
                <a:latin typeface="黑体" panose="02010609060101010101" pitchFamily="49" charset="-122"/>
                <a:ea typeface="黑体" panose="02010609060101010101" pitchFamily="49" charset="-122"/>
              </a:rPr>
              <a:t>,</a:t>
            </a:r>
            <a:r>
              <a:rPr lang="zh-CN" altLang="en-US" sz="2100" dirty="0">
                <a:latin typeface="黑体" panose="02010609060101010101" pitchFamily="49" charset="-122"/>
                <a:ea typeface="黑体" panose="02010609060101010101" pitchFamily="49" charset="-122"/>
              </a:rPr>
              <a:t>王瑛</a:t>
            </a:r>
            <a:r>
              <a:rPr lang="en-US" altLang="zh-CN" sz="2100" dirty="0">
                <a:latin typeface="黑体" panose="02010609060101010101" pitchFamily="49" charset="-122"/>
                <a:ea typeface="黑体" panose="02010609060101010101" pitchFamily="49" charset="-122"/>
              </a:rPr>
              <a:t>. </a:t>
            </a:r>
            <a:r>
              <a:rPr lang="zh-CN" altLang="en-US" sz="2100" dirty="0">
                <a:latin typeface="黑体" panose="02010609060101010101" pitchFamily="49" charset="-122"/>
                <a:ea typeface="黑体" panose="02010609060101010101" pitchFamily="49" charset="-122"/>
              </a:rPr>
              <a:t>查全率与查准率之间关系的理论研究</a:t>
            </a:r>
            <a:r>
              <a:rPr lang="en-US" altLang="zh-CN" sz="2100" dirty="0">
                <a:latin typeface="黑体" panose="02010609060101010101" pitchFamily="49" charset="-122"/>
                <a:ea typeface="黑体" panose="02010609060101010101" pitchFamily="49" charset="-122"/>
              </a:rPr>
              <a:t>[J]. </a:t>
            </a:r>
            <a:r>
              <a:rPr lang="zh-CN" altLang="en-US" sz="2100" dirty="0">
                <a:latin typeface="黑体" panose="02010609060101010101" pitchFamily="49" charset="-122"/>
                <a:ea typeface="黑体" panose="02010609060101010101" pitchFamily="49" charset="-122"/>
              </a:rPr>
              <a:t>情报学报</a:t>
            </a:r>
            <a:r>
              <a:rPr lang="en-US" altLang="zh-CN" sz="2100" dirty="0">
                <a:latin typeface="黑体" panose="02010609060101010101" pitchFamily="49" charset="-122"/>
                <a:ea typeface="黑体" panose="02010609060101010101" pitchFamily="49" charset="-122"/>
              </a:rPr>
              <a:t>,2000(04):359-362.</a:t>
            </a:r>
          </a:p>
          <a:p>
            <a:pPr>
              <a:buNone/>
            </a:pPr>
            <a:r>
              <a:rPr lang="en-US" altLang="zh-CN" sz="2100" dirty="0">
                <a:latin typeface="黑体" panose="02010609060101010101" pitchFamily="49" charset="-122"/>
                <a:ea typeface="黑体" panose="02010609060101010101" pitchFamily="49" charset="-122"/>
              </a:rPr>
              <a:t>[6]</a:t>
            </a:r>
            <a:r>
              <a:rPr lang="zh-CN" altLang="en-US" sz="2100" dirty="0">
                <a:latin typeface="黑体" panose="02010609060101010101" pitchFamily="49" charset="-122"/>
                <a:ea typeface="黑体" panose="02010609060101010101" pitchFamily="49" charset="-122"/>
              </a:rPr>
              <a:t>刘萍</a:t>
            </a:r>
            <a:r>
              <a:rPr lang="en-US" altLang="zh-CN" sz="2100" dirty="0">
                <a:latin typeface="黑体" panose="02010609060101010101" pitchFamily="49" charset="-122"/>
                <a:ea typeface="黑体" panose="02010609060101010101" pitchFamily="49" charset="-122"/>
              </a:rPr>
              <a:t>,</a:t>
            </a:r>
            <a:r>
              <a:rPr lang="zh-CN" altLang="en-US" sz="2100" dirty="0">
                <a:latin typeface="黑体" panose="02010609060101010101" pitchFamily="49" charset="-122"/>
                <a:ea typeface="黑体" panose="02010609060101010101" pitchFamily="49" charset="-122"/>
              </a:rPr>
              <a:t>李斐雯</a:t>
            </a:r>
            <a:r>
              <a:rPr lang="en-US" altLang="zh-CN" sz="2100" dirty="0">
                <a:latin typeface="黑体" panose="02010609060101010101" pitchFamily="49" charset="-122"/>
                <a:ea typeface="黑体" panose="02010609060101010101" pitchFamily="49" charset="-122"/>
              </a:rPr>
              <a:t>,</a:t>
            </a:r>
            <a:r>
              <a:rPr lang="zh-CN" altLang="en-US" sz="2100" dirty="0">
                <a:latin typeface="黑体" panose="02010609060101010101" pitchFamily="49" charset="-122"/>
                <a:ea typeface="黑体" panose="02010609060101010101" pitchFamily="49" charset="-122"/>
              </a:rPr>
              <a:t>杨宇</a:t>
            </a:r>
            <a:r>
              <a:rPr lang="en-US" altLang="zh-CN" sz="2100" dirty="0">
                <a:latin typeface="黑体" panose="02010609060101010101" pitchFamily="49" charset="-122"/>
                <a:ea typeface="黑体" panose="02010609060101010101" pitchFamily="49" charset="-122"/>
              </a:rPr>
              <a:t>. </a:t>
            </a:r>
            <a:r>
              <a:rPr lang="zh-CN" altLang="en-US" sz="2100" dirty="0">
                <a:latin typeface="黑体" panose="02010609060101010101" pitchFamily="49" charset="-122"/>
                <a:ea typeface="黑体" panose="02010609060101010101" pitchFamily="49" charset="-122"/>
              </a:rPr>
              <a:t>国外交互式信息检索研究进展</a:t>
            </a:r>
            <a:r>
              <a:rPr lang="en-US" altLang="zh-CN" sz="2100" dirty="0">
                <a:latin typeface="黑体" panose="02010609060101010101" pitchFamily="49" charset="-122"/>
                <a:ea typeface="黑体" panose="02010609060101010101" pitchFamily="49" charset="-122"/>
              </a:rPr>
              <a:t>[J]. </a:t>
            </a:r>
            <a:r>
              <a:rPr lang="zh-CN" altLang="en-US" sz="2100" dirty="0">
                <a:latin typeface="黑体" panose="02010609060101010101" pitchFamily="49" charset="-122"/>
                <a:ea typeface="黑体" panose="02010609060101010101" pitchFamily="49" charset="-122"/>
              </a:rPr>
              <a:t>情报理论与实践</a:t>
            </a:r>
            <a:r>
              <a:rPr lang="en-US" altLang="zh-CN" sz="2100" dirty="0">
                <a:latin typeface="黑体" panose="02010609060101010101" pitchFamily="49" charset="-122"/>
                <a:ea typeface="黑体" panose="02010609060101010101" pitchFamily="49" charset="-122"/>
              </a:rPr>
              <a:t>,2017,40(05):132-138.</a:t>
            </a:r>
          </a:p>
          <a:p>
            <a:pPr>
              <a:buNone/>
            </a:pPr>
            <a:r>
              <a:rPr lang="en-US" altLang="zh-CN" sz="2100" dirty="0">
                <a:latin typeface="黑体" panose="02010609060101010101" pitchFamily="49" charset="-122"/>
                <a:ea typeface="黑体" panose="02010609060101010101" pitchFamily="49" charset="-122"/>
              </a:rPr>
              <a:t>[7]</a:t>
            </a:r>
            <a:r>
              <a:rPr lang="zh-CN" altLang="en-US" sz="2100" dirty="0">
                <a:latin typeface="黑体" panose="02010609060101010101" pitchFamily="49" charset="-122"/>
                <a:ea typeface="黑体" panose="02010609060101010101" pitchFamily="49" charset="-122"/>
              </a:rPr>
              <a:t>花芳</a:t>
            </a:r>
            <a:r>
              <a:rPr lang="en-US" altLang="zh-CN" sz="2100" dirty="0">
                <a:latin typeface="黑体" panose="02010609060101010101" pitchFamily="49" charset="-122"/>
                <a:ea typeface="黑体" panose="02010609060101010101" pitchFamily="49" charset="-122"/>
              </a:rPr>
              <a:t>. </a:t>
            </a:r>
            <a:r>
              <a:rPr lang="zh-CN" altLang="en-US" sz="2100" dirty="0">
                <a:latin typeface="黑体" panose="02010609060101010101" pitchFamily="49" charset="-122"/>
                <a:ea typeface="黑体" panose="02010609060101010101" pitchFamily="49" charset="-122"/>
              </a:rPr>
              <a:t>文献检索与利用</a:t>
            </a:r>
            <a:r>
              <a:rPr lang="en-US" altLang="zh-CN" sz="2100" dirty="0">
                <a:latin typeface="黑体" panose="02010609060101010101" pitchFamily="49" charset="-122"/>
                <a:ea typeface="黑体" panose="02010609060101010101" pitchFamily="49" charset="-122"/>
              </a:rPr>
              <a:t>[M]. </a:t>
            </a:r>
            <a:r>
              <a:rPr lang="zh-CN" altLang="en-US" sz="2100" dirty="0">
                <a:latin typeface="黑体" panose="02010609060101010101" pitchFamily="49" charset="-122"/>
                <a:ea typeface="黑体" panose="02010609060101010101" pitchFamily="49" charset="-122"/>
              </a:rPr>
              <a:t>清华大学出版社</a:t>
            </a:r>
            <a:r>
              <a:rPr lang="en-US" altLang="zh-CN" sz="2100" dirty="0">
                <a:latin typeface="黑体" panose="02010609060101010101" pitchFamily="49" charset="-122"/>
                <a:ea typeface="黑体" panose="02010609060101010101" pitchFamily="49" charset="-122"/>
              </a:rPr>
              <a:t>, 2014.(</a:t>
            </a:r>
            <a:r>
              <a:rPr lang="zh-CN" altLang="en-US" sz="2100" dirty="0">
                <a:latin typeface="黑体" panose="02010609060101010101" pitchFamily="49" charset="-122"/>
                <a:ea typeface="黑体" panose="02010609060101010101" pitchFamily="49" charset="-122"/>
              </a:rPr>
              <a:t>第二章 常见的全文数据库）</a:t>
            </a:r>
            <a:endParaRPr lang="zh-CN" altLang="en-US" sz="2000" dirty="0">
              <a:latin typeface="黑体" panose="02010609060101010101" pitchFamily="49" charset="-122"/>
              <a:ea typeface="黑体" panose="02010609060101010101" pitchFamily="49" charset="-122"/>
            </a:endParaRPr>
          </a:p>
          <a:p>
            <a:pPr>
              <a:buNone/>
            </a:pPr>
            <a:r>
              <a:rPr lang="en-US" altLang="zh-CN" sz="2000" dirty="0"/>
              <a:t> </a:t>
            </a:r>
            <a:endParaRPr lang="zh-CN" altLang="en-US" sz="2000"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日期占位符 3"/>
          <p:cNvSpPr>
            <a:spLocks noGrp="1"/>
          </p:cNvSpPr>
          <p:nvPr>
            <p:ph type="dt" sz="quarter" idx="10"/>
          </p:nvPr>
        </p:nvSpPr>
        <p:spPr>
          <a:noFill/>
          <a:ln>
            <a:miter lim="800000"/>
          </a:ln>
        </p:spPr>
        <p:txBody>
          <a:bodyPr/>
          <a:lstStyle/>
          <a:p>
            <a:fld id="{3D77F6E6-FA01-4B5C-BC6A-EF785B3A2E21}"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51204" name="Rectangle 3"/>
          <p:cNvSpPr>
            <a:spLocks noGrp="1" noChangeArrowheads="1"/>
          </p:cNvSpPr>
          <p:nvPr>
            <p:ph type="body" idx="1"/>
          </p:nvPr>
        </p:nvSpPr>
        <p:spPr>
          <a:xfrm>
            <a:off x="237162" y="1098550"/>
            <a:ext cx="8229600" cy="4530725"/>
          </a:xfrm>
        </p:spPr>
        <p:txBody>
          <a:bodyPr/>
          <a:lstStyle/>
          <a:p>
            <a:pPr eaLnBrk="1" hangingPunct="1">
              <a:lnSpc>
                <a:spcPct val="150000"/>
              </a:lnSpc>
            </a:pPr>
            <a:r>
              <a:rPr lang="zh-CN" altLang="en-US"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布尔逻辑算符</a:t>
            </a:r>
          </a:p>
          <a:p>
            <a:pPr lvl="1" eaLnBrk="1" hangingPunct="1">
              <a:lnSpc>
                <a:spcPct val="150000"/>
              </a:lnSpc>
            </a:pPr>
            <a:r>
              <a:rPr lang="zh-CN" altLang="en-US" dirty="0">
                <a:latin typeface="Times New Roman" panose="02020603050405020304" pitchFamily="18" charset="0"/>
                <a:cs typeface="Times New Roman" panose="02020603050405020304" pitchFamily="18" charset="0"/>
              </a:rPr>
              <a:t>逻辑与ＡＮＤ、(*)</a:t>
            </a:r>
          </a:p>
          <a:p>
            <a:pPr lvl="1" eaLnBrk="1" hangingPunct="1">
              <a:lnSpc>
                <a:spcPct val="150000"/>
              </a:lnSpc>
            </a:pPr>
            <a:endParaRPr lang="zh-CN" altLang="en-US" dirty="0">
              <a:latin typeface="Times New Roman" panose="02020603050405020304" pitchFamily="18" charset="0"/>
              <a:cs typeface="Times New Roman" panose="02020603050405020304" pitchFamily="18" charset="0"/>
            </a:endParaRPr>
          </a:p>
          <a:p>
            <a:pPr lvl="1" eaLnBrk="1" hangingPunct="1">
              <a:lnSpc>
                <a:spcPct val="150000"/>
              </a:lnSpc>
            </a:pPr>
            <a:r>
              <a:rPr lang="zh-CN" altLang="en-US" dirty="0">
                <a:latin typeface="Times New Roman" panose="02020603050405020304" pitchFamily="18" charset="0"/>
                <a:cs typeface="Times New Roman" panose="02020603050405020304" pitchFamily="18" charset="0"/>
              </a:rPr>
              <a:t>逻辑或ＯＲ、(+)</a:t>
            </a:r>
          </a:p>
          <a:p>
            <a:pPr lvl="1" eaLnBrk="1" hangingPunct="1">
              <a:lnSpc>
                <a:spcPct val="150000"/>
              </a:lnSpc>
            </a:pPr>
            <a:endParaRPr lang="zh-CN" altLang="en-US" dirty="0">
              <a:latin typeface="Times New Roman" panose="02020603050405020304" pitchFamily="18" charset="0"/>
              <a:cs typeface="Times New Roman" panose="02020603050405020304" pitchFamily="18" charset="0"/>
            </a:endParaRPr>
          </a:p>
          <a:p>
            <a:pPr lvl="1" eaLnBrk="1" hangingPunct="1">
              <a:lnSpc>
                <a:spcPct val="150000"/>
              </a:lnSpc>
            </a:pPr>
            <a:r>
              <a:rPr lang="zh-CN" altLang="en-US" dirty="0">
                <a:latin typeface="Times New Roman" panose="02020603050405020304" pitchFamily="18" charset="0"/>
                <a:cs typeface="Times New Roman" panose="02020603050405020304" pitchFamily="18" charset="0"/>
              </a:rPr>
              <a:t>逻辑非ＮＯＴ、(-)</a:t>
            </a:r>
          </a:p>
        </p:txBody>
      </p:sp>
      <p:pic>
        <p:nvPicPr>
          <p:cNvPr id="51205" name="Picture 4"/>
          <p:cNvPicPr>
            <a:picLocks noChangeAspect="1" noChangeArrowheads="1"/>
          </p:cNvPicPr>
          <p:nvPr/>
        </p:nvPicPr>
        <p:blipFill>
          <a:blip r:embed="rId2"/>
          <a:srcRect/>
          <a:stretch>
            <a:fillRect/>
          </a:stretch>
        </p:blipFill>
        <p:spPr bwMode="auto">
          <a:xfrm>
            <a:off x="4716463" y="2276475"/>
            <a:ext cx="3733800" cy="3352800"/>
          </a:xfrm>
          <a:prstGeom prst="rect">
            <a:avLst/>
          </a:prstGeom>
          <a:noFill/>
          <a:ln w="9525">
            <a:noFill/>
            <a:miter lim="800000"/>
            <a:headEnd/>
            <a:tailEnd/>
          </a:ln>
        </p:spPr>
      </p:pic>
      <p:sp>
        <p:nvSpPr>
          <p:cNvPr id="6" name="Rectangle 2"/>
          <p:cNvSpPr txBox="1">
            <a:spLocks noChangeArrowheads="1"/>
          </p:cNvSpPr>
          <p:nvPr/>
        </p:nvSpPr>
        <p:spPr>
          <a:xfrm>
            <a:off x="0" y="0"/>
            <a:ext cx="8229600" cy="863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附录：信息检索式及其编制技术 </a:t>
            </a:r>
          </a:p>
        </p:txBody>
      </p:sp>
    </p:spTree>
  </p:cSld>
  <p:clrMapOvr>
    <a:masterClrMapping/>
  </p:clrMapOvr>
  <p:transition>
    <p:newsflash/>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1"/>
          <p:cNvSpPr>
            <a:spLocks noGrp="1"/>
          </p:cNvSpPr>
          <p:nvPr>
            <p:ph type="dt" sz="quarter" idx="10"/>
          </p:nvPr>
        </p:nvSpPr>
        <p:spPr>
          <a:noFill/>
          <a:ln>
            <a:miter lim="800000"/>
          </a:ln>
        </p:spPr>
        <p:txBody>
          <a:bodyPr/>
          <a:lstStyle/>
          <a:p>
            <a:fld id="{43E125E2-0BE4-4325-BA11-07490645B132}"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52227" name="Rectangle 2"/>
          <p:cNvSpPr>
            <a:spLocks noGrp="1"/>
          </p:cNvSpPr>
          <p:nvPr>
            <p:ph type="body" idx="4294967295"/>
          </p:nvPr>
        </p:nvSpPr>
        <p:spPr>
          <a:xfrm>
            <a:off x="107950" y="1125538"/>
            <a:ext cx="8686800" cy="5543550"/>
          </a:xfrm>
        </p:spPr>
        <p:txBody>
          <a:bodyPr/>
          <a:lstStyle/>
          <a:p>
            <a:pPr eaLnBrk="1" hangingPunct="1">
              <a:lnSpc>
                <a:spcPct val="90000"/>
              </a:lnSpc>
              <a:buFont typeface="Arial" panose="020B0604020202020204" pitchFamily="34" charset="0"/>
              <a:buNone/>
            </a:pPr>
            <a:r>
              <a:rPr lang="zh-CN" altLang="en-US" sz="2500" dirty="0">
                <a:ea typeface="黑体" panose="02010609060101010101" pitchFamily="49" charset="-122"/>
              </a:rPr>
              <a:t>    ①采用</a:t>
            </a:r>
            <a:r>
              <a:rPr lang="zh-CN" altLang="en-US" sz="2500" dirty="0">
                <a:latin typeface="Franklin Gothic Book" panose="020B0503020102020204" pitchFamily="34" charset="0"/>
                <a:ea typeface="黑体" panose="02010609060101010101" pitchFamily="49" charset="-122"/>
              </a:rPr>
              <a:t>“</a:t>
            </a:r>
            <a:r>
              <a:rPr lang="zh-CN" altLang="en-US" sz="2500" dirty="0">
                <a:ea typeface="黑体" panose="02010609060101010101" pitchFamily="49" charset="-122"/>
              </a:rPr>
              <a:t>OR</a:t>
            </a:r>
            <a:r>
              <a:rPr lang="zh-CN" altLang="en-US" sz="2500" dirty="0">
                <a:latin typeface="Franklin Gothic Book" panose="020B0503020102020204" pitchFamily="34" charset="0"/>
                <a:ea typeface="黑体" panose="02010609060101010101" pitchFamily="49" charset="-122"/>
              </a:rPr>
              <a:t>”</a:t>
            </a:r>
            <a:r>
              <a:rPr lang="zh-CN" altLang="en-US" sz="2500" dirty="0">
                <a:ea typeface="黑体" panose="02010609060101010101" pitchFamily="49" charset="-122"/>
              </a:rPr>
              <a:t>(</a:t>
            </a:r>
            <a:r>
              <a:rPr lang="zh-CN" altLang="en-US" sz="2500" dirty="0">
                <a:latin typeface="Franklin Gothic Book" panose="020B0503020102020204" pitchFamily="34" charset="0"/>
                <a:ea typeface="黑体" panose="02010609060101010101" pitchFamily="49" charset="-122"/>
              </a:rPr>
              <a:t>“</a:t>
            </a:r>
            <a:r>
              <a:rPr lang="zh-CN" altLang="en-US" sz="2500" dirty="0">
                <a:ea typeface="黑体" panose="02010609060101010101" pitchFamily="49" charset="-122"/>
              </a:rPr>
              <a:t>+</a:t>
            </a:r>
            <a:r>
              <a:rPr lang="zh-CN" altLang="en-US" sz="2500" dirty="0">
                <a:latin typeface="Franklin Gothic Book" panose="020B0503020102020204" pitchFamily="34" charset="0"/>
                <a:ea typeface="黑体" panose="02010609060101010101" pitchFamily="49" charset="-122"/>
              </a:rPr>
              <a:t>”</a:t>
            </a:r>
            <a:r>
              <a:rPr lang="zh-CN" altLang="en-US" sz="2500" dirty="0">
                <a:ea typeface="黑体" panose="02010609060101010101" pitchFamily="49" charset="-122"/>
              </a:rPr>
              <a:t>)算符时，检索式写作A OR B(即A +B)，表明数据库中凡有检索词A或者B，或同时有A和B的记录均为命中记录。使用逻辑或可连接同</a:t>
            </a:r>
            <a:r>
              <a:rPr lang="zh-CN" altLang="en-US" sz="2500" dirty="0">
                <a:latin typeface="Franklin Gothic Book" panose="020B0503020102020204" pitchFamily="34" charset="0"/>
                <a:ea typeface="黑体" panose="02010609060101010101" pitchFamily="49" charset="-122"/>
              </a:rPr>
              <a:t>—</a:t>
            </a:r>
            <a:r>
              <a:rPr lang="zh-CN" altLang="en-US" sz="2500" dirty="0">
                <a:ea typeface="黑体" panose="02010609060101010101" pitchFamily="49" charset="-122"/>
              </a:rPr>
              <a:t>检索组面的多个同义词、近义词和相关词，</a:t>
            </a:r>
            <a:r>
              <a:rPr lang="zh-CN" altLang="en-US" sz="2500" dirty="0">
                <a:solidFill>
                  <a:srgbClr val="FF0000"/>
                </a:solidFill>
                <a:ea typeface="黑体" panose="02010609060101010101" pitchFamily="49" charset="-122"/>
              </a:rPr>
              <a:t>扩大检索范围</a:t>
            </a:r>
            <a:r>
              <a:rPr lang="zh-CN" altLang="en-US" sz="2500" dirty="0">
                <a:ea typeface="黑体" panose="02010609060101010101" pitchFamily="49" charset="-122"/>
              </a:rPr>
              <a:t>。</a:t>
            </a:r>
          </a:p>
          <a:p>
            <a:pPr eaLnBrk="1" hangingPunct="1">
              <a:lnSpc>
                <a:spcPct val="90000"/>
              </a:lnSpc>
              <a:buFont typeface="Arial" panose="020B0604020202020204" pitchFamily="34" charset="0"/>
              <a:buNone/>
            </a:pPr>
            <a:r>
              <a:rPr lang="zh-CN" altLang="en-US" sz="2500" dirty="0">
                <a:ea typeface="黑体" panose="02010609060101010101" pitchFamily="49" charset="-122"/>
              </a:rPr>
              <a:t>    ②采用</a:t>
            </a:r>
            <a:r>
              <a:rPr lang="zh-CN" altLang="en-US" sz="2500" dirty="0">
                <a:latin typeface="Franklin Gothic Book" panose="020B0503020102020204" pitchFamily="34" charset="0"/>
                <a:ea typeface="黑体" panose="02010609060101010101" pitchFamily="49" charset="-122"/>
              </a:rPr>
              <a:t>“</a:t>
            </a:r>
            <a:r>
              <a:rPr lang="zh-CN" altLang="en-US" sz="2500" dirty="0">
                <a:ea typeface="黑体" panose="02010609060101010101" pitchFamily="49" charset="-122"/>
              </a:rPr>
              <a:t>AND</a:t>
            </a:r>
            <a:r>
              <a:rPr lang="zh-CN" altLang="en-US" sz="2500" dirty="0">
                <a:latin typeface="Franklin Gothic Book" panose="020B0503020102020204" pitchFamily="34" charset="0"/>
                <a:ea typeface="黑体" panose="02010609060101010101" pitchFamily="49" charset="-122"/>
              </a:rPr>
              <a:t>”</a:t>
            </a:r>
            <a:r>
              <a:rPr lang="zh-CN" altLang="en-US" sz="2500" dirty="0">
                <a:ea typeface="黑体" panose="02010609060101010101" pitchFamily="49" charset="-122"/>
              </a:rPr>
              <a:t>(</a:t>
            </a:r>
            <a:r>
              <a:rPr lang="zh-CN" altLang="en-US" sz="2500" dirty="0">
                <a:latin typeface="Franklin Gothic Book" panose="020B0503020102020204" pitchFamily="34" charset="0"/>
                <a:ea typeface="黑体" panose="02010609060101010101" pitchFamily="49" charset="-122"/>
              </a:rPr>
              <a:t>“</a:t>
            </a:r>
            <a:r>
              <a:rPr lang="zh-CN" altLang="en-US" sz="2500" dirty="0">
                <a:ea typeface="黑体" panose="02010609060101010101" pitchFamily="49" charset="-122"/>
              </a:rPr>
              <a:t>×</a:t>
            </a:r>
            <a:r>
              <a:rPr lang="zh-CN" altLang="en-US" sz="2500" dirty="0">
                <a:latin typeface="Franklin Gothic Book" panose="020B0503020102020204" pitchFamily="34" charset="0"/>
                <a:ea typeface="黑体" panose="02010609060101010101" pitchFamily="49" charset="-122"/>
              </a:rPr>
              <a:t>”</a:t>
            </a:r>
            <a:r>
              <a:rPr lang="zh-CN" altLang="en-US" sz="2500" dirty="0">
                <a:ea typeface="黑体" panose="02010609060101010101" pitchFamily="49" charset="-122"/>
              </a:rPr>
              <a:t>)算符时，检索式写作A AND B(即A×B)，表明数据库中同时有检索词A和B的记录才为命中记录。逻辑与可增强检索的专指性，</a:t>
            </a:r>
            <a:r>
              <a:rPr lang="zh-CN" altLang="en-US" sz="2500" dirty="0">
                <a:solidFill>
                  <a:srgbClr val="FF0000"/>
                </a:solidFill>
                <a:ea typeface="黑体" panose="02010609060101010101" pitchFamily="49" charset="-122"/>
              </a:rPr>
              <a:t>缩小检索范围。</a:t>
            </a:r>
          </a:p>
          <a:p>
            <a:pPr eaLnBrk="1" hangingPunct="1">
              <a:lnSpc>
                <a:spcPct val="90000"/>
              </a:lnSpc>
              <a:buFont typeface="Arial" panose="020B0604020202020204" pitchFamily="34" charset="0"/>
              <a:buNone/>
            </a:pPr>
            <a:r>
              <a:rPr lang="zh-CN" altLang="en-US" sz="2500" dirty="0">
                <a:ea typeface="黑体" panose="02010609060101010101" pitchFamily="49" charset="-122"/>
              </a:rPr>
              <a:t>    ③采用</a:t>
            </a:r>
            <a:r>
              <a:rPr lang="zh-CN" altLang="en-US" sz="2500" dirty="0">
                <a:latin typeface="Franklin Gothic Book" panose="020B0503020102020204" pitchFamily="34" charset="0"/>
                <a:ea typeface="黑体" panose="02010609060101010101" pitchFamily="49" charset="-122"/>
              </a:rPr>
              <a:t>“</a:t>
            </a:r>
            <a:r>
              <a:rPr lang="zh-CN" altLang="en-US" sz="2500" dirty="0">
                <a:ea typeface="黑体" panose="02010609060101010101" pitchFamily="49" charset="-122"/>
              </a:rPr>
              <a:t>NOT</a:t>
            </a:r>
            <a:r>
              <a:rPr lang="zh-CN" altLang="en-US" sz="2500" dirty="0">
                <a:latin typeface="Franklin Gothic Book" panose="020B0503020102020204" pitchFamily="34" charset="0"/>
                <a:ea typeface="黑体" panose="02010609060101010101" pitchFamily="49" charset="-122"/>
              </a:rPr>
              <a:t>”</a:t>
            </a:r>
            <a:r>
              <a:rPr lang="zh-CN" altLang="en-US" sz="2500" dirty="0">
                <a:ea typeface="黑体" panose="02010609060101010101" pitchFamily="49" charset="-122"/>
              </a:rPr>
              <a:t>(</a:t>
            </a:r>
            <a:r>
              <a:rPr lang="zh-CN" altLang="en-US" sz="2500" dirty="0">
                <a:latin typeface="Franklin Gothic Book" panose="020B0503020102020204" pitchFamily="34" charset="0"/>
                <a:ea typeface="黑体" panose="02010609060101010101" pitchFamily="49" charset="-122"/>
              </a:rPr>
              <a:t>“</a:t>
            </a:r>
            <a:r>
              <a:rPr lang="zh-CN" altLang="en-US" sz="2500" dirty="0">
                <a:ea typeface="黑体" panose="02010609060101010101" pitchFamily="49" charset="-122"/>
              </a:rPr>
              <a:t>一</a:t>
            </a:r>
            <a:r>
              <a:rPr lang="zh-CN" altLang="en-US" sz="2500" dirty="0">
                <a:latin typeface="Franklin Gothic Book" panose="020B0503020102020204" pitchFamily="34" charset="0"/>
                <a:ea typeface="黑体" panose="02010609060101010101" pitchFamily="49" charset="-122"/>
              </a:rPr>
              <a:t>”</a:t>
            </a:r>
            <a:r>
              <a:rPr lang="zh-CN" altLang="en-US" sz="2500" dirty="0">
                <a:ea typeface="黑体" panose="02010609060101010101" pitchFamily="49" charset="-122"/>
              </a:rPr>
              <a:t>)算符时，检索式写作A NOT B(即A</a:t>
            </a:r>
            <a:r>
              <a:rPr lang="zh-CN" altLang="en-US" sz="2500" dirty="0">
                <a:latin typeface="Franklin Gothic Book" panose="020B0503020102020204" pitchFamily="34" charset="0"/>
                <a:ea typeface="黑体" panose="02010609060101010101" pitchFamily="49" charset="-122"/>
              </a:rPr>
              <a:t>—</a:t>
            </a:r>
            <a:r>
              <a:rPr lang="zh-CN" altLang="en-US" sz="2500" dirty="0">
                <a:ea typeface="黑体" panose="02010609060101010101" pitchFamily="49" charset="-122"/>
              </a:rPr>
              <a:t>B)，表明数据库个凡有检索词A而不含检索词B的记录才为命中记录。使用逻辑非可以排除不希望出现的概念，</a:t>
            </a:r>
            <a:r>
              <a:rPr lang="zh-CN" altLang="en-US" sz="2500" dirty="0">
                <a:solidFill>
                  <a:srgbClr val="FF0000"/>
                </a:solidFill>
                <a:ea typeface="黑体" panose="02010609060101010101" pitchFamily="49" charset="-122"/>
              </a:rPr>
              <a:t>增强检索的准确性。</a:t>
            </a:r>
          </a:p>
          <a:p>
            <a:pPr eaLnBrk="1" hangingPunct="1">
              <a:lnSpc>
                <a:spcPct val="90000"/>
              </a:lnSpc>
              <a:buFont typeface="Arial" panose="020B0604020202020204" pitchFamily="34" charset="0"/>
              <a:buNone/>
            </a:pPr>
            <a:r>
              <a:rPr lang="zh-CN" altLang="en-US" sz="2500" dirty="0">
                <a:ea typeface="黑体" panose="02010609060101010101" pitchFamily="49" charset="-122"/>
              </a:rPr>
              <a:t>            布尔检索式优先执行顺序通常是NOT、AND、OR，在有括号的情况下，先执行括号内的逻辑运算，在多层括号时，先执行最内层括号中的运算。</a:t>
            </a:r>
          </a:p>
        </p:txBody>
      </p:sp>
      <p:sp>
        <p:nvSpPr>
          <p:cNvPr id="4" name="Rectangle 2"/>
          <p:cNvSpPr txBox="1">
            <a:spLocks noChangeArrowheads="1"/>
          </p:cNvSpPr>
          <p:nvPr/>
        </p:nvSpPr>
        <p:spPr>
          <a:xfrm>
            <a:off x="251520" y="0"/>
            <a:ext cx="7978080" cy="863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布尔逻辑算符</a:t>
            </a:r>
          </a:p>
        </p:txBody>
      </p:sp>
    </p:spTree>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日期占位符 5"/>
          <p:cNvSpPr>
            <a:spLocks noGrp="1"/>
          </p:cNvSpPr>
          <p:nvPr>
            <p:ph type="dt" sz="quarter" idx="10"/>
          </p:nvPr>
        </p:nvSpPr>
        <p:spPr>
          <a:noFill/>
          <a:ln>
            <a:miter lim="800000"/>
          </a:ln>
        </p:spPr>
        <p:txBody>
          <a:bodyPr/>
          <a:lstStyle/>
          <a:p>
            <a:fld id="{BFB2598F-A323-45F8-93AD-17442BF862DA}"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pic>
        <p:nvPicPr>
          <p:cNvPr id="53251" name="Picture 2"/>
          <p:cNvPicPr>
            <a:picLocks noGrp="1" noChangeAspect="1" noChangeArrowheads="1"/>
          </p:cNvPicPr>
          <p:nvPr>
            <p:ph sz="half" idx="1"/>
          </p:nvPr>
        </p:nvPicPr>
        <p:blipFill>
          <a:blip r:embed="rId2"/>
          <a:srcRect/>
          <a:stretch>
            <a:fillRect/>
          </a:stretch>
        </p:blipFill>
        <p:spPr>
          <a:xfrm>
            <a:off x="107950" y="1412875"/>
            <a:ext cx="2571750" cy="2533650"/>
          </a:xfrm>
        </p:spPr>
      </p:pic>
      <p:pic>
        <p:nvPicPr>
          <p:cNvPr id="53252" name="Picture 3"/>
          <p:cNvPicPr>
            <a:picLocks noGrp="1" noChangeAspect="1" noChangeArrowheads="1"/>
          </p:cNvPicPr>
          <p:nvPr>
            <p:ph sz="quarter" idx="2"/>
          </p:nvPr>
        </p:nvPicPr>
        <p:blipFill>
          <a:blip r:embed="rId3"/>
          <a:srcRect/>
          <a:stretch>
            <a:fillRect/>
          </a:stretch>
        </p:blipFill>
        <p:spPr>
          <a:xfrm>
            <a:off x="3563938" y="1485900"/>
            <a:ext cx="2271712" cy="2185988"/>
          </a:xfrm>
        </p:spPr>
      </p:pic>
      <p:sp>
        <p:nvSpPr>
          <p:cNvPr id="53254" name="Text Box 5"/>
          <p:cNvSpPr txBox="1">
            <a:spLocks noChangeArrowheads="1"/>
          </p:cNvSpPr>
          <p:nvPr/>
        </p:nvSpPr>
        <p:spPr bwMode="auto">
          <a:xfrm>
            <a:off x="396875" y="4221163"/>
            <a:ext cx="2951163" cy="2031325"/>
          </a:xfrm>
          <a:prstGeom prst="rect">
            <a:avLst/>
          </a:prstGeom>
          <a:noFill/>
          <a:ln w="9525">
            <a:noFill/>
            <a:miter lim="800000"/>
          </a:ln>
        </p:spPr>
        <p:txBody>
          <a:bodyPr>
            <a:spAutoFit/>
          </a:bodyPr>
          <a:lstStyle/>
          <a:p>
            <a:pPr eaLnBrk="1" hangingPunct="1">
              <a:buFont typeface="Arial" panose="020B0604020202020204" pitchFamily="34" charset="0"/>
              <a:buNone/>
            </a:pPr>
            <a:r>
              <a:rPr lang="zh-CN" altLang="zh-CN" dirty="0">
                <a:latin typeface="Times New Roman" panose="02020603050405020304" pitchFamily="18" charset="0"/>
                <a:cs typeface="Times New Roman" panose="02020603050405020304" pitchFamily="18" charset="0"/>
                <a:sym typeface="Calibri" panose="020F0502020204030204" pitchFamily="34" charset="0"/>
              </a:rPr>
              <a:t>car OR automobile   或  car + automobile </a:t>
            </a:r>
          </a:p>
          <a:p>
            <a:pPr eaLnBrk="1" hangingPunct="1">
              <a:buFont typeface="Arial" panose="020B0604020202020204" pitchFamily="34" charset="0"/>
              <a:buNone/>
            </a:pPr>
            <a:endParaRPr lang="zh-CN" altLang="zh-CN" dirty="0">
              <a:latin typeface="Times New Roman" panose="02020603050405020304" pitchFamily="18" charset="0"/>
              <a:cs typeface="Times New Roman" panose="02020603050405020304" pitchFamily="18" charset="0"/>
              <a:sym typeface="Calibri" panose="020F0502020204030204" pitchFamily="34" charset="0"/>
            </a:endParaRPr>
          </a:p>
          <a:p>
            <a:pPr eaLnBrk="1" hangingPunct="1">
              <a:buFont typeface="Arial" panose="020B0604020202020204" pitchFamily="34" charset="0"/>
              <a:buNone/>
            </a:pPr>
            <a:r>
              <a:rPr lang="zh-CN" altLang="zh-CN" dirty="0">
                <a:latin typeface="Times New Roman" panose="02020603050405020304" pitchFamily="18" charset="0"/>
                <a:cs typeface="Times New Roman" panose="02020603050405020304" pitchFamily="18" charset="0"/>
                <a:sym typeface="Calibri" panose="020F0502020204030204" pitchFamily="34" charset="0"/>
              </a:rPr>
              <a:t>土豆 + 马铃薯 + 洋芋 </a:t>
            </a:r>
          </a:p>
          <a:p>
            <a:pPr eaLnBrk="1" hangingPunct="1">
              <a:buFont typeface="Arial" panose="020B0604020202020204" pitchFamily="34" charset="0"/>
              <a:buNone/>
            </a:pPr>
            <a:endParaRPr lang="zh-CN" altLang="zh-CN" dirty="0">
              <a:latin typeface="Times New Roman" panose="02020603050405020304" pitchFamily="18" charset="0"/>
              <a:cs typeface="Times New Roman" panose="02020603050405020304" pitchFamily="18" charset="0"/>
              <a:sym typeface="Calibri" panose="020F0502020204030204" pitchFamily="34" charset="0"/>
            </a:endParaRPr>
          </a:p>
          <a:p>
            <a:pPr eaLnBrk="1" hangingPunct="1">
              <a:buFont typeface="Arial" panose="020B0604020202020204" pitchFamily="34" charset="0"/>
              <a:buNone/>
            </a:pPr>
            <a:r>
              <a:rPr lang="zh-CN" altLang="zh-CN" dirty="0">
                <a:latin typeface="Times New Roman" panose="02020603050405020304" pitchFamily="18" charset="0"/>
                <a:cs typeface="Times New Roman" panose="02020603050405020304" pitchFamily="18" charset="0"/>
                <a:sym typeface="Calibri" panose="020F0502020204030204" pitchFamily="34" charset="0"/>
              </a:rPr>
              <a:t>(关键词=文献检索) +(关键词=信息检索) </a:t>
            </a:r>
          </a:p>
        </p:txBody>
      </p:sp>
      <p:pic>
        <p:nvPicPr>
          <p:cNvPr id="53255" name="Picture 6"/>
          <p:cNvPicPr>
            <a:picLocks noGrp="1" noChangeAspect="1" noChangeArrowheads="1"/>
          </p:cNvPicPr>
          <p:nvPr>
            <p:ph sz="quarter" idx="3"/>
          </p:nvPr>
        </p:nvPicPr>
        <p:blipFill>
          <a:blip r:embed="rId4"/>
          <a:srcRect/>
          <a:stretch>
            <a:fillRect/>
          </a:stretch>
        </p:blipFill>
        <p:spPr>
          <a:xfrm>
            <a:off x="6516688" y="1557338"/>
            <a:ext cx="2138362" cy="2185987"/>
          </a:xfrm>
        </p:spPr>
      </p:pic>
      <p:sp>
        <p:nvSpPr>
          <p:cNvPr id="53256" name="Text Box 7"/>
          <p:cNvSpPr txBox="1">
            <a:spLocks noChangeArrowheads="1"/>
          </p:cNvSpPr>
          <p:nvPr/>
        </p:nvSpPr>
        <p:spPr bwMode="auto">
          <a:xfrm>
            <a:off x="3635375" y="3933825"/>
            <a:ext cx="2520950" cy="2585323"/>
          </a:xfrm>
          <a:prstGeom prst="rect">
            <a:avLst/>
          </a:prstGeom>
          <a:noFill/>
          <a:ln w="9525">
            <a:noFill/>
            <a:miter lim="800000"/>
          </a:ln>
        </p:spPr>
        <p:txBody>
          <a:bodyPr>
            <a:spAutoFit/>
          </a:bodyPr>
          <a:lstStyle/>
          <a:p>
            <a:pPr eaLnBrk="1" hangingPunct="1">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sym typeface="Calibri" panose="020F0502020204030204" pitchFamily="34" charset="0"/>
              </a:rPr>
              <a:t>education AND children  或 education ﹡children </a:t>
            </a:r>
          </a:p>
          <a:p>
            <a:pPr eaLnBrk="1" hangingPunct="1">
              <a:buFont typeface="Arial" panose="020B0604020202020204" pitchFamily="34" charset="0"/>
              <a:buNone/>
            </a:pPr>
            <a:endParaRPr lang="zh-CN" altLang="en-US" dirty="0">
              <a:latin typeface="Times New Roman" panose="02020603050405020304" pitchFamily="18" charset="0"/>
              <a:cs typeface="Times New Roman" panose="02020603050405020304" pitchFamily="18" charset="0"/>
              <a:sym typeface="Calibri" panose="020F0502020204030204" pitchFamily="34" charset="0"/>
            </a:endParaRPr>
          </a:p>
          <a:p>
            <a:pPr eaLnBrk="1" hangingPunct="1">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sym typeface="Calibri" panose="020F0502020204030204" pitchFamily="34" charset="0"/>
              </a:rPr>
              <a:t>查找“胰岛素治疗糖尿病” ： 胰岛素 AND 糖尿病 </a:t>
            </a:r>
          </a:p>
          <a:p>
            <a:pPr eaLnBrk="1" hangingPunct="1">
              <a:buFont typeface="Arial" panose="020B0604020202020204" pitchFamily="34" charset="0"/>
              <a:buNone/>
            </a:pPr>
            <a:endParaRPr lang="zh-CN" altLang="en-US" dirty="0">
              <a:latin typeface="Times New Roman" panose="02020603050405020304" pitchFamily="18" charset="0"/>
              <a:cs typeface="Times New Roman" panose="02020603050405020304" pitchFamily="18" charset="0"/>
              <a:sym typeface="Calibri" panose="020F0502020204030204" pitchFamily="34" charset="0"/>
            </a:endParaRPr>
          </a:p>
          <a:p>
            <a:pPr eaLnBrk="1" hangingPunct="1">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sym typeface="Calibri" panose="020F0502020204030204" pitchFamily="34" charset="0"/>
              </a:rPr>
              <a:t>(关键词=信息管理） ﹡(机构=南京大学) </a:t>
            </a:r>
          </a:p>
        </p:txBody>
      </p:sp>
      <p:sp>
        <p:nvSpPr>
          <p:cNvPr id="53257" name="Text Box 8"/>
          <p:cNvSpPr txBox="1">
            <a:spLocks noChangeArrowheads="1"/>
          </p:cNvSpPr>
          <p:nvPr/>
        </p:nvSpPr>
        <p:spPr bwMode="auto">
          <a:xfrm>
            <a:off x="6372225" y="3860800"/>
            <a:ext cx="2324100" cy="2560638"/>
          </a:xfrm>
          <a:prstGeom prst="rect">
            <a:avLst/>
          </a:prstGeom>
          <a:noFill/>
          <a:ln w="9525">
            <a:noFill/>
            <a:miter lim="800000"/>
          </a:ln>
        </p:spPr>
        <p:txBody>
          <a:bodyPr>
            <a:spAutoFit/>
          </a:bodyPr>
          <a:lstStyle/>
          <a:p>
            <a:pPr eaLnBrk="1" hangingPunct="1">
              <a:buFont typeface="Arial" panose="020B0604020202020204" pitchFamily="34" charset="0"/>
              <a:buNone/>
            </a:pPr>
            <a:r>
              <a:rPr lang="zh-CN" altLang="en-US">
                <a:latin typeface="Times New Roman" panose="02020603050405020304" pitchFamily="18" charset="0"/>
                <a:cs typeface="Times New Roman" panose="02020603050405020304" pitchFamily="18" charset="0"/>
                <a:sym typeface="Calibri" panose="020F0502020204030204" pitchFamily="34" charset="0"/>
              </a:rPr>
              <a:t>energy NOT nuclear   或  energy- nuclear </a:t>
            </a:r>
          </a:p>
          <a:p>
            <a:pPr eaLnBrk="1" hangingPunct="1">
              <a:buFont typeface="Arial" panose="020B0604020202020204" pitchFamily="34" charset="0"/>
              <a:buNone/>
            </a:pPr>
            <a:endParaRPr lang="zh-CN" altLang="en-US">
              <a:latin typeface="Times New Roman" panose="02020603050405020304" pitchFamily="18" charset="0"/>
              <a:cs typeface="Times New Roman" panose="02020603050405020304" pitchFamily="18" charset="0"/>
              <a:sym typeface="Calibri" panose="020F0502020204030204" pitchFamily="34" charset="0"/>
            </a:endParaRPr>
          </a:p>
          <a:p>
            <a:pPr eaLnBrk="1" hangingPunct="1">
              <a:buFont typeface="Arial" panose="020B0604020202020204" pitchFamily="34" charset="0"/>
              <a:buNone/>
            </a:pPr>
            <a:r>
              <a:rPr lang="zh-CN" altLang="en-US">
                <a:latin typeface="Times New Roman" panose="02020603050405020304" pitchFamily="18" charset="0"/>
                <a:cs typeface="Times New Roman" panose="02020603050405020304" pitchFamily="18" charset="0"/>
                <a:sym typeface="Calibri" panose="020F0502020204030204" pitchFamily="34" charset="0"/>
              </a:rPr>
              <a:t>电脑配件 NOT 鼠标 </a:t>
            </a:r>
          </a:p>
          <a:p>
            <a:pPr eaLnBrk="1" hangingPunct="1">
              <a:buFont typeface="Arial" panose="020B0604020202020204" pitchFamily="34" charset="0"/>
              <a:buNone/>
            </a:pPr>
            <a:endParaRPr lang="zh-CN" altLang="en-US">
              <a:latin typeface="Times New Roman" panose="02020603050405020304" pitchFamily="18" charset="0"/>
              <a:cs typeface="Times New Roman" panose="02020603050405020304" pitchFamily="18" charset="0"/>
              <a:sym typeface="Calibri" panose="020F0502020204030204" pitchFamily="34" charset="0"/>
            </a:endParaRPr>
          </a:p>
          <a:p>
            <a:pPr eaLnBrk="1" hangingPunct="1">
              <a:buFont typeface="Arial" panose="020B0604020202020204" pitchFamily="34" charset="0"/>
              <a:buNone/>
            </a:pPr>
            <a:r>
              <a:rPr lang="zh-CN" altLang="en-US">
                <a:latin typeface="Times New Roman" panose="02020603050405020304" pitchFamily="18" charset="0"/>
                <a:cs typeface="Times New Roman" panose="02020603050405020304" pitchFamily="18" charset="0"/>
                <a:sym typeface="Calibri" panose="020F0502020204030204" pitchFamily="34" charset="0"/>
              </a:rPr>
              <a:t>外语 NOT 英语 </a:t>
            </a:r>
          </a:p>
          <a:p>
            <a:pPr eaLnBrk="1" hangingPunct="1">
              <a:buFont typeface="Arial" panose="020B0604020202020204" pitchFamily="34" charset="0"/>
              <a:buNone/>
            </a:pPr>
            <a:endParaRPr lang="zh-CN" altLang="en-US">
              <a:latin typeface="Times New Roman" panose="02020603050405020304" pitchFamily="18" charset="0"/>
              <a:cs typeface="Times New Roman" panose="02020603050405020304" pitchFamily="18" charset="0"/>
              <a:sym typeface="Calibri" panose="020F0502020204030204" pitchFamily="34" charset="0"/>
            </a:endParaRPr>
          </a:p>
          <a:p>
            <a:pPr eaLnBrk="1" hangingPunct="1">
              <a:buFont typeface="Arial" panose="020B0604020202020204" pitchFamily="34" charset="0"/>
              <a:buNone/>
            </a:pPr>
            <a:r>
              <a:rPr lang="zh-CN" altLang="en-US">
                <a:latin typeface="Times New Roman" panose="02020603050405020304" pitchFamily="18" charset="0"/>
                <a:cs typeface="Times New Roman" panose="02020603050405020304" pitchFamily="18" charset="0"/>
                <a:sym typeface="Calibri" panose="020F0502020204030204" pitchFamily="34" charset="0"/>
              </a:rPr>
              <a:t>(关键词=信息管理) - (机构=南京大学）</a:t>
            </a:r>
          </a:p>
        </p:txBody>
      </p:sp>
      <p:sp>
        <p:nvSpPr>
          <p:cNvPr id="10" name="Rectangle 2"/>
          <p:cNvSpPr txBox="1">
            <a:spLocks noChangeArrowheads="1"/>
          </p:cNvSpPr>
          <p:nvPr/>
        </p:nvSpPr>
        <p:spPr>
          <a:xfrm>
            <a:off x="251520" y="0"/>
            <a:ext cx="7978080" cy="863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布尔逻辑算符</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3"/>
          <p:cNvSpPr>
            <a:spLocks noGrp="1" noChangeArrowheads="1"/>
          </p:cNvSpPr>
          <p:nvPr>
            <p:ph idx="4294967295"/>
          </p:nvPr>
        </p:nvSpPr>
        <p:spPr>
          <a:xfrm>
            <a:off x="142844" y="1124744"/>
            <a:ext cx="8229600" cy="4105275"/>
          </a:xfrm>
        </p:spPr>
        <p:txBody>
          <a:bodyPr>
            <a:normAutofit/>
          </a:bodyPr>
          <a:lstStyle/>
          <a:p>
            <a:pPr eaLnBrk="1" hangingPunct="1">
              <a:lnSpc>
                <a:spcPct val="150000"/>
              </a:lnSpc>
              <a:tabLst>
                <a:tab pos="3500120" algn="l"/>
              </a:tabLst>
            </a:pPr>
            <a:r>
              <a:rPr lang="zh-CN" altLang="en-US" sz="2400" dirty="0">
                <a:ea typeface="黑体" panose="02010609060101010101" pitchFamily="49" charset="-122"/>
              </a:rPr>
              <a:t>机电信息检索系统</a:t>
            </a:r>
            <a:r>
              <a:rPr lang="zh-CN" altLang="en-US" sz="2000" dirty="0">
                <a:ea typeface="黑体" panose="02010609060101010101" pitchFamily="49" charset="-122"/>
              </a:rPr>
              <a:t> </a:t>
            </a:r>
          </a:p>
          <a:p>
            <a:pPr eaLnBrk="1" hangingPunct="1">
              <a:lnSpc>
                <a:spcPct val="150000"/>
              </a:lnSpc>
              <a:buFont typeface="Symbol" panose="05050102010706020507" pitchFamily="18" charset="2"/>
              <a:buNone/>
              <a:tabLst>
                <a:tab pos="3500120" algn="l"/>
              </a:tabLst>
            </a:pPr>
            <a:r>
              <a:rPr lang="zh-CN" altLang="en-US" sz="2000" dirty="0">
                <a:ea typeface="黑体" panose="02010609060101010101" pitchFamily="49" charset="-122"/>
              </a:rPr>
              <a:t>      继手检穿孔卡片之后，出现了机检穿孔卡片和选卡机。这就形成了机电信息检索系统。</a:t>
            </a:r>
          </a:p>
          <a:p>
            <a:pPr eaLnBrk="1" hangingPunct="1">
              <a:lnSpc>
                <a:spcPct val="150000"/>
              </a:lnSpc>
              <a:tabLst>
                <a:tab pos="3500120" algn="l"/>
              </a:tabLst>
            </a:pPr>
            <a:r>
              <a:rPr lang="zh-CN" altLang="en-US" sz="2400" dirty="0">
                <a:ea typeface="黑体" panose="02010609060101010101" pitchFamily="49" charset="-122"/>
              </a:rPr>
              <a:t>光电信息检索系统 </a:t>
            </a:r>
            <a:r>
              <a:rPr lang="zh-CN" altLang="en-US" sz="2000" dirty="0">
                <a:ea typeface="黑体" panose="02010609060101010101" pitchFamily="49" charset="-122"/>
              </a:rPr>
              <a:t>  主要是以缩微胶卷(片)检索方式出现的。</a:t>
            </a:r>
          </a:p>
        </p:txBody>
      </p:sp>
      <p:pic>
        <p:nvPicPr>
          <p:cNvPr id="27653" name="Picture 4"/>
          <p:cNvPicPr>
            <a:picLocks noChangeAspect="1" noChangeArrowheads="1"/>
          </p:cNvPicPr>
          <p:nvPr/>
        </p:nvPicPr>
        <p:blipFill>
          <a:blip r:embed="rId2"/>
          <a:srcRect/>
          <a:stretch>
            <a:fillRect/>
          </a:stretch>
        </p:blipFill>
        <p:spPr bwMode="auto">
          <a:xfrm>
            <a:off x="429805" y="3933056"/>
            <a:ext cx="4881273" cy="2334136"/>
          </a:xfrm>
          <a:prstGeom prst="rect">
            <a:avLst/>
          </a:prstGeom>
          <a:noFill/>
          <a:ln w="9525">
            <a:noFill/>
            <a:miter lim="800000"/>
            <a:headEnd/>
            <a:tailEnd/>
          </a:ln>
          <a:effectLst/>
        </p:spPr>
      </p:pic>
      <p:pic>
        <p:nvPicPr>
          <p:cNvPr id="27654" name="Picture 5"/>
          <p:cNvPicPr>
            <a:picLocks noChangeAspect="1" noChangeArrowheads="1"/>
          </p:cNvPicPr>
          <p:nvPr/>
        </p:nvPicPr>
        <p:blipFill>
          <a:blip r:embed="rId3"/>
          <a:srcRect/>
          <a:stretch>
            <a:fillRect/>
          </a:stretch>
        </p:blipFill>
        <p:spPr bwMode="auto">
          <a:xfrm>
            <a:off x="5619353" y="3429000"/>
            <a:ext cx="2766598" cy="3114779"/>
          </a:xfrm>
          <a:prstGeom prst="rect">
            <a:avLst/>
          </a:prstGeom>
          <a:noFill/>
          <a:ln w="9525">
            <a:noFill/>
            <a:miter lim="800000"/>
            <a:headEnd/>
            <a:tailEnd/>
          </a:ln>
          <a:effectLst/>
        </p:spPr>
      </p:pic>
      <p:sp>
        <p:nvSpPr>
          <p:cNvPr id="7" name="Rectangle 2"/>
          <p:cNvSpPr txBox="1">
            <a:spLocks noChangeArrowheads="1"/>
          </p:cNvSpPr>
          <p:nvPr/>
        </p:nvSpPr>
        <p:spPr>
          <a:xfrm>
            <a:off x="0" y="0"/>
            <a:ext cx="8229600" cy="863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机械信息检索的技术与方法 </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日期占位符 3"/>
          <p:cNvSpPr>
            <a:spLocks noGrp="1"/>
          </p:cNvSpPr>
          <p:nvPr>
            <p:ph type="dt" sz="quarter" idx="10"/>
          </p:nvPr>
        </p:nvSpPr>
        <p:spPr>
          <a:noFill/>
          <a:ln>
            <a:miter lim="800000"/>
          </a:ln>
        </p:spPr>
        <p:txBody>
          <a:bodyPr/>
          <a:lstStyle/>
          <a:p>
            <a:fld id="{F31F0EE9-2FEB-47B6-B416-08EB3579FEDC}"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pic>
        <p:nvPicPr>
          <p:cNvPr id="238594" name="Picture 2"/>
          <p:cNvPicPr>
            <a:picLocks noChangeAspect="1" noChangeArrowheads="1"/>
          </p:cNvPicPr>
          <p:nvPr/>
        </p:nvPicPr>
        <p:blipFill>
          <a:blip r:embed="rId2"/>
          <a:srcRect/>
          <a:stretch>
            <a:fillRect/>
          </a:stretch>
        </p:blipFill>
        <p:spPr bwMode="auto">
          <a:xfrm>
            <a:off x="0" y="1571612"/>
            <a:ext cx="9037080" cy="3795722"/>
          </a:xfrm>
          <a:prstGeom prst="rect">
            <a:avLst/>
          </a:prstGeom>
          <a:noFill/>
          <a:ln w="9525">
            <a:noFill/>
            <a:miter lim="800000"/>
            <a:headEnd/>
            <a:tailEnd/>
          </a:ln>
          <a:effectLst/>
        </p:spPr>
      </p:pic>
      <p:sp>
        <p:nvSpPr>
          <p:cNvPr id="4" name="Rectangle 2"/>
          <p:cNvSpPr txBox="1">
            <a:spLocks noChangeArrowheads="1"/>
          </p:cNvSpPr>
          <p:nvPr/>
        </p:nvSpPr>
        <p:spPr>
          <a:xfrm>
            <a:off x="251520" y="0"/>
            <a:ext cx="7978080" cy="863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布尔逻辑检索应用</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日期占位符 1"/>
          <p:cNvSpPr>
            <a:spLocks noGrp="1"/>
          </p:cNvSpPr>
          <p:nvPr>
            <p:ph type="dt" sz="quarter" idx="10"/>
          </p:nvPr>
        </p:nvSpPr>
        <p:spPr>
          <a:noFill/>
          <a:ln>
            <a:miter lim="800000"/>
          </a:ln>
        </p:spPr>
        <p:txBody>
          <a:bodyPr/>
          <a:lstStyle/>
          <a:p>
            <a:fld id="{1DFDCD2A-7643-428E-87DC-160A6F2F7B02}"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55299" name="Rectangle 2"/>
          <p:cNvSpPr>
            <a:spLocks noGrp="1"/>
          </p:cNvSpPr>
          <p:nvPr>
            <p:ph type="body" idx="4294967295"/>
          </p:nvPr>
        </p:nvSpPr>
        <p:spPr>
          <a:xfrm>
            <a:off x="448547" y="1220787"/>
            <a:ext cx="8229600" cy="5318125"/>
          </a:xfrm>
        </p:spPr>
        <p:txBody>
          <a:bodyPr>
            <a:normAutofit fontScale="92500"/>
          </a:bodyPr>
          <a:lstStyle/>
          <a:p>
            <a:pPr eaLnBrk="1" hangingPunct="1">
              <a:lnSpc>
                <a:spcPct val="150000"/>
              </a:lnSpc>
              <a:buFont typeface="Arial" panose="020B0604020202020204" pitchFamily="34" charset="0"/>
              <a:buNone/>
            </a:pPr>
            <a:r>
              <a:rPr lang="zh-CN" altLang="en-US" sz="2400" dirty="0">
                <a:ea typeface="黑体" panose="02010609060101010101" pitchFamily="49" charset="-122"/>
              </a:rPr>
              <a:t>(2)截词检索符。在实际检索中，常遇到词干相同、词义相近的检索词，或同一词的单、复数形式，动、名词形式，英美拼法等。</a:t>
            </a:r>
          </a:p>
          <a:p>
            <a:pPr eaLnBrk="1" hangingPunct="1">
              <a:lnSpc>
                <a:spcPct val="150000"/>
              </a:lnSpc>
            </a:pPr>
            <a:r>
              <a:rPr lang="zh-CN" altLang="en-US" sz="2400" dirty="0">
                <a:ea typeface="黑体" panose="02010609060101010101" pitchFamily="49" charset="-122"/>
              </a:rPr>
              <a:t>所谓截词检索，就是将通配符，如</a:t>
            </a:r>
            <a:r>
              <a:rPr lang="zh-CN" altLang="en-US" sz="2400" dirty="0">
                <a:latin typeface="Franklin Gothic Book" panose="020B0503020102020204" pitchFamily="34" charset="0"/>
                <a:ea typeface="黑体" panose="02010609060101010101" pitchFamily="49" charset="-122"/>
              </a:rPr>
              <a:t>“</a:t>
            </a:r>
            <a:r>
              <a:rPr lang="zh-CN" altLang="en-US" sz="2400" dirty="0">
                <a:ea typeface="黑体" panose="02010609060101010101" pitchFamily="49" charset="-122"/>
              </a:rPr>
              <a:t>*</a:t>
            </a:r>
            <a:r>
              <a:rPr lang="zh-CN" altLang="en-US" sz="2400" dirty="0">
                <a:latin typeface="Franklin Gothic Book" panose="020B0503020102020204" pitchFamily="34" charset="0"/>
                <a:ea typeface="黑体" panose="02010609060101010101" pitchFamily="49" charset="-122"/>
              </a:rPr>
              <a:t>”</a:t>
            </a:r>
            <a:r>
              <a:rPr lang="zh-CN" altLang="en-US" sz="2400" dirty="0">
                <a:ea typeface="黑体" panose="02010609060101010101" pitchFamily="49" charset="-122"/>
              </a:rPr>
              <a:t>、</a:t>
            </a:r>
            <a:r>
              <a:rPr lang="zh-CN" altLang="en-US" sz="2400" dirty="0">
                <a:latin typeface="Franklin Gothic Book" panose="020B0503020102020204" pitchFamily="34" charset="0"/>
                <a:ea typeface="黑体" panose="02010609060101010101" pitchFamily="49" charset="-122"/>
              </a:rPr>
              <a:t>“</a:t>
            </a:r>
            <a:r>
              <a:rPr lang="zh-CN" altLang="en-US" sz="2400" dirty="0">
                <a:ea typeface="黑体" panose="02010609060101010101" pitchFamily="49" charset="-122"/>
              </a:rPr>
              <a:t>?</a:t>
            </a:r>
            <a:r>
              <a:rPr lang="zh-CN" altLang="en-US" sz="2400" dirty="0">
                <a:latin typeface="Franklin Gothic Book" panose="020B0503020102020204" pitchFamily="34" charset="0"/>
                <a:ea typeface="黑体" panose="02010609060101010101" pitchFamily="49" charset="-122"/>
              </a:rPr>
              <a:t>”</a:t>
            </a:r>
            <a:r>
              <a:rPr lang="zh-CN" altLang="en-US" sz="2400" dirty="0">
                <a:ea typeface="黑体" panose="02010609060101010101" pitchFamily="49" charset="-122"/>
              </a:rPr>
              <a:t>或</a:t>
            </a:r>
            <a:r>
              <a:rPr lang="zh-CN" altLang="en-US" sz="2400" dirty="0">
                <a:latin typeface="Franklin Gothic Book" panose="020B0503020102020204" pitchFamily="34" charset="0"/>
                <a:ea typeface="黑体" panose="02010609060101010101" pitchFamily="49" charset="-122"/>
              </a:rPr>
              <a:t>“</a:t>
            </a:r>
            <a:r>
              <a:rPr lang="zh-CN" altLang="en-US" sz="2400" dirty="0">
                <a:ea typeface="黑体" panose="02010609060101010101" pitchFamily="49" charset="-122"/>
              </a:rPr>
              <a:t>$</a:t>
            </a:r>
            <a:r>
              <a:rPr lang="zh-CN" altLang="en-US" sz="2400" dirty="0">
                <a:latin typeface="Franklin Gothic Book" panose="020B0503020102020204" pitchFamily="34" charset="0"/>
                <a:ea typeface="黑体" panose="02010609060101010101" pitchFamily="49" charset="-122"/>
              </a:rPr>
              <a:t>”</a:t>
            </a:r>
            <a:r>
              <a:rPr lang="zh-CN" altLang="en-US" sz="2400" dirty="0">
                <a:ea typeface="黑体" panose="02010609060101010101" pitchFamily="49" charset="-122"/>
              </a:rPr>
              <a:t>等等，放在检索词中检索者认为合适的地方进行截断，用截断的词的一个局部进行检索，凡满足这个词局部中的所有字符(串)的文献，都为命中文献。</a:t>
            </a:r>
          </a:p>
          <a:p>
            <a:pPr eaLnBrk="1" hangingPunct="1">
              <a:lnSpc>
                <a:spcPct val="150000"/>
              </a:lnSpc>
            </a:pPr>
            <a:r>
              <a:rPr lang="zh-CN" altLang="en-US" sz="2400" dirty="0">
                <a:ea typeface="黑体" panose="02010609060101010101" pitchFamily="49" charset="-122"/>
              </a:rPr>
              <a:t>截词检索也是一般数据库检索中常用的方法。在搜索引擎中，目前多只提供右截法。而且搜索引擎中的截词符则通常采用星号*。</a:t>
            </a:r>
            <a:endParaRPr lang="zh-CN" altLang="en-US" dirty="0"/>
          </a:p>
        </p:txBody>
      </p:sp>
      <p:sp>
        <p:nvSpPr>
          <p:cNvPr id="4" name="Rectangle 2"/>
          <p:cNvSpPr txBox="1">
            <a:spLocks noChangeArrowheads="1"/>
          </p:cNvSpPr>
          <p:nvPr/>
        </p:nvSpPr>
        <p:spPr>
          <a:xfrm>
            <a:off x="251520" y="0"/>
            <a:ext cx="7978080" cy="863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逻辑检索算符</a:t>
            </a:r>
          </a:p>
        </p:txBody>
      </p:sp>
    </p:spTree>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日期占位符 3"/>
          <p:cNvSpPr>
            <a:spLocks noGrp="1"/>
          </p:cNvSpPr>
          <p:nvPr>
            <p:ph type="dt" sz="quarter" idx="10"/>
          </p:nvPr>
        </p:nvSpPr>
        <p:spPr>
          <a:noFill/>
          <a:ln>
            <a:miter lim="800000"/>
          </a:ln>
        </p:spPr>
        <p:txBody>
          <a:bodyPr/>
          <a:lstStyle/>
          <a:p>
            <a:fld id="{8C48B418-6BD9-469C-AA51-01FA517E0116}"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graphicFrame>
        <p:nvGraphicFramePr>
          <p:cNvPr id="5" name="表格 4"/>
          <p:cNvGraphicFramePr>
            <a:graphicFrameLocks noGrp="1"/>
          </p:cNvGraphicFramePr>
          <p:nvPr/>
        </p:nvGraphicFramePr>
        <p:xfrm>
          <a:off x="1142976" y="1428736"/>
          <a:ext cx="7072362" cy="3714777"/>
        </p:xfrm>
        <a:graphic>
          <a:graphicData uri="http://schemas.openxmlformats.org/drawingml/2006/table">
            <a:tbl>
              <a:tblPr firstRow="1" bandRow="1">
                <a:tableStyleId>{00A15C55-8517-42AA-B614-E9B94910E393}</a:tableStyleId>
              </a:tblPr>
              <a:tblGrid>
                <a:gridCol w="3536181">
                  <a:extLst>
                    <a:ext uri="{9D8B030D-6E8A-4147-A177-3AD203B41FA5}">
                      <a16:colId xmlns:a16="http://schemas.microsoft.com/office/drawing/2014/main" val="20000"/>
                    </a:ext>
                  </a:extLst>
                </a:gridCol>
                <a:gridCol w="3536181">
                  <a:extLst>
                    <a:ext uri="{9D8B030D-6E8A-4147-A177-3AD203B41FA5}">
                      <a16:colId xmlns:a16="http://schemas.microsoft.com/office/drawing/2014/main" val="20001"/>
                    </a:ext>
                  </a:extLst>
                </a:gridCol>
              </a:tblGrid>
              <a:tr h="442380">
                <a:tc>
                  <a:txBody>
                    <a:bodyPr/>
                    <a:lstStyle/>
                    <a:p>
                      <a:pPr algn="ctr"/>
                      <a:r>
                        <a:rPr lang="zh-CN" altLang="en-US" dirty="0"/>
                        <a:t>符号</a:t>
                      </a:r>
                    </a:p>
                  </a:txBody>
                  <a:tcPr/>
                </a:tc>
                <a:tc>
                  <a:txBody>
                    <a:bodyPr/>
                    <a:lstStyle/>
                    <a:p>
                      <a:pPr algn="ctr"/>
                      <a:r>
                        <a:rPr lang="zh-CN" altLang="en-US" dirty="0"/>
                        <a:t>意义</a:t>
                      </a:r>
                    </a:p>
                  </a:txBody>
                  <a:tcPr/>
                </a:tc>
                <a:extLst>
                  <a:ext uri="{0D108BD9-81ED-4DB2-BD59-A6C34878D82A}">
                    <a16:rowId xmlns:a16="http://schemas.microsoft.com/office/drawing/2014/main" val="10000"/>
                  </a:ext>
                </a:extLst>
              </a:tr>
              <a:tr h="1090799">
                <a:tc>
                  <a:txBody>
                    <a:bodyPr/>
                    <a:lstStyle/>
                    <a:p>
                      <a:pPr algn="ctr"/>
                      <a:r>
                        <a:rPr lang="zh-CN" altLang="en-US" b="1" dirty="0">
                          <a:latin typeface="Times New Roman" panose="02020603050405020304" pitchFamily="18" charset="0"/>
                          <a:cs typeface="Times New Roman" panose="02020603050405020304" pitchFamily="18" charset="0"/>
                        </a:rPr>
                        <a:t>*</a:t>
                      </a:r>
                    </a:p>
                  </a:txBody>
                  <a:tcPr anchor="ctr"/>
                </a:tc>
                <a:tc>
                  <a:txBody>
                    <a:bodyPr/>
                    <a:lstStyle/>
                    <a:p>
                      <a:r>
                        <a:rPr lang="zh-CN" altLang="en-US" dirty="0">
                          <a:latin typeface="Times New Roman" panose="02020603050405020304" pitchFamily="18" charset="0"/>
                          <a:cs typeface="Times New Roman" panose="02020603050405020304" pitchFamily="18" charset="0"/>
                        </a:rPr>
                        <a:t>零个或多个字符</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gene*</a:t>
                      </a:r>
                    </a:p>
                    <a:p>
                      <a:r>
                        <a:rPr lang="en-US" altLang="zh-CN" dirty="0">
                          <a:latin typeface="Times New Roman" panose="02020603050405020304" pitchFamily="18" charset="0"/>
                          <a:cs typeface="Times New Roman" panose="02020603050405020304" pitchFamily="18" charset="0"/>
                        </a:rPr>
                        <a:t>gene, genetics, generation</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0799">
                <a:tc>
                  <a:txBody>
                    <a:bodyPr/>
                    <a:lstStyle/>
                    <a:p>
                      <a:pPr algn="ctr"/>
                      <a:r>
                        <a:rPr lang="en-US" altLang="zh-CN" b="1" dirty="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r>
                        <a:rPr lang="zh-CN" altLang="en-US" dirty="0">
                          <a:latin typeface="Times New Roman" panose="02020603050405020304" pitchFamily="18" charset="0"/>
                          <a:cs typeface="Times New Roman" panose="02020603050405020304" pitchFamily="18" charset="0"/>
                        </a:rPr>
                        <a:t>零或一个字符</a:t>
                      </a:r>
                      <a:endParaRPr lang="en-US" altLang="zh-CN" dirty="0">
                        <a:latin typeface="Times New Roman" panose="02020603050405020304" pitchFamily="18" charset="0"/>
                        <a:cs typeface="Times New Roman" panose="02020603050405020304" pitchFamily="18" charset="0"/>
                      </a:endParaRPr>
                    </a:p>
                    <a:p>
                      <a:r>
                        <a:rPr lang="en-US" altLang="zh-CN" dirty="0" err="1">
                          <a:latin typeface="Times New Roman" panose="02020603050405020304" pitchFamily="18" charset="0"/>
                          <a:cs typeface="Times New Roman" panose="02020603050405020304" pitchFamily="18" charset="0"/>
                        </a:rPr>
                        <a:t>colo$r</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color,  </a:t>
                      </a:r>
                      <a:r>
                        <a:rPr lang="en-US" altLang="zh-CN" dirty="0" err="1">
                          <a:latin typeface="Times New Roman" panose="02020603050405020304" pitchFamily="18" charset="0"/>
                          <a:cs typeface="Times New Roman" panose="02020603050405020304" pitchFamily="18" charset="0"/>
                        </a:rPr>
                        <a:t>colour</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90799">
                <a:tc>
                  <a:txBody>
                    <a:bodyPr/>
                    <a:lstStyle/>
                    <a:p>
                      <a:pPr algn="ctr"/>
                      <a:r>
                        <a:rPr lang="en-US" altLang="zh-CN" b="1" dirty="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r>
                        <a:rPr lang="zh-CN" altLang="en-US" dirty="0">
                          <a:latin typeface="Times New Roman" panose="02020603050405020304" pitchFamily="18" charset="0"/>
                          <a:cs typeface="Times New Roman" panose="02020603050405020304" pitchFamily="18" charset="0"/>
                        </a:rPr>
                        <a:t>只代表一个字符</a:t>
                      </a:r>
                      <a:endParaRPr lang="en-US" altLang="zh-CN" dirty="0">
                        <a:latin typeface="Times New Roman" panose="02020603050405020304" pitchFamily="18" charset="0"/>
                        <a:cs typeface="Times New Roman" panose="02020603050405020304" pitchFamily="18" charset="0"/>
                      </a:endParaRPr>
                    </a:p>
                    <a:p>
                      <a:r>
                        <a:rPr lang="en-US" altLang="zh-CN" dirty="0" err="1">
                          <a:latin typeface="Times New Roman" panose="02020603050405020304" pitchFamily="18" charset="0"/>
                          <a:cs typeface="Times New Roman" panose="02020603050405020304" pitchFamily="18" charset="0"/>
                        </a:rPr>
                        <a:t>en?oblast</a:t>
                      </a:r>
                      <a:endParaRPr lang="en-US" altLang="zh-CN" dirty="0">
                        <a:latin typeface="Times New Roman" panose="02020603050405020304" pitchFamily="18" charset="0"/>
                        <a:cs typeface="Times New Roman" panose="02020603050405020304" pitchFamily="18" charset="0"/>
                      </a:endParaRPr>
                    </a:p>
                    <a:p>
                      <a:r>
                        <a:rPr lang="en-US" altLang="zh-CN" dirty="0" err="1">
                          <a:latin typeface="Times New Roman" panose="02020603050405020304" pitchFamily="18" charset="0"/>
                          <a:cs typeface="Times New Roman" panose="02020603050405020304" pitchFamily="18" charset="0"/>
                        </a:rPr>
                        <a:t>entoblast</a:t>
                      </a:r>
                      <a:r>
                        <a:rPr lang="en-US" altLang="zh-CN" dirty="0">
                          <a:latin typeface="Times New Roman" panose="02020603050405020304" pitchFamily="18" charset="0"/>
                          <a:cs typeface="Times New Roman" panose="02020603050405020304" pitchFamily="18" charset="0"/>
                        </a:rPr>
                        <a:t>,</a:t>
                      </a:r>
                      <a:r>
                        <a:rPr lang="en-US" altLang="zh-CN" baseline="0" dirty="0">
                          <a:latin typeface="Times New Roman" panose="02020603050405020304" pitchFamily="18" charset="0"/>
                          <a:cs typeface="Times New Roman" panose="02020603050405020304" pitchFamily="18" charset="0"/>
                        </a:rPr>
                        <a:t>  endoblast</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611560" y="226119"/>
            <a:ext cx="4572032" cy="523220"/>
          </a:xfrm>
          <a:prstGeom prst="rect">
            <a:avLst/>
          </a:prstGeom>
        </p:spPr>
        <p:txBody>
          <a:bodyPr vert="horz" lIns="91440" tIns="45720" rIns="91440" bIns="45720" rtlCol="0" anchor="ctr">
            <a:normAutofit/>
          </a:bodyPr>
          <a:lstStyle>
            <a:defPPr>
              <a:defRPr lang="zh-CN"/>
            </a:defPPr>
            <a:lvl1pPr marR="0" lvl="0" indent="0" fontAlgn="auto">
              <a:lnSpc>
                <a:spcPct val="100000"/>
              </a:lnSpc>
              <a:spcBef>
                <a:spcPct val="0"/>
              </a:spcBef>
              <a:spcAft>
                <a:spcPts val="0"/>
              </a:spcAft>
              <a:buClrTx/>
              <a:buSzTx/>
              <a:buFontTx/>
              <a:buNone/>
              <a:defRPr kumimoji="0" sz="2800" b="0" i="0" u="none" strike="noStrike" cap="none" spc="0" normalizeH="0" baseline="0">
                <a:ln>
                  <a:noFill/>
                </a:ln>
                <a:solidFill>
                  <a:srgbClr val="660066"/>
                </a:solidFill>
                <a:effectLst/>
                <a:uLnTx/>
                <a:uFillTx/>
                <a:latin typeface="微软雅黑" panose="020B0503020204020204" pitchFamily="34" charset="-122"/>
                <a:ea typeface="微软雅黑" panose="020B0503020204020204" pitchFamily="34" charset="-122"/>
              </a:defRPr>
            </a:lvl1pPr>
          </a:lstStyle>
          <a:p>
            <a:r>
              <a:rPr lang="zh-CN" altLang="en-US" dirty="0"/>
              <a:t>通配符 </a:t>
            </a:r>
            <a:r>
              <a:rPr lang="en-US" altLang="zh-CN" dirty="0"/>
              <a:t>Wildcards</a:t>
            </a:r>
            <a:endParaRPr lang="zh-CN" altLang="en-US"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p:cNvSpPr>
          <p:nvPr>
            <p:ph type="body" idx="4294967295"/>
          </p:nvPr>
        </p:nvSpPr>
        <p:spPr>
          <a:xfrm>
            <a:off x="323528" y="1124744"/>
            <a:ext cx="8229600" cy="5112568"/>
          </a:xfrm>
        </p:spPr>
        <p:txBody>
          <a:bodyPr>
            <a:normAutofit lnSpcReduction="10000"/>
          </a:bodyPr>
          <a:lstStyle/>
          <a:p>
            <a:pPr eaLnBrk="1" hangingPunct="1">
              <a:lnSpc>
                <a:spcPct val="150000"/>
              </a:lnSpc>
              <a:buFont typeface="Arial" panose="020B0604020202020204" pitchFamily="34" charset="0"/>
              <a:buNone/>
            </a:pPr>
            <a:r>
              <a:rPr lang="zh-CN" altLang="en-US" sz="2400" dirty="0">
                <a:ea typeface="黑体" panose="02010609060101010101" pitchFamily="49" charset="-122"/>
              </a:rPr>
              <a:t>①后截断。是将截词符号放在</a:t>
            </a:r>
            <a:r>
              <a:rPr lang="zh-CN" altLang="en-US" sz="2400" dirty="0">
                <a:latin typeface="Franklin Gothic Book" panose="020B0503020102020204" pitchFamily="34" charset="0"/>
                <a:ea typeface="黑体" panose="02010609060101010101" pitchFamily="49" charset="-122"/>
              </a:rPr>
              <a:t>—</a:t>
            </a:r>
            <a:r>
              <a:rPr lang="zh-CN" altLang="en-US" sz="2400" dirty="0">
                <a:ea typeface="黑体" panose="02010609060101010101" pitchFamily="49" charset="-122"/>
              </a:rPr>
              <a:t>个字符串的右方，满足截词符左方所有字符的记录都为命中记录。从性质上讲，这是一种前方一致的检索。</a:t>
            </a:r>
          </a:p>
          <a:p>
            <a:pPr eaLnBrk="1" hangingPunct="1">
              <a:lnSpc>
                <a:spcPct val="150000"/>
              </a:lnSpc>
              <a:buFont typeface="Arial" panose="020B0604020202020204" pitchFamily="34" charset="0"/>
              <a:buNone/>
            </a:pPr>
            <a:r>
              <a:rPr lang="zh-CN" altLang="en-US" sz="2400" dirty="0">
                <a:ea typeface="黑体" panose="02010609060101010101" pitchFamily="49" charset="-122"/>
              </a:rPr>
              <a:t> ②前截断。是将截词符放在一个字符串的左方，表示其右的有限或无限个字符不影响该字符串的检索，或者说这是种后方一致检索，对汉语中的复合词组的检索非常方使。前截断和后截断可以结合使用，即中间一致检索。</a:t>
            </a:r>
          </a:p>
          <a:p>
            <a:pPr eaLnBrk="1" hangingPunct="1">
              <a:lnSpc>
                <a:spcPct val="150000"/>
              </a:lnSpc>
              <a:buFont typeface="Arial" panose="020B0604020202020204" pitchFamily="34" charset="0"/>
              <a:buNone/>
            </a:pPr>
            <a:r>
              <a:rPr lang="zh-CN" altLang="en-US" sz="2400" dirty="0">
                <a:ea typeface="黑体" panose="02010609060101010101" pitchFamily="49" charset="-122"/>
              </a:rPr>
              <a:t>③</a:t>
            </a:r>
            <a:r>
              <a:rPr lang="zh-CN" altLang="en-US" sz="2400" b="1" dirty="0"/>
              <a:t>中截断</a:t>
            </a:r>
            <a:r>
              <a:rPr lang="zh-CN" altLang="en-US" sz="2400" dirty="0">
                <a:ea typeface="黑体" panose="02010609060101010101" pitchFamily="49" charset="-122"/>
              </a:rPr>
              <a:t>, 是在一词中间出现若干个？号，表示可插入若干个字符。 </a:t>
            </a:r>
          </a:p>
          <a:p>
            <a:pPr eaLnBrk="1" hangingPunct="1">
              <a:lnSpc>
                <a:spcPct val="150000"/>
              </a:lnSpc>
              <a:buFont typeface="Arial" panose="020B0604020202020204" pitchFamily="34" charset="0"/>
              <a:buNone/>
            </a:pPr>
            <a:endParaRPr lang="zh-CN" altLang="en-US" sz="2400" dirty="0">
              <a:ea typeface="黑体" panose="02010609060101010101" pitchFamily="49" charset="-122"/>
            </a:endParaRPr>
          </a:p>
        </p:txBody>
      </p:sp>
      <p:sp>
        <p:nvSpPr>
          <p:cNvPr id="3" name="Rectangle 2"/>
          <p:cNvSpPr txBox="1">
            <a:spLocks noChangeArrowheads="1"/>
          </p:cNvSpPr>
          <p:nvPr/>
        </p:nvSpPr>
        <p:spPr>
          <a:xfrm>
            <a:off x="251520" y="0"/>
            <a:ext cx="7978080" cy="863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逻辑检索算符</a:t>
            </a:r>
          </a:p>
        </p:txBody>
      </p:sp>
    </p:spTree>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body" idx="1"/>
          </p:nvPr>
        </p:nvSpPr>
        <p:spPr>
          <a:xfrm>
            <a:off x="357158" y="1142984"/>
            <a:ext cx="7772400" cy="5943600"/>
          </a:xfrm>
        </p:spPr>
        <p:txBody>
          <a:bodyPr/>
          <a:lstStyle/>
          <a:p>
            <a:pPr eaLnBrk="1" hangingPunct="1">
              <a:lnSpc>
                <a:spcPct val="90000"/>
              </a:lnSpc>
              <a:spcAft>
                <a:spcPct val="15000"/>
              </a:spcAft>
              <a:buFont typeface="Wingdings" panose="05000000000000000000" pitchFamily="2" charset="2"/>
              <a:buChar char="n"/>
            </a:pPr>
            <a:r>
              <a:rPr lang="zh-CN" altLang="en-US" b="1" dirty="0">
                <a:solidFill>
                  <a:srgbClr val="C00000"/>
                </a:solidFill>
                <a:latin typeface="黑体" panose="02010609060101010101" pitchFamily="49" charset="-122"/>
                <a:ea typeface="黑体" panose="02010609060101010101" pitchFamily="49" charset="-122"/>
              </a:rPr>
              <a:t>举例说明</a:t>
            </a:r>
          </a:p>
          <a:p>
            <a:pPr eaLnBrk="1" hangingPunct="1">
              <a:lnSpc>
                <a:spcPct val="90000"/>
              </a:lnSpc>
            </a:pPr>
            <a:r>
              <a:rPr lang="zh-CN" altLang="en-US" sz="2500" b="1" dirty="0">
                <a:latin typeface="Times New Roman" panose="02020603050405020304" pitchFamily="18" charset="0"/>
                <a:cs typeface="Times New Roman" panose="02020603050405020304" pitchFamily="18" charset="0"/>
              </a:rPr>
              <a:t>后截断，前方一致。如：</a:t>
            </a:r>
          </a:p>
          <a:p>
            <a:pPr eaLnBrk="1" hangingPunct="1">
              <a:lnSpc>
                <a:spcPct val="90000"/>
              </a:lnSpc>
              <a:buFont typeface="Arial" panose="020B0604020202020204" pitchFamily="34" charset="0"/>
              <a:buNone/>
            </a:pPr>
            <a:r>
              <a:rPr lang="zh-CN" altLang="en-US" sz="2500" b="1" dirty="0">
                <a:solidFill>
                  <a:srgbClr val="7030A0"/>
                </a:solidFill>
                <a:latin typeface="Times New Roman" panose="02020603050405020304" pitchFamily="18" charset="0"/>
                <a:cs typeface="Times New Roman" panose="02020603050405020304" pitchFamily="18" charset="0"/>
              </a:rPr>
              <a:t>           comput*      </a:t>
            </a:r>
          </a:p>
          <a:p>
            <a:pPr eaLnBrk="1" hangingPunct="1">
              <a:lnSpc>
                <a:spcPct val="90000"/>
              </a:lnSpc>
              <a:buFont typeface="Arial" panose="020B0604020202020204" pitchFamily="34" charset="0"/>
              <a:buNone/>
            </a:pPr>
            <a:r>
              <a:rPr lang="zh-CN" altLang="en-US" sz="2500" b="1" dirty="0">
                <a:latin typeface="Times New Roman" panose="02020603050405020304" pitchFamily="18" charset="0"/>
                <a:cs typeface="Times New Roman" panose="02020603050405020304" pitchFamily="18" charset="0"/>
              </a:rPr>
              <a:t>           表示computer,computers,computing等。</a:t>
            </a:r>
          </a:p>
          <a:p>
            <a:pPr eaLnBrk="1" hangingPunct="1">
              <a:lnSpc>
                <a:spcPct val="90000"/>
              </a:lnSpc>
              <a:buFont typeface="Arial" panose="020B0604020202020204" pitchFamily="34" charset="0"/>
              <a:buNone/>
            </a:pPr>
            <a:r>
              <a:rPr lang="zh-CN" altLang="en-US" sz="2500" b="1" dirty="0">
                <a:solidFill>
                  <a:srgbClr val="FF0000"/>
                </a:solidFill>
                <a:latin typeface="Times New Roman" panose="02020603050405020304" pitchFamily="18" charset="0"/>
                <a:cs typeface="Times New Roman" panose="02020603050405020304" pitchFamily="18" charset="0"/>
              </a:rPr>
              <a:t>           </a:t>
            </a:r>
            <a:r>
              <a:rPr lang="zh-CN" altLang="en-US" sz="2500" b="1" dirty="0">
                <a:solidFill>
                  <a:srgbClr val="7030A0"/>
                </a:solidFill>
                <a:latin typeface="Times New Roman" panose="02020603050405020304" pitchFamily="18" charset="0"/>
                <a:cs typeface="Times New Roman" panose="02020603050405020304" pitchFamily="18" charset="0"/>
              </a:rPr>
              <a:t>王伟？        </a:t>
            </a:r>
          </a:p>
          <a:p>
            <a:pPr eaLnBrk="1" hangingPunct="1">
              <a:lnSpc>
                <a:spcPct val="90000"/>
              </a:lnSpc>
              <a:buFont typeface="Arial" panose="020B0604020202020204" pitchFamily="34" charset="0"/>
              <a:buNone/>
            </a:pPr>
            <a:r>
              <a:rPr lang="zh-CN" altLang="en-US" sz="2500" b="1" dirty="0">
                <a:latin typeface="Times New Roman" panose="02020603050405020304" pitchFamily="18" charset="0"/>
                <a:cs typeface="Times New Roman" panose="02020603050405020304" pitchFamily="18" charset="0"/>
              </a:rPr>
              <a:t>           可查出所有名字中含“王伟”的作者的文献</a:t>
            </a:r>
          </a:p>
          <a:p>
            <a:pPr eaLnBrk="1" hangingPunct="1">
              <a:lnSpc>
                <a:spcPct val="90000"/>
              </a:lnSpc>
            </a:pPr>
            <a:r>
              <a:rPr lang="zh-CN" altLang="en-US" sz="2500" b="1" dirty="0">
                <a:latin typeface="Times New Roman" panose="02020603050405020304" pitchFamily="18" charset="0"/>
                <a:cs typeface="Times New Roman" panose="02020603050405020304" pitchFamily="18" charset="0"/>
              </a:rPr>
              <a:t>前截断，后方一致。如：</a:t>
            </a:r>
          </a:p>
          <a:p>
            <a:pPr eaLnBrk="1" hangingPunct="1">
              <a:lnSpc>
                <a:spcPct val="90000"/>
              </a:lnSpc>
              <a:buFont typeface="Arial" panose="020B0604020202020204" pitchFamily="34" charset="0"/>
              <a:buNone/>
            </a:pPr>
            <a:r>
              <a:rPr lang="zh-CN" altLang="en-US" sz="2500" b="1" dirty="0">
                <a:latin typeface="Times New Roman" panose="02020603050405020304" pitchFamily="18" charset="0"/>
                <a:cs typeface="Times New Roman" panose="02020603050405020304" pitchFamily="18" charset="0"/>
              </a:rPr>
              <a:t>          </a:t>
            </a:r>
            <a:r>
              <a:rPr lang="zh-CN" altLang="en-US" sz="2500" b="1" dirty="0">
                <a:solidFill>
                  <a:srgbClr val="FFFF66"/>
                </a:solidFill>
                <a:latin typeface="Times New Roman" panose="02020603050405020304" pitchFamily="18" charset="0"/>
                <a:cs typeface="Times New Roman" panose="02020603050405020304" pitchFamily="18" charset="0"/>
              </a:rPr>
              <a:t> </a:t>
            </a:r>
            <a:r>
              <a:rPr lang="zh-CN" altLang="en-US" sz="2500" b="1" dirty="0">
                <a:solidFill>
                  <a:srgbClr val="7030A0"/>
                </a:solidFill>
                <a:latin typeface="Times New Roman" panose="02020603050405020304" pitchFamily="18" charset="0"/>
                <a:cs typeface="Times New Roman" panose="02020603050405020304" pitchFamily="18" charset="0"/>
              </a:rPr>
              <a:t>*Computer   </a:t>
            </a:r>
          </a:p>
          <a:p>
            <a:pPr eaLnBrk="1" hangingPunct="1">
              <a:lnSpc>
                <a:spcPct val="90000"/>
              </a:lnSpc>
              <a:buFont typeface="Arial" panose="020B0604020202020204" pitchFamily="34" charset="0"/>
              <a:buNone/>
            </a:pPr>
            <a:r>
              <a:rPr lang="zh-CN" altLang="en-US" sz="2500" b="1" dirty="0">
                <a:solidFill>
                  <a:srgbClr val="FFFF66"/>
                </a:solidFill>
                <a:latin typeface="Times New Roman" panose="02020603050405020304" pitchFamily="18" charset="0"/>
                <a:cs typeface="Times New Roman" panose="02020603050405020304" pitchFamily="18" charset="0"/>
              </a:rPr>
              <a:t>           </a:t>
            </a:r>
            <a:r>
              <a:rPr lang="zh-CN" altLang="en-US" sz="2500" b="1" dirty="0">
                <a:latin typeface="Times New Roman" panose="02020603050405020304" pitchFamily="18" charset="0"/>
                <a:cs typeface="Times New Roman" panose="02020603050405020304" pitchFamily="18" charset="0"/>
              </a:rPr>
              <a:t>表示minicomputer,microcomputer等。</a:t>
            </a:r>
          </a:p>
          <a:p>
            <a:pPr eaLnBrk="1" hangingPunct="1">
              <a:lnSpc>
                <a:spcPct val="90000"/>
              </a:lnSpc>
            </a:pPr>
            <a:r>
              <a:rPr lang="zh-CN" altLang="en-US" sz="2500" b="1" dirty="0">
                <a:latin typeface="Times New Roman" panose="02020603050405020304" pitchFamily="18" charset="0"/>
                <a:cs typeface="Times New Roman" panose="02020603050405020304" pitchFamily="18" charset="0"/>
              </a:rPr>
              <a:t>中截断，中间一致。如</a:t>
            </a:r>
          </a:p>
          <a:p>
            <a:pPr eaLnBrk="1" hangingPunct="1">
              <a:lnSpc>
                <a:spcPct val="90000"/>
              </a:lnSpc>
              <a:buFont typeface="Arial" panose="020B0604020202020204" pitchFamily="34" charset="0"/>
              <a:buNone/>
            </a:pPr>
            <a:r>
              <a:rPr lang="zh-CN" altLang="en-US" sz="2500" b="1" dirty="0">
                <a:latin typeface="Times New Roman" panose="02020603050405020304" pitchFamily="18" charset="0"/>
                <a:cs typeface="Times New Roman" panose="02020603050405020304" pitchFamily="18" charset="0"/>
              </a:rPr>
              <a:t>               作者=张?静</a:t>
            </a:r>
          </a:p>
          <a:p>
            <a:pPr eaLnBrk="1" hangingPunct="1">
              <a:lnSpc>
                <a:spcPct val="90000"/>
              </a:lnSpc>
              <a:buFont typeface="Arial" panose="020B0604020202020204" pitchFamily="34" charset="0"/>
              <a:buNone/>
            </a:pPr>
            <a:r>
              <a:rPr lang="zh-CN" altLang="en-US" sz="2500" b="1" dirty="0">
                <a:latin typeface="Times New Roman" panose="02020603050405020304" pitchFamily="18" charset="0"/>
                <a:cs typeface="Times New Roman" panose="02020603050405020304" pitchFamily="18" charset="0"/>
              </a:rPr>
              <a:t>            检索出张亚静、张雪静、张宇静等。</a:t>
            </a:r>
          </a:p>
          <a:p>
            <a:pPr eaLnBrk="1" hangingPunct="1">
              <a:lnSpc>
                <a:spcPct val="110000"/>
              </a:lnSpc>
              <a:spcBef>
                <a:spcPct val="25000"/>
              </a:spcBef>
              <a:buFont typeface="Arial" panose="020B0604020202020204" pitchFamily="34" charset="0"/>
              <a:buNone/>
            </a:pPr>
            <a:r>
              <a:rPr lang="zh-CN" altLang="en-US" sz="2500" dirty="0">
                <a:solidFill>
                  <a:srgbClr val="FF0000"/>
                </a:solidFill>
                <a:latin typeface="Times New Roman" panose="02020603050405020304" pitchFamily="18" charset="0"/>
                <a:cs typeface="Times New Roman" panose="02020603050405020304" pitchFamily="18" charset="0"/>
              </a:rPr>
              <a:t>     </a:t>
            </a:r>
            <a:endParaRPr lang="zh-CN" altLang="en-US" sz="2500" dirty="0">
              <a:latin typeface="Times New Roman" panose="02020603050405020304" pitchFamily="18" charset="0"/>
              <a:cs typeface="Times New Roman" panose="02020603050405020304" pitchFamily="18" charset="0"/>
            </a:endParaRPr>
          </a:p>
          <a:p>
            <a:pPr eaLnBrk="1" hangingPunct="1">
              <a:lnSpc>
                <a:spcPct val="110000"/>
              </a:lnSpc>
              <a:spcBef>
                <a:spcPct val="25000"/>
              </a:spcBef>
              <a:buFont typeface="Arial" panose="020B0604020202020204" pitchFamily="34" charset="0"/>
              <a:buNone/>
            </a:pPr>
            <a:endParaRPr lang="zh-CN" altLang="en-US" sz="2500" dirty="0"/>
          </a:p>
        </p:txBody>
      </p:sp>
      <p:sp>
        <p:nvSpPr>
          <p:cNvPr id="3" name="Rectangle 2"/>
          <p:cNvSpPr txBox="1">
            <a:spLocks noChangeArrowheads="1"/>
          </p:cNvSpPr>
          <p:nvPr/>
        </p:nvSpPr>
        <p:spPr>
          <a:xfrm>
            <a:off x="251520" y="0"/>
            <a:ext cx="7978080" cy="863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逻辑检索算符</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日期占位符 1"/>
          <p:cNvSpPr>
            <a:spLocks noGrp="1"/>
          </p:cNvSpPr>
          <p:nvPr>
            <p:ph type="dt" sz="quarter" idx="10"/>
          </p:nvPr>
        </p:nvSpPr>
        <p:spPr>
          <a:noFill/>
          <a:ln>
            <a:miter lim="800000"/>
          </a:ln>
        </p:spPr>
        <p:txBody>
          <a:bodyPr/>
          <a:lstStyle/>
          <a:p>
            <a:fld id="{1B4A0D24-B34E-491A-AA53-F8299AF44C60}"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59395" name="Rectangle 2"/>
          <p:cNvSpPr>
            <a:spLocks noGrp="1"/>
          </p:cNvSpPr>
          <p:nvPr>
            <p:ph type="body" idx="4294967295"/>
          </p:nvPr>
        </p:nvSpPr>
        <p:spPr>
          <a:xfrm>
            <a:off x="251520" y="1109663"/>
            <a:ext cx="8229600" cy="5246687"/>
          </a:xfrm>
        </p:spPr>
        <p:txBody>
          <a:bodyPr>
            <a:normAutofit lnSpcReduction="10000"/>
          </a:bodyPr>
          <a:lstStyle/>
          <a:p>
            <a:pPr eaLnBrk="1" hangingPunct="1">
              <a:lnSpc>
                <a:spcPct val="150000"/>
              </a:lnSpc>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字段限制检索符</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。在编制检索式时，使用字段限制检索符可以限定检索词在数据库中出现的范围，对命中太多的记录再行筛选。</a:t>
            </a:r>
          </a:p>
          <a:p>
            <a:pPr eaLnBrk="1" hangingPunct="1">
              <a:lnSpc>
                <a:spcPct val="150000"/>
              </a:lnSpc>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位置逻辑检索符</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。又称全文查找逻辑算符、相邻度检索算符、原文检索符。而位置逻辑检索是以原始记录中检索词与检索词特定的位置关系为逻辑运算的对象，检索词用位置算符相连，可以弥补布尔检索的缺陷。</a:t>
            </a:r>
          </a:p>
          <a:p>
            <a:pPr eaLnBrk="1" hangingPunct="1">
              <a:lnSpc>
                <a:spcPct val="150000"/>
              </a:lnSpc>
            </a:pP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Rectangle 2"/>
          <p:cNvSpPr txBox="1">
            <a:spLocks noChangeArrowheads="1"/>
          </p:cNvSpPr>
          <p:nvPr/>
        </p:nvSpPr>
        <p:spPr>
          <a:xfrm>
            <a:off x="251520" y="0"/>
            <a:ext cx="7978080" cy="863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逻辑检索算符</a:t>
            </a:r>
          </a:p>
        </p:txBody>
      </p:sp>
    </p:spTree>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日期占位符 1"/>
          <p:cNvSpPr>
            <a:spLocks noGrp="1"/>
          </p:cNvSpPr>
          <p:nvPr>
            <p:ph type="dt" sz="quarter" idx="10"/>
          </p:nvPr>
        </p:nvSpPr>
        <p:spPr>
          <a:noFill/>
          <a:ln>
            <a:miter lim="800000"/>
          </a:ln>
        </p:spPr>
        <p:txBody>
          <a:bodyPr/>
          <a:lstStyle/>
          <a:p>
            <a:fld id="{63B9812A-4C34-4620-BD36-F152A7F0F032}"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60419" name="Rectangle 2"/>
          <p:cNvSpPr>
            <a:spLocks noGrp="1"/>
          </p:cNvSpPr>
          <p:nvPr>
            <p:ph type="body" idx="4294967295"/>
          </p:nvPr>
        </p:nvSpPr>
        <p:spPr>
          <a:xfrm>
            <a:off x="220772" y="1181100"/>
            <a:ext cx="8599699" cy="5175250"/>
          </a:xfrm>
        </p:spPr>
        <p:txBody>
          <a:bodyPr>
            <a:normAutofit fontScale="92500" lnSpcReduction="20000"/>
          </a:bodyPr>
          <a:lstStyle/>
          <a:p>
            <a:pPr>
              <a:lnSpc>
                <a:spcPct val="150000"/>
              </a:lnSpc>
            </a:pPr>
            <a:r>
              <a:rPr lang="zh-CN" altLang="en-US" sz="2400" dirty="0">
                <a:latin typeface="华文中宋" panose="02010600040101010101" pitchFamily="2" charset="-122"/>
                <a:ea typeface="华文中宋" panose="02010600040101010101" pitchFamily="2" charset="-122"/>
                <a:cs typeface="Times New Roman" panose="02020603050405020304" pitchFamily="18" charset="0"/>
              </a:rPr>
              <a:t>词位置算符要求检索词之间的相互位置满足某些条件而使用的检索算符，以著名的DIALOGT系统常用的位置算符为例：</a:t>
            </a:r>
            <a:endParaRPr lang="en-US" altLang="zh-CN" sz="2400" dirty="0">
              <a:latin typeface="华文中宋" panose="02010600040101010101" pitchFamily="2" charset="-122"/>
              <a:ea typeface="华文中宋" panose="02010600040101010101" pitchFamily="2" charset="-122"/>
              <a:cs typeface="Times New Roman" panose="02020603050405020304" pitchFamily="18" charset="0"/>
            </a:endParaRPr>
          </a:p>
          <a:p>
            <a:pPr lvl="1">
              <a:lnSpc>
                <a:spcPct val="150000"/>
              </a:lnSpc>
            </a:pPr>
            <a:r>
              <a:rPr lang="zh-CN" altLang="en-US" sz="2000" dirty="0">
                <a:latin typeface="华文中宋" panose="02010600040101010101" pitchFamily="2" charset="-122"/>
                <a:ea typeface="华文中宋" panose="02010600040101010101" pitchFamily="2" charset="-122"/>
                <a:cs typeface="Times New Roman" panose="02020603050405020304" pitchFamily="18" charset="0"/>
              </a:rPr>
              <a:t>1)W算符：Ａ（W）Ｂ：表示该检索词二边的顺序排列不可颠倒，且空格和标点符号之外，不得插入其他词或字母．如：检索式为“powder(W)coating”．</a:t>
            </a:r>
            <a:br>
              <a:rPr lang="zh-CN" altLang="en-US" sz="2000" dirty="0">
                <a:latin typeface="华文中宋" panose="02010600040101010101" pitchFamily="2" charset="-122"/>
                <a:ea typeface="华文中宋" panose="02010600040101010101" pitchFamily="2" charset="-122"/>
                <a:cs typeface="Times New Roman" panose="02020603050405020304" pitchFamily="18" charset="0"/>
              </a:rPr>
            </a:br>
            <a:r>
              <a:rPr lang="zh-CN" altLang="en-US" sz="2000" dirty="0">
                <a:latin typeface="华文中宋" panose="02010600040101010101" pitchFamily="2" charset="-122"/>
                <a:ea typeface="华文中宋" panose="02010600040101010101" pitchFamily="2" charset="-122"/>
                <a:cs typeface="Times New Roman" panose="02020603050405020304" pitchFamily="18" charset="0"/>
              </a:rPr>
              <a:t>2）nW 算符：A(nW)B，表示A、B两词相隔n个单词且前后次序不变。N=0时，格式为A（）B或A（W）B。如：“laser(W)printer”</a:t>
            </a:r>
            <a:br>
              <a:rPr lang="zh-CN" altLang="en-US" sz="2000" dirty="0">
                <a:latin typeface="华文中宋" panose="02010600040101010101" pitchFamily="2" charset="-122"/>
                <a:ea typeface="华文中宋" panose="02010600040101010101" pitchFamily="2" charset="-122"/>
                <a:cs typeface="Times New Roman" panose="02020603050405020304" pitchFamily="18" charset="0"/>
              </a:rPr>
            </a:br>
            <a:r>
              <a:rPr lang="zh-CN" altLang="en-US" sz="2000" dirty="0">
                <a:latin typeface="华文中宋" panose="02010600040101010101" pitchFamily="2" charset="-122"/>
                <a:ea typeface="华文中宋" panose="02010600040101010101" pitchFamily="2" charset="-122"/>
                <a:cs typeface="Times New Roman" panose="02020603050405020304" pitchFamily="18" charset="0"/>
              </a:rPr>
              <a:t>3）N 算符：A(N)B。表示A、B两词相隔n个单词且前后次序不限，可以颠倒。</a:t>
            </a:r>
            <a:br>
              <a:rPr lang="zh-CN" altLang="en-US" sz="2000" dirty="0">
                <a:latin typeface="华文中宋" panose="02010600040101010101" pitchFamily="2" charset="-122"/>
                <a:ea typeface="华文中宋" panose="02010600040101010101" pitchFamily="2" charset="-122"/>
                <a:cs typeface="Times New Roman" panose="02020603050405020304" pitchFamily="18" charset="0"/>
              </a:rPr>
            </a:br>
            <a:r>
              <a:rPr lang="zh-CN" altLang="en-US" sz="2000" dirty="0">
                <a:latin typeface="华文中宋" panose="02010600040101010101" pitchFamily="2" charset="-122"/>
                <a:ea typeface="华文中宋" panose="02010600040101010101" pitchFamily="2" charset="-122"/>
                <a:cs typeface="Times New Roman" panose="02020603050405020304" pitchFamily="18" charset="0"/>
              </a:rPr>
              <a:t>    如：“communication(N)satellite”</a:t>
            </a:r>
            <a:br>
              <a:rPr lang="zh-CN" altLang="en-US" sz="2000" dirty="0">
                <a:latin typeface="华文中宋" panose="02010600040101010101" pitchFamily="2" charset="-122"/>
                <a:ea typeface="华文中宋" panose="02010600040101010101" pitchFamily="2" charset="-122"/>
                <a:cs typeface="Times New Roman" panose="02020603050405020304" pitchFamily="18" charset="0"/>
              </a:rPr>
            </a:br>
            <a:r>
              <a:rPr lang="zh-CN" altLang="en-US" sz="2000" dirty="0">
                <a:latin typeface="华文中宋" panose="02010600040101010101" pitchFamily="2" charset="-122"/>
                <a:ea typeface="华文中宋" panose="02010600040101010101" pitchFamily="2" charset="-122"/>
                <a:cs typeface="Times New Roman" panose="02020603050405020304" pitchFamily="18" charset="0"/>
              </a:rPr>
              <a:t>4）nN 算符：A（nN）B。它允许两词间最多插入n个词。如“number(2n)theory”时，凡含有number theory,theory of number和theory of the number的文献记录都是命中记录 </a:t>
            </a:r>
          </a:p>
          <a:p>
            <a:pPr eaLnBrk="1" hangingPunct="1">
              <a:lnSpc>
                <a:spcPct val="150000"/>
              </a:lnSpc>
            </a:pPr>
            <a:endParaRPr lang="zh-CN" altLang="en-US" sz="2400" dirty="0">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4" name="Rectangle 2"/>
          <p:cNvSpPr txBox="1">
            <a:spLocks noChangeArrowheads="1"/>
          </p:cNvSpPr>
          <p:nvPr/>
        </p:nvSpPr>
        <p:spPr>
          <a:xfrm>
            <a:off x="251520" y="0"/>
            <a:ext cx="7978080" cy="863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词位置算符</a:t>
            </a:r>
          </a:p>
        </p:txBody>
      </p:sp>
    </p:spTree>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日期占位符 1"/>
          <p:cNvSpPr>
            <a:spLocks noGrp="1"/>
          </p:cNvSpPr>
          <p:nvPr>
            <p:ph type="dt" sz="quarter" idx="10"/>
          </p:nvPr>
        </p:nvSpPr>
        <p:spPr>
          <a:noFill/>
          <a:ln>
            <a:miter lim="800000"/>
          </a:ln>
        </p:spPr>
        <p:txBody>
          <a:bodyPr/>
          <a:lstStyle/>
          <a:p>
            <a:fld id="{192D2661-3A38-4FAE-AAFC-5CE058288FB5}"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62467" name="Rectangle 2"/>
          <p:cNvSpPr>
            <a:spLocks noGrp="1"/>
          </p:cNvSpPr>
          <p:nvPr>
            <p:ph type="body" idx="4294967295"/>
          </p:nvPr>
        </p:nvSpPr>
        <p:spPr>
          <a:xfrm>
            <a:off x="457200" y="1196975"/>
            <a:ext cx="8229600" cy="4670425"/>
          </a:xfrm>
        </p:spPr>
        <p:txBody>
          <a:bodyPr/>
          <a:lstStyle/>
          <a:p>
            <a:pPr eaLnBrk="1" hangingPunct="1">
              <a:lnSpc>
                <a:spcPct val="150000"/>
              </a:lnSpc>
            </a:pPr>
            <a:r>
              <a:rPr lang="zh-CN" altLang="en-US" sz="2800" dirty="0">
                <a:ea typeface="黑体" panose="02010609060101010101" pitchFamily="49" charset="-122"/>
              </a:rPr>
              <a:t>②同句检索算符。要求参加检索运算的两个词必须在同一自然句中出现，其先后顺序不受限制，可用算符(S)(S是Sentence的首字母)。</a:t>
            </a:r>
          </a:p>
          <a:p>
            <a:pPr eaLnBrk="1" hangingPunct="1">
              <a:lnSpc>
                <a:spcPct val="150000"/>
              </a:lnSpc>
            </a:pPr>
            <a:r>
              <a:rPr lang="zh-CN" altLang="en-US" sz="2800" dirty="0">
                <a:ea typeface="黑体" panose="02010609060101010101" pitchFamily="49" charset="-122"/>
              </a:rPr>
              <a:t>③同字段检索(F)。表示各检索词必须同时出现在文献记录的同一个字段内，如出现在篇名字段、叙词字段、文摘字段，两个检索词的前后顺序不限，夹在两个检索词之间的词的个数也不限。</a:t>
            </a:r>
          </a:p>
        </p:txBody>
      </p:sp>
      <p:sp>
        <p:nvSpPr>
          <p:cNvPr id="4" name="Rectangle 2"/>
          <p:cNvSpPr txBox="1">
            <a:spLocks noChangeArrowheads="1"/>
          </p:cNvSpPr>
          <p:nvPr/>
        </p:nvSpPr>
        <p:spPr>
          <a:xfrm>
            <a:off x="251520" y="0"/>
            <a:ext cx="7978080" cy="863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逻辑检索算符</a:t>
            </a:r>
          </a:p>
        </p:txBody>
      </p:sp>
    </p:spTree>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日期占位符 1"/>
          <p:cNvSpPr>
            <a:spLocks noGrp="1"/>
          </p:cNvSpPr>
          <p:nvPr>
            <p:ph type="dt" sz="quarter" idx="10"/>
          </p:nvPr>
        </p:nvSpPr>
        <p:spPr>
          <a:noFill/>
          <a:ln>
            <a:miter lim="800000"/>
          </a:ln>
        </p:spPr>
        <p:txBody>
          <a:bodyPr/>
          <a:lstStyle/>
          <a:p>
            <a:fld id="{48DF3B80-78D7-4857-8615-E3F9DE1DBCF5}"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63491" name="Rectangle 2"/>
          <p:cNvSpPr>
            <a:spLocks noGrp="1"/>
          </p:cNvSpPr>
          <p:nvPr>
            <p:ph type="body" idx="4294967295"/>
          </p:nvPr>
        </p:nvSpPr>
        <p:spPr>
          <a:xfrm>
            <a:off x="432893" y="1340768"/>
            <a:ext cx="8229600" cy="4751388"/>
          </a:xfrm>
        </p:spPr>
        <p:txBody>
          <a:bodyPr>
            <a:normAutofit fontScale="92500" lnSpcReduction="20000"/>
          </a:bodyPr>
          <a:lstStyle/>
          <a:p>
            <a:pPr eaLnBrk="1" hangingPunct="1">
              <a:lnSpc>
                <a:spcPct val="150000"/>
              </a:lnSpc>
            </a:pPr>
            <a:r>
              <a:rPr lang="zh-CN" altLang="en-US" sz="2400" dirty="0">
                <a:latin typeface="微软雅黑" panose="020B0503020204020204" pitchFamily="34" charset="-122"/>
                <a:ea typeface="微软雅黑" panose="020B0503020204020204" pitchFamily="34" charset="-122"/>
              </a:rPr>
              <a:t> ④同记录检索符。用位置算符(c)要求它两侧的检索词同在一条数据库记录中出现，如A (c) B，其检索效果与布尔算符的检索式A AND B相同。</a:t>
            </a:r>
          </a:p>
          <a:p>
            <a:pPr eaLnBrk="1" hangingPunct="1">
              <a:lnSpc>
                <a:spcPct val="150000"/>
              </a:lnSpc>
            </a:pPr>
            <a:r>
              <a:rPr lang="zh-CN" altLang="en-US" sz="2400" dirty="0">
                <a:latin typeface="微软雅黑" panose="020B0503020204020204" pitchFamily="34" charset="-122"/>
                <a:ea typeface="微软雅黑" panose="020B0503020204020204" pitchFamily="34" charset="-122"/>
              </a:rPr>
              <a:t> (5)加权检索。它的基本方法是：在每个检索词后面给定一个数值，表示其重要程度，这个数值称为权值。在检索时，先查找这些检索词在数据库记录中是否存在，然后计算存在的检索词的权值之和。只有当数据库记录的权值之和达到或超过预先给定的域值时，该记录才算命中。加权检索明确了各检索词的重要程度，使检索更有针对性，并且能依据权值的大小，对命中记录的重要性进行排序。</a:t>
            </a:r>
          </a:p>
          <a:p>
            <a:pPr eaLnBrk="1" hangingPunct="1"/>
            <a:endParaRPr lang="zh-CN" altLang="en-US" sz="2600" dirty="0">
              <a:ea typeface="黑体" panose="02010609060101010101" pitchFamily="49" charset="-122"/>
            </a:endParaRPr>
          </a:p>
        </p:txBody>
      </p:sp>
      <p:sp>
        <p:nvSpPr>
          <p:cNvPr id="4" name="Rectangle 2"/>
          <p:cNvSpPr txBox="1">
            <a:spLocks noChangeArrowheads="1"/>
          </p:cNvSpPr>
          <p:nvPr/>
        </p:nvSpPr>
        <p:spPr>
          <a:xfrm>
            <a:off x="251520" y="0"/>
            <a:ext cx="7978080" cy="863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逻辑检索算符</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idx="4294967295"/>
          </p:nvPr>
        </p:nvSpPr>
        <p:spPr>
          <a:xfrm>
            <a:off x="611560" y="1384516"/>
            <a:ext cx="8229600" cy="493712"/>
          </a:xfrm>
        </p:spPr>
        <p:txBody>
          <a:bodyPr/>
          <a:lstStyle/>
          <a:p>
            <a:pPr algn="l" eaLnBrk="1" hangingPunct="1"/>
            <a:r>
              <a:rPr lang="zh-CN" altLang="en-US" sz="2600" dirty="0">
                <a:latin typeface="黑体" panose="02010609060101010101" pitchFamily="49" charset="-122"/>
                <a:ea typeface="黑体" panose="02010609060101010101" pitchFamily="49" charset="-122"/>
              </a:rPr>
              <a:t>计算机信息检索系统三个阶段：</a:t>
            </a:r>
          </a:p>
        </p:txBody>
      </p:sp>
      <p:sp>
        <p:nvSpPr>
          <p:cNvPr id="15364" name="Rectangle 3"/>
          <p:cNvSpPr>
            <a:spLocks noGrp="1" noChangeArrowheads="1"/>
          </p:cNvSpPr>
          <p:nvPr>
            <p:ph idx="4294967295"/>
          </p:nvPr>
        </p:nvSpPr>
        <p:spPr>
          <a:xfrm>
            <a:off x="611560" y="2132856"/>
            <a:ext cx="7344816" cy="3960440"/>
          </a:xfrm>
        </p:spPr>
        <p:txBody>
          <a:bodyPr>
            <a:normAutofit/>
          </a:bodyPr>
          <a:lstStyle/>
          <a:p>
            <a:pPr eaLnBrk="1" hangingPunct="1">
              <a:lnSpc>
                <a:spcPct val="150000"/>
              </a:lnSpc>
              <a:spcBef>
                <a:spcPct val="50000"/>
              </a:spcBef>
            </a:pPr>
            <a:r>
              <a:rPr lang="zh-CN" altLang="en-US" sz="2400" dirty="0">
                <a:ea typeface="黑体" panose="02010609060101010101" pitchFamily="49" charset="-122"/>
              </a:rPr>
              <a:t>197</a:t>
            </a:r>
            <a:r>
              <a:rPr lang="en-US" altLang="zh-CN" sz="2400" dirty="0">
                <a:ea typeface="黑体" panose="02010609060101010101" pitchFamily="49" charset="-122"/>
              </a:rPr>
              <a:t>0</a:t>
            </a:r>
            <a:r>
              <a:rPr lang="zh-CN" altLang="en-US" sz="2400" dirty="0">
                <a:ea typeface="黑体" panose="02010609060101010101" pitchFamily="49" charset="-122"/>
              </a:rPr>
              <a:t>年以前：</a:t>
            </a:r>
            <a:r>
              <a:rPr lang="zh-CN" altLang="en-US" sz="2400" dirty="0">
                <a:solidFill>
                  <a:srgbClr val="C00000"/>
                </a:solidFill>
                <a:ea typeface="黑体" panose="02010609060101010101" pitchFamily="49" charset="-122"/>
              </a:rPr>
              <a:t>单机信息检索系统</a:t>
            </a:r>
            <a:r>
              <a:rPr lang="zh-CN" altLang="en-US" sz="2400" dirty="0">
                <a:ea typeface="黑体" panose="02010609060101010101" pitchFamily="49" charset="-122"/>
              </a:rPr>
              <a:t>，是传统的批处理检索方式；</a:t>
            </a:r>
            <a:r>
              <a:rPr lang="en-US" altLang="zh-CN" sz="2400" dirty="0">
                <a:ea typeface="黑体" panose="02010609060101010101" pitchFamily="49" charset="-122"/>
              </a:rPr>
              <a:t>1980</a:t>
            </a:r>
            <a:r>
              <a:rPr lang="zh-CN" altLang="en-US" sz="2400" dirty="0">
                <a:ea typeface="黑体" panose="02010609060101010101" pitchFamily="49" charset="-122"/>
              </a:rPr>
              <a:t>年后演变出</a:t>
            </a:r>
            <a:r>
              <a:rPr lang="zh-CN" altLang="en-US" sz="2400" dirty="0">
                <a:solidFill>
                  <a:srgbClr val="C00000"/>
                </a:solidFill>
                <a:ea typeface="黑体" panose="02010609060101010101" pitchFamily="49" charset="-122"/>
              </a:rPr>
              <a:t>光盘信息检索系统</a:t>
            </a:r>
            <a:r>
              <a:rPr lang="zh-CN" altLang="en-US" sz="2400" dirty="0">
                <a:ea typeface="黑体" panose="02010609060101010101" pitchFamily="49" charset="-122"/>
              </a:rPr>
              <a:t>。 </a:t>
            </a:r>
          </a:p>
          <a:p>
            <a:pPr eaLnBrk="1" hangingPunct="1">
              <a:lnSpc>
                <a:spcPct val="150000"/>
              </a:lnSpc>
              <a:spcBef>
                <a:spcPct val="50000"/>
              </a:spcBef>
            </a:pPr>
            <a:r>
              <a:rPr lang="zh-CN" altLang="en-US" sz="2400" dirty="0">
                <a:ea typeface="黑体" panose="02010609060101010101" pitchFamily="49" charset="-122"/>
              </a:rPr>
              <a:t>197</a:t>
            </a:r>
            <a:r>
              <a:rPr lang="en-US" altLang="zh-CN" sz="2400" dirty="0">
                <a:ea typeface="黑体" panose="02010609060101010101" pitchFamily="49" charset="-122"/>
              </a:rPr>
              <a:t>0</a:t>
            </a:r>
            <a:r>
              <a:rPr lang="zh-CN" altLang="en-US" sz="2400" dirty="0">
                <a:ea typeface="黑体" panose="02010609060101010101" pitchFamily="49" charset="-122"/>
              </a:rPr>
              <a:t>年</a:t>
            </a:r>
            <a:r>
              <a:rPr lang="en-US" altLang="zh-CN" sz="2400" dirty="0">
                <a:ea typeface="黑体" panose="02010609060101010101" pitchFamily="49" charset="-122"/>
              </a:rPr>
              <a:t>-1990</a:t>
            </a:r>
            <a:r>
              <a:rPr lang="zh-CN" altLang="en-US" sz="2400" dirty="0">
                <a:ea typeface="黑体" panose="02010609060101010101" pitchFamily="49" charset="-122"/>
              </a:rPr>
              <a:t>年，</a:t>
            </a:r>
            <a:r>
              <a:rPr lang="zh-CN" altLang="en-US" sz="2400" dirty="0">
                <a:solidFill>
                  <a:srgbClr val="C00000"/>
                </a:solidFill>
                <a:ea typeface="黑体" panose="02010609060101010101" pitchFamily="49" charset="-122"/>
              </a:rPr>
              <a:t>联机信息检索系统</a:t>
            </a:r>
            <a:r>
              <a:rPr lang="zh-CN" altLang="en-US" sz="2400" dirty="0">
                <a:ea typeface="黑体" panose="02010609060101010101" pitchFamily="49" charset="-122"/>
              </a:rPr>
              <a:t>，典型如OCLC、Dialog在线数据库联机检索系统。 </a:t>
            </a:r>
          </a:p>
          <a:p>
            <a:pPr eaLnBrk="1" hangingPunct="1">
              <a:lnSpc>
                <a:spcPct val="150000"/>
              </a:lnSpc>
              <a:spcBef>
                <a:spcPct val="50000"/>
              </a:spcBef>
            </a:pPr>
            <a:r>
              <a:rPr lang="en-US" altLang="zh-CN" sz="2400" dirty="0">
                <a:ea typeface="黑体" panose="02010609060101010101" pitchFamily="49" charset="-122"/>
              </a:rPr>
              <a:t>19</a:t>
            </a:r>
            <a:r>
              <a:rPr lang="zh-CN" altLang="en-US" sz="2400" dirty="0">
                <a:ea typeface="黑体" panose="02010609060101010101" pitchFamily="49" charset="-122"/>
              </a:rPr>
              <a:t>90年代以后，产生并发展的</a:t>
            </a:r>
            <a:r>
              <a:rPr lang="zh-CN" altLang="en-US" sz="2400" dirty="0">
                <a:solidFill>
                  <a:srgbClr val="C00000"/>
                </a:solidFill>
                <a:ea typeface="黑体" panose="02010609060101010101" pitchFamily="49" charset="-122"/>
              </a:rPr>
              <a:t>网络信息检索阶段</a:t>
            </a:r>
            <a:r>
              <a:rPr lang="zh-CN" altLang="en-US" sz="2400" dirty="0">
                <a:ea typeface="黑体" panose="02010609060101010101" pitchFamily="49" charset="-122"/>
              </a:rPr>
              <a:t>。</a:t>
            </a:r>
            <a:r>
              <a:rPr lang="zh-CN" altLang="en-US" sz="2800" dirty="0">
                <a:ea typeface="黑体" panose="02010609060101010101" pitchFamily="49" charset="-122"/>
              </a:rPr>
              <a:t> </a:t>
            </a:r>
          </a:p>
        </p:txBody>
      </p:sp>
      <p:sp>
        <p:nvSpPr>
          <p:cNvPr id="6" name="Rectangle 2"/>
          <p:cNvSpPr txBox="1">
            <a:spLocks noChangeArrowheads="1"/>
          </p:cNvSpPr>
          <p:nvPr/>
        </p:nvSpPr>
        <p:spPr>
          <a:xfrm>
            <a:off x="428596" y="142852"/>
            <a:ext cx="4863484" cy="638175"/>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Char char="n"/>
              <a:defRPr/>
            </a:pPr>
            <a:r>
              <a:rPr lang="en-US" altLang="zh-CN" sz="2800" dirty="0">
                <a:solidFill>
                  <a:srgbClr val="660066"/>
                </a:solidFill>
                <a:latin typeface="微软雅黑" panose="020B0503020204020204" pitchFamily="34" charset="-122"/>
                <a:ea typeface="微软雅黑" panose="020B0503020204020204" pitchFamily="34" charset="-122"/>
              </a:rPr>
              <a:t>5.2.3 </a:t>
            </a:r>
            <a:r>
              <a:rPr lang="zh-CN" altLang="en-US" sz="2800" dirty="0">
                <a:solidFill>
                  <a:srgbClr val="660066"/>
                </a:solidFill>
                <a:latin typeface="微软雅黑" panose="020B0503020204020204" pitchFamily="34" charset="-122"/>
                <a:ea typeface="微软雅黑" panose="020B0503020204020204" pitchFamily="34" charset="-122"/>
              </a:rPr>
              <a:t>计算机</a:t>
            </a:r>
            <a:r>
              <a:rPr kumimoji="0" lang="zh-CN" altLang="en-US"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rPr>
              <a:t>信息检索阶段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标题 1"/>
          <p:cNvSpPr>
            <a:spLocks noGrp="1"/>
          </p:cNvSpPr>
          <p:nvPr>
            <p:ph type="title"/>
          </p:nvPr>
        </p:nvSpPr>
        <p:spPr>
          <a:xfrm>
            <a:off x="500034" y="117475"/>
            <a:ext cx="4019547" cy="808038"/>
          </a:xfrm>
        </p:spPr>
        <p:txBody>
          <a:bodyPr/>
          <a:lstStyle/>
          <a:p>
            <a:r>
              <a:rPr lang="zh-CN" altLang="en-US" dirty="0">
                <a:latin typeface="黑体" panose="02010609060101010101" pitchFamily="49" charset="-122"/>
                <a:ea typeface="黑体" panose="02010609060101010101" pitchFamily="49" charset="-122"/>
              </a:rPr>
              <a:t>目录</a:t>
            </a:r>
          </a:p>
        </p:txBody>
      </p:sp>
      <p:sp>
        <p:nvSpPr>
          <p:cNvPr id="45" name="矩形 44"/>
          <p:cNvSpPr/>
          <p:nvPr/>
        </p:nvSpPr>
        <p:spPr>
          <a:xfrm>
            <a:off x="0" y="285728"/>
            <a:ext cx="571472" cy="571504"/>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1071546"/>
            <a:ext cx="357158" cy="5786478"/>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图示 1"/>
          <p:cNvGraphicFramePr/>
          <p:nvPr/>
        </p:nvGraphicFramePr>
        <p:xfrm>
          <a:off x="1547664" y="1412776"/>
          <a:ext cx="6480719" cy="5040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1" descr="C:\Users\user\AppData\Roaming\Tencent\Users\837722370\QQ\WinTemp\RichOle\BFT22Q[%T0`SABDTI%FRHDW.png"/>
          <p:cNvPicPr>
            <a:picLocks noChangeAspect="1" noChangeArrowheads="1"/>
          </p:cNvPicPr>
          <p:nvPr/>
        </p:nvPicPr>
        <p:blipFill>
          <a:blip r:embed="rId8"/>
          <a:srcRect/>
          <a:stretch>
            <a:fillRect/>
          </a:stretch>
        </p:blipFill>
        <p:spPr bwMode="auto">
          <a:xfrm>
            <a:off x="0" y="902920"/>
            <a:ext cx="9144000" cy="236907"/>
          </a:xfrm>
          <a:prstGeom prst="rect">
            <a:avLst/>
          </a:prstGeom>
          <a:noFill/>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日期占位符 1"/>
          <p:cNvSpPr>
            <a:spLocks noGrp="1"/>
          </p:cNvSpPr>
          <p:nvPr>
            <p:ph type="dt" sz="quarter" idx="10"/>
          </p:nvPr>
        </p:nvSpPr>
        <p:spPr>
          <a:noFill/>
          <a:ln>
            <a:miter lim="800000"/>
          </a:ln>
        </p:spPr>
        <p:txBody>
          <a:bodyPr/>
          <a:lstStyle/>
          <a:p>
            <a:fld id="{E3335BB7-E406-4EC9-BA1A-57C248E1946A}"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35844" name="Rectangle 3"/>
          <p:cNvSpPr>
            <a:spLocks noGrp="1"/>
          </p:cNvSpPr>
          <p:nvPr>
            <p:ph type="body" idx="4294967295"/>
          </p:nvPr>
        </p:nvSpPr>
        <p:spPr>
          <a:xfrm>
            <a:off x="214282" y="1214422"/>
            <a:ext cx="8559800" cy="4752975"/>
          </a:xfrm>
        </p:spPr>
        <p:txBody>
          <a:bodyPr>
            <a:normAutofit fontScale="92500" lnSpcReduction="10000"/>
          </a:bodyPr>
          <a:lstStyle/>
          <a:p>
            <a:pPr eaLnBrk="1" hangingPunct="1">
              <a:lnSpc>
                <a:spcPct val="90000"/>
              </a:lnSpc>
              <a:buFont typeface="Wingdings" panose="05000000000000000000" pitchFamily="2" charset="2"/>
              <a:buChar char="Ø"/>
            </a:pPr>
            <a:r>
              <a:rPr lang="zh-CN" altLang="en-US" sz="2800" dirty="0">
                <a:ea typeface="黑体" panose="02010609060101010101" pitchFamily="49" charset="-122"/>
              </a:rPr>
              <a:t>单机信息检索系统</a:t>
            </a:r>
            <a:r>
              <a:rPr lang="zh-CN" altLang="en-US" sz="3300" b="1" dirty="0">
                <a:ea typeface="黑体" panose="02010609060101010101" pitchFamily="49" charset="-122"/>
              </a:rPr>
              <a:t> </a:t>
            </a:r>
            <a:r>
              <a:rPr lang="zh-CN" altLang="en-US" sz="2800" dirty="0">
                <a:ea typeface="黑体" panose="02010609060101010101" pitchFamily="49" charset="-122"/>
              </a:rPr>
              <a:t>  </a:t>
            </a:r>
          </a:p>
          <a:p>
            <a:pPr>
              <a:lnSpc>
                <a:spcPct val="150000"/>
              </a:lnSpc>
              <a:buNone/>
            </a:pPr>
            <a:r>
              <a:rPr lang="zh-CN" altLang="en-US" sz="2200" dirty="0">
                <a:ea typeface="黑体" panose="02010609060101010101" pitchFamily="49" charset="-122"/>
              </a:rPr>
              <a:t>               光盘信息检索系统是单机信息检索系统的一种，是早期应用较为广泛的一种计算机信息检索系统。</a:t>
            </a:r>
          </a:p>
          <a:p>
            <a:pPr lvl="1">
              <a:lnSpc>
                <a:spcPct val="150000"/>
              </a:lnSpc>
            </a:pPr>
            <a:r>
              <a:rPr lang="zh-CN" altLang="en-US" sz="2200" dirty="0">
                <a:ea typeface="黑体" panose="02010609060101010101" pitchFamily="49" charset="-122"/>
              </a:rPr>
              <a:t>光盘是20世纪80年代出现的一种新的信息载体，其全称为高密度光盘(compact disk)，主要是利用激光、计算机及光电集成等技术实现信息存储的数字化。</a:t>
            </a:r>
            <a:endParaRPr lang="en-US" altLang="zh-CN" sz="2200" dirty="0">
              <a:ea typeface="黑体" panose="02010609060101010101" pitchFamily="49" charset="-122"/>
            </a:endParaRPr>
          </a:p>
          <a:p>
            <a:pPr lvl="1">
              <a:lnSpc>
                <a:spcPct val="150000"/>
              </a:lnSpc>
            </a:pPr>
            <a:r>
              <a:rPr lang="zh-CN" altLang="en-US" sz="2200" dirty="0">
                <a:ea typeface="黑体" panose="02010609060101010101" pitchFamily="49" charset="-122"/>
              </a:rPr>
              <a:t>光盘信息检索的主要是</a:t>
            </a:r>
            <a:r>
              <a:rPr lang="zh-CN" altLang="en-US" sz="2200" dirty="0">
                <a:solidFill>
                  <a:srgbClr val="7030A0"/>
                </a:solidFill>
                <a:ea typeface="黑体" panose="02010609060101010101" pitchFamily="49" charset="-122"/>
              </a:rPr>
              <a:t>只读光盘(CD-ROM)</a:t>
            </a:r>
            <a:r>
              <a:rPr lang="zh-CN" altLang="en-US" sz="2200" dirty="0">
                <a:ea typeface="黑体" panose="02010609060101010101" pitchFamily="49" charset="-122"/>
              </a:rPr>
              <a:t>，最早一张4</a:t>
            </a:r>
            <a:r>
              <a:rPr lang="en-US" altLang="zh-CN" sz="2200" dirty="0">
                <a:ea typeface="黑体" panose="02010609060101010101" pitchFamily="49" charset="-122"/>
              </a:rPr>
              <a:t>.</a:t>
            </a:r>
            <a:r>
              <a:rPr lang="zh-CN" altLang="en-US" sz="2200" dirty="0">
                <a:ea typeface="黑体" panose="02010609060101010101" pitchFamily="49" charset="-122"/>
              </a:rPr>
              <a:t>75英寸的光盘可存储</a:t>
            </a:r>
            <a:r>
              <a:rPr lang="en-US" altLang="zh-CN" sz="2200" dirty="0">
                <a:ea typeface="黑体" panose="02010609060101010101" pitchFamily="49" charset="-122"/>
              </a:rPr>
              <a:t>7</a:t>
            </a:r>
            <a:r>
              <a:rPr lang="zh-CN" altLang="en-US" sz="2200" dirty="0">
                <a:ea typeface="黑体" panose="02010609060101010101" pitchFamily="49" charset="-122"/>
              </a:rPr>
              <a:t>00</a:t>
            </a:r>
            <a:r>
              <a:rPr lang="en-US" altLang="zh-CN" sz="2200" dirty="0">
                <a:ea typeface="黑体" panose="02010609060101010101" pitchFamily="49" charset="-122"/>
              </a:rPr>
              <a:t>M</a:t>
            </a:r>
            <a:r>
              <a:rPr lang="zh-CN" altLang="en-US" sz="2200" dirty="0">
                <a:ea typeface="黑体" panose="02010609060101010101" pitchFamily="49" charset="-122"/>
              </a:rPr>
              <a:t>字节信息，后来的高密度存储光盘</a:t>
            </a:r>
            <a:r>
              <a:rPr lang="en-US" altLang="zh-CN" sz="2200" dirty="0">
                <a:ea typeface="黑体" panose="02010609060101010101" pitchFamily="49" charset="-122"/>
              </a:rPr>
              <a:t>DVD</a:t>
            </a:r>
            <a:r>
              <a:rPr lang="zh-CN" altLang="en-US" sz="2200" dirty="0">
                <a:ea typeface="黑体" panose="02010609060101010101" pitchFamily="49" charset="-122"/>
              </a:rPr>
              <a:t>可以达到</a:t>
            </a:r>
            <a:r>
              <a:rPr lang="en-US" altLang="zh-CN" sz="2200" dirty="0">
                <a:ea typeface="黑体" panose="02010609060101010101" pitchFamily="49" charset="-122"/>
              </a:rPr>
              <a:t>4.7G</a:t>
            </a:r>
            <a:r>
              <a:rPr lang="zh-CN" altLang="en-US" sz="2200" dirty="0">
                <a:ea typeface="黑体" panose="02010609060101010101" pitchFamily="49" charset="-122"/>
              </a:rPr>
              <a:t>（</a:t>
            </a:r>
            <a:r>
              <a:rPr lang="en-US" altLang="zh-CN" sz="2200" dirty="0">
                <a:ea typeface="黑体" panose="02010609060101010101" pitchFamily="49" charset="-122"/>
              </a:rPr>
              <a:t>8.5G</a:t>
            </a:r>
            <a:r>
              <a:rPr lang="zh-CN" altLang="en-US" sz="2200" dirty="0">
                <a:ea typeface="黑体" panose="02010609060101010101" pitchFamily="49" charset="-122"/>
              </a:rPr>
              <a:t>、</a:t>
            </a:r>
            <a:r>
              <a:rPr lang="en-US" altLang="zh-CN" sz="2200" dirty="0">
                <a:ea typeface="黑体" panose="02010609060101010101" pitchFamily="49" charset="-122"/>
              </a:rPr>
              <a:t>9.7G</a:t>
            </a:r>
            <a:r>
              <a:rPr lang="zh-CN" altLang="en-US" sz="2200" dirty="0">
                <a:ea typeface="黑体" panose="02010609060101010101" pitchFamily="49" charset="-122"/>
              </a:rPr>
              <a:t>、</a:t>
            </a:r>
            <a:r>
              <a:rPr lang="en-US" altLang="zh-CN" sz="2200" dirty="0">
                <a:ea typeface="黑体" panose="02010609060101010101" pitchFamily="49" charset="-122"/>
              </a:rPr>
              <a:t>17G</a:t>
            </a:r>
            <a:r>
              <a:rPr lang="zh-CN" altLang="en-US" sz="2200" dirty="0">
                <a:ea typeface="黑体" panose="02010609060101010101" pitchFamily="49" charset="-122"/>
              </a:rPr>
              <a:t>）、蓝光光盘存储可以达到</a:t>
            </a:r>
            <a:r>
              <a:rPr lang="en-US" altLang="zh-CN" sz="2200" dirty="0">
                <a:ea typeface="黑体" panose="02010609060101010101" pitchFamily="49" charset="-122"/>
              </a:rPr>
              <a:t>20-25G</a:t>
            </a:r>
            <a:r>
              <a:rPr lang="zh-CN" altLang="en-US" sz="2200" dirty="0">
                <a:ea typeface="黑体" panose="02010609060101010101" pitchFamily="49" charset="-122"/>
              </a:rPr>
              <a:t>，相对于其它存储形式，光盘容量大且存取速度快。</a:t>
            </a:r>
            <a:r>
              <a:rPr lang="zh-CN" altLang="en-US" sz="2600" dirty="0">
                <a:ea typeface="黑体" panose="02010609060101010101" pitchFamily="49" charset="-122"/>
              </a:rPr>
              <a:t> </a:t>
            </a:r>
            <a:endParaRPr lang="en-US" altLang="zh-CN" sz="2600" dirty="0">
              <a:ea typeface="黑体" panose="02010609060101010101" pitchFamily="49" charset="-122"/>
            </a:endParaRPr>
          </a:p>
          <a:p>
            <a:pPr eaLnBrk="1" hangingPunct="1">
              <a:lnSpc>
                <a:spcPct val="90000"/>
              </a:lnSpc>
              <a:buFont typeface="Arial" panose="020B0604020202020204" pitchFamily="34" charset="0"/>
              <a:buNone/>
            </a:pPr>
            <a:endParaRPr lang="zh-CN" altLang="en-US" sz="2600" dirty="0">
              <a:ea typeface="黑体" panose="02010609060101010101" pitchFamily="49" charset="-122"/>
            </a:endParaRPr>
          </a:p>
        </p:txBody>
      </p:sp>
      <p:sp>
        <p:nvSpPr>
          <p:cNvPr id="4" name="Rectangle 2"/>
          <p:cNvSpPr txBox="1">
            <a:spLocks noChangeArrowheads="1"/>
          </p:cNvSpPr>
          <p:nvPr/>
        </p:nvSpPr>
        <p:spPr>
          <a:xfrm>
            <a:off x="0" y="0"/>
            <a:ext cx="8229600" cy="863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5.2.3 </a:t>
            </a:r>
            <a:r>
              <a:rPr lang="zh-CN" altLang="en-US" sz="2800" dirty="0">
                <a:solidFill>
                  <a:srgbClr val="660066"/>
                </a:solidFill>
                <a:latin typeface="微软雅黑" panose="020B0503020204020204" pitchFamily="34" charset="-122"/>
                <a:ea typeface="微软雅黑" panose="020B0503020204020204" pitchFamily="34" charset="-122"/>
              </a:rPr>
              <a:t>计算机</a:t>
            </a:r>
            <a:r>
              <a:rPr kumimoji="0" lang="zh-CN" altLang="en-US"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信息检索阶段</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3"/>
          <p:cNvSpPr>
            <a:spLocks noGrp="1" noChangeArrowheads="1"/>
          </p:cNvSpPr>
          <p:nvPr>
            <p:ph idx="4294967295"/>
          </p:nvPr>
        </p:nvSpPr>
        <p:spPr>
          <a:xfrm>
            <a:off x="285720" y="1285860"/>
            <a:ext cx="8229600" cy="4735428"/>
          </a:xfrm>
        </p:spPr>
        <p:txBody>
          <a:bodyPr>
            <a:normAutofit fontScale="92500"/>
          </a:bodyPr>
          <a:lstStyle/>
          <a:p>
            <a:pPr>
              <a:lnSpc>
                <a:spcPct val="90000"/>
              </a:lnSpc>
              <a:buFont typeface="Wingdings" panose="05000000000000000000" pitchFamily="2" charset="2"/>
              <a:buChar char="Ø"/>
            </a:pPr>
            <a:r>
              <a:rPr lang="zh-CN" altLang="en-US" sz="2800" dirty="0">
                <a:ea typeface="黑体" panose="02010609060101010101" pitchFamily="49" charset="-122"/>
              </a:rPr>
              <a:t>联机信息检索系统</a:t>
            </a:r>
          </a:p>
          <a:p>
            <a:pPr lvl="1">
              <a:lnSpc>
                <a:spcPct val="150000"/>
              </a:lnSpc>
            </a:pPr>
            <a:r>
              <a:rPr lang="zh-CN" altLang="en-US" sz="2400" dirty="0">
                <a:ea typeface="黑体" panose="02010609060101010101" pitchFamily="49" charset="-122"/>
              </a:rPr>
              <a:t>定义：信息用户利用终端设备，通过通讯网络与世界各地的信息检索系统联机，进行人机对话，从检索系统的数据库中查找出用户所需信息的全过程。 </a:t>
            </a:r>
          </a:p>
          <a:p>
            <a:pPr eaLnBrk="1" hangingPunct="1">
              <a:lnSpc>
                <a:spcPct val="150000"/>
              </a:lnSpc>
            </a:pPr>
            <a:r>
              <a:rPr lang="zh-CN" altLang="en-US" sz="2400" dirty="0">
                <a:ea typeface="黑体" panose="02010609060101010101" pitchFamily="49" charset="-122"/>
              </a:rPr>
              <a:t>典型联机信息检索系统：</a:t>
            </a:r>
          </a:p>
          <a:p>
            <a:pPr lvl="1">
              <a:lnSpc>
                <a:spcPct val="150000"/>
              </a:lnSpc>
              <a:buFont typeface="Wingdings" panose="05000000000000000000" pitchFamily="2" charset="2"/>
              <a:buChar char="Ø"/>
            </a:pPr>
            <a:r>
              <a:rPr lang="zh-CN" altLang="en-US" sz="2400" dirty="0">
                <a:solidFill>
                  <a:srgbClr val="C00000"/>
                </a:solidFill>
                <a:ea typeface="黑体" panose="02010609060101010101" pitchFamily="49" charset="-122"/>
              </a:rPr>
              <a:t>DIALOG(对话系统)</a:t>
            </a:r>
            <a:r>
              <a:rPr lang="zh-CN" altLang="en-US" sz="2400" dirty="0">
                <a:ea typeface="黑体" panose="02010609060101010101" pitchFamily="49" charset="-122"/>
              </a:rPr>
              <a:t>曾经是世界上最大的专业化国际联机检索系统，它集成了近500个数据库，涵盖了全球大多数学术和商用数据库资源，是专业化信息查询的主要工具。 http://www.dialogweb.com</a:t>
            </a:r>
            <a:r>
              <a:rPr lang="zh-CN" altLang="en-US" sz="1800" dirty="0">
                <a:ea typeface="黑体" panose="02010609060101010101" pitchFamily="49" charset="-122"/>
              </a:rPr>
              <a:t> </a:t>
            </a:r>
          </a:p>
        </p:txBody>
      </p:sp>
      <p:sp>
        <p:nvSpPr>
          <p:cNvPr id="5" name="Rectangle 2"/>
          <p:cNvSpPr txBox="1">
            <a:spLocks noChangeArrowheads="1"/>
          </p:cNvSpPr>
          <p:nvPr/>
        </p:nvSpPr>
        <p:spPr>
          <a:xfrm>
            <a:off x="0" y="0"/>
            <a:ext cx="8229600" cy="863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5.2.3 </a:t>
            </a:r>
            <a:r>
              <a:rPr lang="zh-CN" altLang="en-US" sz="2800" dirty="0">
                <a:solidFill>
                  <a:srgbClr val="660066"/>
                </a:solidFill>
                <a:latin typeface="微软雅黑" panose="020B0503020204020204" pitchFamily="34" charset="-122"/>
                <a:ea typeface="微软雅黑" panose="020B0503020204020204" pitchFamily="34" charset="-122"/>
              </a:rPr>
              <a:t>计算机</a:t>
            </a:r>
            <a:r>
              <a:rPr kumimoji="0" lang="zh-CN" altLang="en-US"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信息检索阶段</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日期占位符 3"/>
          <p:cNvSpPr>
            <a:spLocks noGrp="1"/>
          </p:cNvSpPr>
          <p:nvPr>
            <p:ph type="dt" sz="quarter" idx="10"/>
          </p:nvPr>
        </p:nvSpPr>
        <p:spPr>
          <a:noFill/>
          <a:ln>
            <a:miter lim="800000"/>
          </a:ln>
        </p:spPr>
        <p:txBody>
          <a:bodyPr/>
          <a:lstStyle/>
          <a:p>
            <a:fld id="{48D6E241-3374-4CCE-B8B9-4D1D49B6263B}"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pic>
        <p:nvPicPr>
          <p:cNvPr id="29700" name="Picture 3"/>
          <p:cNvPicPr>
            <a:picLocks noGrp="1" noChangeAspect="1" noChangeArrowheads="1"/>
          </p:cNvPicPr>
          <p:nvPr>
            <p:ph type="body" idx="1"/>
          </p:nvPr>
        </p:nvPicPr>
        <p:blipFill>
          <a:blip r:embed="rId2"/>
          <a:srcRect/>
          <a:stretch>
            <a:fillRect/>
          </a:stretch>
        </p:blipFill>
        <p:spPr>
          <a:xfrm>
            <a:off x="457200" y="1600200"/>
            <a:ext cx="8229600" cy="4530725"/>
          </a:xfrm>
        </p:spPr>
      </p:pic>
      <p:sp>
        <p:nvSpPr>
          <p:cNvPr id="4" name="Rectangle 2"/>
          <p:cNvSpPr txBox="1">
            <a:spLocks noChangeArrowheads="1"/>
          </p:cNvSpPr>
          <p:nvPr/>
        </p:nvSpPr>
        <p:spPr>
          <a:xfrm>
            <a:off x="0" y="0"/>
            <a:ext cx="8229600" cy="8636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DIALOG</a:t>
            </a:r>
            <a:r>
              <a:rPr kumimoji="0" lang="zh-CN" altLang="en-US"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联机信息检索系统</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日期占位符 1"/>
          <p:cNvSpPr>
            <a:spLocks noGrp="1"/>
          </p:cNvSpPr>
          <p:nvPr>
            <p:ph type="dt" sz="quarter" idx="10"/>
          </p:nvPr>
        </p:nvSpPr>
        <p:spPr>
          <a:noFill/>
          <a:ln>
            <a:miter lim="800000"/>
          </a:ln>
        </p:spPr>
        <p:txBody>
          <a:bodyPr/>
          <a:lstStyle/>
          <a:p>
            <a:fld id="{EFADC186-2D75-4307-8637-BA0EE20974D4}"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30724" name="Rectangle 3"/>
          <p:cNvSpPr>
            <a:spLocks noGrp="1"/>
          </p:cNvSpPr>
          <p:nvPr>
            <p:ph type="body" idx="4294967295"/>
          </p:nvPr>
        </p:nvSpPr>
        <p:spPr>
          <a:xfrm>
            <a:off x="323528" y="1196752"/>
            <a:ext cx="8229600" cy="4530725"/>
          </a:xfrm>
        </p:spPr>
        <p:txBody>
          <a:bodyPr/>
          <a:lstStyle/>
          <a:p>
            <a:pPr>
              <a:lnSpc>
                <a:spcPct val="150000"/>
              </a:lnSpc>
              <a:buFont typeface="Wingdings" panose="05000000000000000000" pitchFamily="2" charset="2"/>
              <a:buChar char="Ø"/>
            </a:pPr>
            <a:r>
              <a:rPr lang="zh-CN" altLang="en-US" sz="2400" dirty="0">
                <a:ea typeface="黑体" panose="02010609060101010101" pitchFamily="49" charset="-122"/>
              </a:rPr>
              <a:t>典型联机信息检索系统：</a:t>
            </a:r>
          </a:p>
          <a:p>
            <a:pPr lvl="1">
              <a:lnSpc>
                <a:spcPct val="150000"/>
              </a:lnSpc>
              <a:buFont typeface="Wingdings" panose="05000000000000000000" pitchFamily="2" charset="2"/>
              <a:buChar char="Ø"/>
            </a:pPr>
            <a:r>
              <a:rPr lang="zh-CN" altLang="en-US" sz="2000" dirty="0">
                <a:solidFill>
                  <a:srgbClr val="C00000"/>
                </a:solidFill>
                <a:ea typeface="黑体" panose="02010609060101010101" pitchFamily="49" charset="-122"/>
              </a:rPr>
              <a:t>ORBIT系统（轨道系统）</a:t>
            </a:r>
            <a:r>
              <a:rPr lang="zh-CN" altLang="en-US" sz="2000" dirty="0">
                <a:ea typeface="黑体" panose="02010609060101010101" pitchFamily="49" charset="-122"/>
              </a:rPr>
              <a:t>曾是仅次于DIALOG系统的世界上第二大国际联机检索系统，特别是在专利、商标、科技信息等领域具有独特优势，拥有约60个联机数据库资源。http://www.questel.orbit.com </a:t>
            </a:r>
          </a:p>
          <a:p>
            <a:pPr lvl="1">
              <a:lnSpc>
                <a:spcPct val="150000"/>
              </a:lnSpc>
              <a:buFont typeface="Wingdings" panose="05000000000000000000" pitchFamily="2" charset="2"/>
              <a:buChar char="Ø"/>
            </a:pPr>
            <a:r>
              <a:rPr lang="zh-CN" altLang="en-US" sz="2000" dirty="0">
                <a:solidFill>
                  <a:srgbClr val="C00000"/>
                </a:solidFill>
                <a:ea typeface="黑体" panose="02010609060101010101" pitchFamily="49" charset="-122"/>
              </a:rPr>
              <a:t>ESA-IRS（欧航系统）</a:t>
            </a:r>
            <a:r>
              <a:rPr lang="zh-CN" altLang="en-US" sz="2000" dirty="0">
                <a:ea typeface="黑体" panose="02010609060101010101" pitchFamily="49" charset="-122"/>
              </a:rPr>
              <a:t>是欧洲航天局的信息查询系统，是欧洲最大的国际联机检索系统。http://www.esrin.esa.it/htdocs/esairs/esairs.html </a:t>
            </a:r>
          </a:p>
          <a:p>
            <a:pPr lvl="1">
              <a:lnSpc>
                <a:spcPct val="150000"/>
              </a:lnSpc>
              <a:buFont typeface="Wingdings" panose="05000000000000000000" pitchFamily="2" charset="2"/>
              <a:buChar char="Ø"/>
            </a:pPr>
            <a:r>
              <a:rPr lang="zh-CN" altLang="en-US" sz="2000" dirty="0">
                <a:solidFill>
                  <a:srgbClr val="C00000"/>
                </a:solidFill>
                <a:ea typeface="黑体" panose="02010609060101010101" pitchFamily="49" charset="-122"/>
              </a:rPr>
              <a:t>STN</a:t>
            </a:r>
            <a:r>
              <a:rPr lang="zh-CN" altLang="en-US" sz="2000" dirty="0">
                <a:ea typeface="黑体" panose="02010609060101010101" pitchFamily="49" charset="-122"/>
              </a:rPr>
              <a:t>是诞生于德国的国际联机检索系统http://www.fiz-karlzuhe.de   </a:t>
            </a:r>
          </a:p>
        </p:txBody>
      </p:sp>
      <p:sp>
        <p:nvSpPr>
          <p:cNvPr id="5" name="Rectangle 2"/>
          <p:cNvSpPr txBox="1">
            <a:spLocks noChangeArrowheads="1"/>
          </p:cNvSpPr>
          <p:nvPr/>
        </p:nvSpPr>
        <p:spPr>
          <a:xfrm>
            <a:off x="0" y="0"/>
            <a:ext cx="8229600" cy="863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5.2.3 </a:t>
            </a:r>
            <a:r>
              <a:rPr lang="zh-CN" altLang="en-US" sz="2800" dirty="0">
                <a:solidFill>
                  <a:srgbClr val="660066"/>
                </a:solidFill>
                <a:latin typeface="微软雅黑" panose="020B0503020204020204" pitchFamily="34" charset="-122"/>
                <a:ea typeface="微软雅黑" panose="020B0503020204020204" pitchFamily="34" charset="-122"/>
              </a:rPr>
              <a:t>计算机</a:t>
            </a:r>
            <a:r>
              <a:rPr kumimoji="0" lang="zh-CN" altLang="en-US"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信息检索阶段</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日期占位符 1"/>
          <p:cNvSpPr>
            <a:spLocks noGrp="1"/>
          </p:cNvSpPr>
          <p:nvPr>
            <p:ph type="dt" sz="quarter" idx="10"/>
          </p:nvPr>
        </p:nvSpPr>
        <p:spPr>
          <a:noFill/>
          <a:ln>
            <a:miter lim="800000"/>
          </a:ln>
        </p:spPr>
        <p:txBody>
          <a:bodyPr/>
          <a:lstStyle/>
          <a:p>
            <a:fld id="{76C2CED3-E0A1-48D0-B920-1470F28BDA9E}"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39939" name="Rectangle 3"/>
          <p:cNvSpPr>
            <a:spLocks noGrp="1" noChangeArrowheads="1"/>
          </p:cNvSpPr>
          <p:nvPr>
            <p:ph idx="4294967295"/>
          </p:nvPr>
        </p:nvSpPr>
        <p:spPr>
          <a:xfrm>
            <a:off x="323850" y="1341438"/>
            <a:ext cx="8208963" cy="4751387"/>
          </a:xfrm>
        </p:spPr>
        <p:txBody>
          <a:bodyPr>
            <a:normAutofit lnSpcReduction="10000"/>
          </a:bodyPr>
          <a:lstStyle/>
          <a:p>
            <a:pPr>
              <a:lnSpc>
                <a:spcPct val="150000"/>
              </a:lnSpc>
              <a:buFont typeface="Wingdings" panose="05000000000000000000" pitchFamily="2" charset="2"/>
              <a:buChar char="Ø"/>
            </a:pPr>
            <a:r>
              <a:rPr lang="zh-CN" altLang="en-US" sz="2400" dirty="0">
                <a:ea typeface="黑体" panose="02010609060101010101" pitchFamily="49" charset="-122"/>
              </a:rPr>
              <a:t>网络信息检索</a:t>
            </a:r>
          </a:p>
          <a:p>
            <a:pPr eaLnBrk="1" hangingPunct="1">
              <a:lnSpc>
                <a:spcPct val="150000"/>
              </a:lnSpc>
              <a:buFont typeface="Symbol" panose="05050102010706020507" pitchFamily="18" charset="2"/>
              <a:buNone/>
            </a:pPr>
            <a:endParaRPr lang="zh-CN" altLang="en-US" sz="1100" dirty="0">
              <a:ea typeface="黑体" panose="02010609060101010101" pitchFamily="49" charset="-122"/>
            </a:endParaRPr>
          </a:p>
          <a:p>
            <a:pPr eaLnBrk="1" hangingPunct="1">
              <a:lnSpc>
                <a:spcPct val="150000"/>
              </a:lnSpc>
              <a:buFont typeface="Symbol" panose="05050102010706020507" pitchFamily="18" charset="2"/>
              <a:buNone/>
            </a:pPr>
            <a:r>
              <a:rPr lang="zh-CN" altLang="en-US" dirty="0">
                <a:ea typeface="黑体" panose="02010609060101010101" pitchFamily="49" charset="-122"/>
              </a:rPr>
              <a:t> </a:t>
            </a:r>
            <a:r>
              <a:rPr lang="zh-CN" altLang="en-US" sz="2800" dirty="0">
                <a:ea typeface="黑体" panose="02010609060101010101" pitchFamily="49" charset="-122"/>
              </a:rPr>
              <a:t>特点：</a:t>
            </a:r>
            <a:endParaRPr lang="zh-CN" altLang="en-US" dirty="0">
              <a:ea typeface="黑体" panose="02010609060101010101" pitchFamily="49" charset="-122"/>
            </a:endParaRPr>
          </a:p>
          <a:p>
            <a:pPr lvl="1">
              <a:lnSpc>
                <a:spcPct val="150000"/>
              </a:lnSpc>
              <a:spcBef>
                <a:spcPct val="50000"/>
              </a:spcBef>
            </a:pPr>
            <a:r>
              <a:rPr lang="zh-CN" altLang="en-US" sz="2000" dirty="0">
                <a:ea typeface="黑体" panose="02010609060101010101" pitchFamily="49" charset="-122"/>
              </a:rPr>
              <a:t>信息量更大</a:t>
            </a:r>
          </a:p>
          <a:p>
            <a:pPr lvl="1">
              <a:lnSpc>
                <a:spcPct val="150000"/>
              </a:lnSpc>
              <a:spcBef>
                <a:spcPct val="50000"/>
              </a:spcBef>
            </a:pPr>
            <a:r>
              <a:rPr lang="zh-CN" altLang="en-US" sz="2000" dirty="0">
                <a:ea typeface="黑体" panose="02010609060101010101" pitchFamily="49" charset="-122"/>
              </a:rPr>
              <a:t>需要处理各种不同的语言(大多是自然语言)</a:t>
            </a:r>
          </a:p>
          <a:p>
            <a:pPr lvl="1">
              <a:lnSpc>
                <a:spcPct val="150000"/>
              </a:lnSpc>
              <a:spcBef>
                <a:spcPct val="50000"/>
              </a:spcBef>
            </a:pPr>
            <a:r>
              <a:rPr lang="zh-CN" altLang="en-US" sz="2000" dirty="0">
                <a:ea typeface="黑体" panose="02010609060101010101" pitchFamily="49" charset="-122"/>
              </a:rPr>
              <a:t>信息检索的范围更宽(多学科、多领域)</a:t>
            </a:r>
          </a:p>
          <a:p>
            <a:pPr lvl="1">
              <a:lnSpc>
                <a:spcPct val="150000"/>
              </a:lnSpc>
              <a:spcBef>
                <a:spcPct val="50000"/>
              </a:spcBef>
            </a:pPr>
            <a:r>
              <a:rPr lang="zh-CN" altLang="en-US" sz="2000" dirty="0">
                <a:ea typeface="黑体" panose="02010609060101010101" pitchFamily="49" charset="-122"/>
              </a:rPr>
              <a:t>信息查询的时效性要求更高</a:t>
            </a:r>
          </a:p>
          <a:p>
            <a:pPr lvl="1">
              <a:lnSpc>
                <a:spcPct val="150000"/>
              </a:lnSpc>
              <a:spcBef>
                <a:spcPct val="50000"/>
              </a:spcBef>
            </a:pPr>
            <a:r>
              <a:rPr lang="zh-CN" altLang="en-US" sz="2000" dirty="0">
                <a:ea typeface="黑体" panose="02010609060101010101" pitchFamily="49" charset="-122"/>
              </a:rPr>
              <a:t>检全率较高，而检准率较低</a:t>
            </a:r>
          </a:p>
        </p:txBody>
      </p:sp>
      <p:sp>
        <p:nvSpPr>
          <p:cNvPr id="4" name="Rectangle 2"/>
          <p:cNvSpPr txBox="1">
            <a:spLocks noChangeArrowheads="1"/>
          </p:cNvSpPr>
          <p:nvPr/>
        </p:nvSpPr>
        <p:spPr>
          <a:xfrm>
            <a:off x="0" y="0"/>
            <a:ext cx="8229600" cy="863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5.2.3 </a:t>
            </a:r>
            <a:r>
              <a:rPr lang="zh-CN" altLang="en-US" sz="2800" dirty="0">
                <a:solidFill>
                  <a:srgbClr val="660066"/>
                </a:solidFill>
                <a:latin typeface="微软雅黑" panose="020B0503020204020204" pitchFamily="34" charset="-122"/>
                <a:ea typeface="微软雅黑" panose="020B0503020204020204" pitchFamily="34" charset="-122"/>
              </a:rPr>
              <a:t>计算机</a:t>
            </a:r>
            <a:r>
              <a:rPr kumimoji="0" lang="zh-CN" altLang="en-US" sz="28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mn-cs"/>
              </a:rPr>
              <a:t>信息检索阶段</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285728"/>
            <a:ext cx="571472" cy="571504"/>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1071546"/>
            <a:ext cx="357158" cy="5786478"/>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1" descr="C:\Users\user\AppData\Roaming\Tencent\Users\837722370\QQ\WinTemp\RichOle\BFT22Q[%T0`SABDTI%FRHDW.png"/>
          <p:cNvPicPr>
            <a:picLocks noChangeAspect="1" noChangeArrowheads="1"/>
          </p:cNvPicPr>
          <p:nvPr/>
        </p:nvPicPr>
        <p:blipFill>
          <a:blip r:embed="rId3"/>
          <a:srcRect/>
          <a:stretch>
            <a:fillRect/>
          </a:stretch>
        </p:blipFill>
        <p:spPr bwMode="auto">
          <a:xfrm>
            <a:off x="0" y="902920"/>
            <a:ext cx="9144000" cy="236907"/>
          </a:xfrm>
          <a:prstGeom prst="rect">
            <a:avLst/>
          </a:prstGeom>
          <a:noFill/>
        </p:spPr>
      </p:pic>
      <p:sp>
        <p:nvSpPr>
          <p:cNvPr id="3" name="文本框 2"/>
          <p:cNvSpPr txBox="1"/>
          <p:nvPr/>
        </p:nvSpPr>
        <p:spPr>
          <a:xfrm>
            <a:off x="571472" y="3429000"/>
            <a:ext cx="8465024" cy="646331"/>
          </a:xfrm>
          <a:prstGeom prst="rect">
            <a:avLst/>
          </a:prstGeom>
          <a:noFill/>
        </p:spPr>
        <p:txBody>
          <a:bodyPr wrap="square" rtlCol="0">
            <a:spAutoFit/>
          </a:bodyPr>
          <a:lstStyle/>
          <a:p>
            <a:pPr algn="ctr"/>
            <a:r>
              <a:rPr lang="en-US" altLang="zh-CN" sz="3600" b="1" dirty="0">
                <a:solidFill>
                  <a:srgbClr val="660066"/>
                </a:solidFill>
                <a:latin typeface="微软雅黑" panose="020B0503020204020204" pitchFamily="34" charset="-122"/>
                <a:ea typeface="微软雅黑" panose="020B0503020204020204" pitchFamily="34" charset="-122"/>
              </a:rPr>
              <a:t>5.3 </a:t>
            </a:r>
            <a:r>
              <a:rPr lang="zh-CN" altLang="en-US" sz="3600" b="1" dirty="0">
                <a:solidFill>
                  <a:srgbClr val="660066"/>
                </a:solidFill>
                <a:latin typeface="微软雅黑" panose="020B0503020204020204" pitchFamily="34" charset="-122"/>
                <a:ea typeface="微软雅黑" panose="020B0503020204020204" pitchFamily="34" charset="-122"/>
              </a:rPr>
              <a:t>信息检索主要模型与算法</a:t>
            </a:r>
          </a:p>
        </p:txBody>
      </p:sp>
      <p:sp>
        <p:nvSpPr>
          <p:cNvPr id="2" name="矩形 1"/>
          <p:cNvSpPr/>
          <p:nvPr/>
        </p:nvSpPr>
        <p:spPr>
          <a:xfrm>
            <a:off x="1115616" y="5995172"/>
            <a:ext cx="7725576" cy="369332"/>
          </a:xfrm>
          <a:prstGeom prst="rect">
            <a:avLst/>
          </a:prstGeom>
        </p:spPr>
        <p:txBody>
          <a:bodyPr wrap="none">
            <a:spAutoFit/>
          </a:bodyPr>
          <a:lstStyle/>
          <a:p>
            <a:r>
              <a:rPr lang="zh-CN" altLang="en-US" dirty="0"/>
              <a:t>参考斯坦福大学</a:t>
            </a:r>
            <a:r>
              <a:rPr lang="en-US" altLang="zh-CN" dirty="0"/>
              <a:t>《</a:t>
            </a:r>
            <a:r>
              <a:rPr lang="zh-CN" altLang="en-US" dirty="0"/>
              <a:t>从语言到信息</a:t>
            </a:r>
            <a:r>
              <a:rPr lang="en-US" altLang="zh-CN" dirty="0"/>
              <a:t>》</a:t>
            </a:r>
            <a:r>
              <a:rPr lang="zh-CN" altLang="en-US" dirty="0"/>
              <a:t>课程 https://web.stanford.edu/class/cs124/</a:t>
            </a:r>
          </a:p>
        </p:txBody>
      </p:sp>
      <p:sp>
        <p:nvSpPr>
          <p:cNvPr id="4" name="矩形 3"/>
          <p:cNvSpPr/>
          <p:nvPr/>
        </p:nvSpPr>
        <p:spPr>
          <a:xfrm>
            <a:off x="2195736" y="5517232"/>
            <a:ext cx="4514377" cy="369332"/>
          </a:xfrm>
          <a:prstGeom prst="rect">
            <a:avLst/>
          </a:prstGeom>
        </p:spPr>
        <p:txBody>
          <a:bodyPr wrap="none">
            <a:spAutoFit/>
          </a:bodyPr>
          <a:lstStyle/>
          <a:p>
            <a:r>
              <a:rPr lang="en-US" altLang="zh-CN" b="1" dirty="0">
                <a:solidFill>
                  <a:srgbClr val="333333"/>
                </a:solidFill>
                <a:latin typeface="Helvetica Neue"/>
              </a:rPr>
              <a:t>CS 124: From Languages to Information</a:t>
            </a:r>
            <a:endParaRPr lang="en-US" altLang="zh-CN" b="1" i="0" dirty="0">
              <a:solidFill>
                <a:srgbClr val="333333"/>
              </a:solidFill>
              <a:effectLst/>
              <a:latin typeface="Helvetica Neue"/>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 </a:t>
            </a:r>
            <a:r>
              <a:rPr lang="zh-CN" altLang="en-US" dirty="0"/>
              <a:t>信息检索主要模型与算法</a:t>
            </a:r>
          </a:p>
        </p:txBody>
      </p:sp>
      <p:sp>
        <p:nvSpPr>
          <p:cNvPr id="3" name="矩形 2"/>
          <p:cNvSpPr/>
          <p:nvPr/>
        </p:nvSpPr>
        <p:spPr>
          <a:xfrm>
            <a:off x="683568" y="1556792"/>
            <a:ext cx="7200800" cy="2677656"/>
          </a:xfrm>
          <a:prstGeom prst="rect">
            <a:avLst/>
          </a:prstGeom>
        </p:spPr>
        <p:txBody>
          <a:bodyPr wrap="square">
            <a:spAutoFit/>
          </a:bodyPr>
          <a:lstStyle/>
          <a:p>
            <a:pPr>
              <a:lnSpc>
                <a:spcPct val="150000"/>
              </a:lnSpc>
            </a:pPr>
            <a:r>
              <a:rPr lang="en-US" altLang="zh-CN" sz="2800" dirty="0">
                <a:solidFill>
                  <a:srgbClr val="000000"/>
                </a:solidFill>
                <a:latin typeface="黑体" panose="02010609060101010101" pitchFamily="49" charset="-122"/>
                <a:ea typeface="黑体" panose="02010609060101010101" pitchFamily="49" charset="-122"/>
                <a:cs typeface="Arial" panose="020B0604020202020204" pitchFamily="34" charset="0"/>
              </a:rPr>
              <a:t>5.3.1  </a:t>
            </a:r>
            <a:r>
              <a:rPr lang="zh-CN" altLang="en-US" sz="2800" dirty="0">
                <a:solidFill>
                  <a:srgbClr val="000000"/>
                </a:solidFill>
                <a:latin typeface="黑体" panose="02010609060101010101" pitchFamily="49" charset="-122"/>
                <a:ea typeface="黑体" panose="02010609060101010101" pitchFamily="49" charset="-122"/>
                <a:cs typeface="Arial" panose="020B0604020202020204" pitchFamily="34" charset="0"/>
              </a:rPr>
              <a:t>信息检索模型概述</a:t>
            </a:r>
          </a:p>
          <a:p>
            <a:pPr>
              <a:lnSpc>
                <a:spcPct val="150000"/>
              </a:lnSpc>
            </a:pPr>
            <a:r>
              <a:rPr lang="en-US" altLang="zh-CN" sz="2800" dirty="0">
                <a:solidFill>
                  <a:srgbClr val="000000"/>
                </a:solidFill>
                <a:latin typeface="黑体" panose="02010609060101010101" pitchFamily="49" charset="-122"/>
                <a:ea typeface="黑体" panose="02010609060101010101" pitchFamily="49" charset="-122"/>
                <a:cs typeface="Arial" panose="020B0604020202020204" pitchFamily="34" charset="0"/>
              </a:rPr>
              <a:t>5.3.2  </a:t>
            </a:r>
            <a:r>
              <a:rPr lang="zh-CN" altLang="en-US" sz="2800" dirty="0">
                <a:solidFill>
                  <a:srgbClr val="000000"/>
                </a:solidFill>
                <a:latin typeface="黑体" panose="02010609060101010101" pitchFamily="49" charset="-122"/>
                <a:ea typeface="黑体" panose="02010609060101010101" pitchFamily="49" charset="-122"/>
                <a:cs typeface="Arial" panose="020B0604020202020204" pitchFamily="34" charset="0"/>
              </a:rPr>
              <a:t>布尔检索模型与向量检索模型</a:t>
            </a:r>
          </a:p>
          <a:p>
            <a:pPr>
              <a:lnSpc>
                <a:spcPct val="150000"/>
              </a:lnSpc>
            </a:pPr>
            <a:r>
              <a:rPr lang="en-US" altLang="zh-CN" sz="2800" dirty="0">
                <a:solidFill>
                  <a:srgbClr val="000000"/>
                </a:solidFill>
                <a:latin typeface="黑体" panose="02010609060101010101" pitchFamily="49" charset="-122"/>
                <a:ea typeface="黑体" panose="02010609060101010101" pitchFamily="49" charset="-122"/>
                <a:cs typeface="Arial" panose="020B0604020202020204" pitchFamily="34" charset="0"/>
              </a:rPr>
              <a:t>5.3.3  </a:t>
            </a:r>
            <a:r>
              <a:rPr lang="zh-CN" altLang="en-US" sz="2800" dirty="0">
                <a:solidFill>
                  <a:srgbClr val="000000"/>
                </a:solidFill>
                <a:latin typeface="黑体" panose="02010609060101010101" pitchFamily="49" charset="-122"/>
                <a:ea typeface="黑体" panose="02010609060101010101" pitchFamily="49" charset="-122"/>
                <a:cs typeface="Arial" panose="020B0604020202020204" pitchFamily="34" charset="0"/>
              </a:rPr>
              <a:t>概率检索模型</a:t>
            </a:r>
          </a:p>
          <a:p>
            <a:pPr>
              <a:lnSpc>
                <a:spcPct val="150000"/>
              </a:lnSpc>
            </a:pPr>
            <a:r>
              <a:rPr lang="en-US" altLang="zh-CN" sz="2800" dirty="0">
                <a:solidFill>
                  <a:srgbClr val="000000"/>
                </a:solidFill>
                <a:latin typeface="黑体" panose="02010609060101010101" pitchFamily="49" charset="-122"/>
                <a:ea typeface="黑体" panose="02010609060101010101" pitchFamily="49" charset="-122"/>
                <a:cs typeface="Arial" panose="020B0604020202020204" pitchFamily="34" charset="0"/>
              </a:rPr>
              <a:t>5.3.4  </a:t>
            </a:r>
            <a:r>
              <a:rPr lang="zh-CN" altLang="en-US" sz="2800" dirty="0">
                <a:solidFill>
                  <a:srgbClr val="000000"/>
                </a:solidFill>
                <a:latin typeface="黑体" panose="02010609060101010101" pitchFamily="49" charset="-122"/>
                <a:ea typeface="黑体" panose="02010609060101010101" pitchFamily="49" charset="-122"/>
                <a:cs typeface="Arial" panose="020B0604020202020204" pitchFamily="34" charset="0"/>
              </a:rPr>
              <a:t>其他检索模型</a:t>
            </a:r>
          </a:p>
        </p:txBody>
      </p:sp>
      <p:grpSp>
        <p:nvGrpSpPr>
          <p:cNvPr id="4" name="Group 48"/>
          <p:cNvGrpSpPr/>
          <p:nvPr/>
        </p:nvGrpSpPr>
        <p:grpSpPr bwMode="auto">
          <a:xfrm>
            <a:off x="4572000" y="3212977"/>
            <a:ext cx="4032448" cy="2848994"/>
            <a:chOff x="1079" y="981"/>
            <a:chExt cx="4263" cy="2812"/>
          </a:xfrm>
        </p:grpSpPr>
        <p:sp>
          <p:nvSpPr>
            <p:cNvPr id="5" name="Rectangle 30"/>
            <p:cNvSpPr>
              <a:spLocks noChangeArrowheads="1"/>
            </p:cNvSpPr>
            <p:nvPr/>
          </p:nvSpPr>
          <p:spPr bwMode="auto">
            <a:xfrm>
              <a:off x="1941" y="981"/>
              <a:ext cx="1088"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050">
                  <a:solidFill>
                    <a:srgbClr val="0000FF"/>
                  </a:solidFill>
                  <a:ea typeface="宋体" panose="02010600030101010101" pitchFamily="2" charset="-122"/>
                </a:rPr>
                <a:t>结构化文本模型</a:t>
              </a:r>
            </a:p>
          </p:txBody>
        </p:sp>
        <p:sp>
          <p:nvSpPr>
            <p:cNvPr id="6" name="Rectangle 39"/>
            <p:cNvSpPr>
              <a:spLocks noChangeArrowheads="1"/>
            </p:cNvSpPr>
            <p:nvPr/>
          </p:nvSpPr>
          <p:spPr bwMode="auto">
            <a:xfrm>
              <a:off x="4254" y="981"/>
              <a:ext cx="1088"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050">
                  <a:solidFill>
                    <a:srgbClr val="0000FF"/>
                  </a:solidFill>
                  <a:ea typeface="宋体" panose="02010600030101010101" pitchFamily="2" charset="-122"/>
                </a:rPr>
                <a:t>集合论模型</a:t>
              </a:r>
            </a:p>
          </p:txBody>
        </p:sp>
        <p:grpSp>
          <p:nvGrpSpPr>
            <p:cNvPr id="7" name="Group 47"/>
            <p:cNvGrpSpPr/>
            <p:nvPr/>
          </p:nvGrpSpPr>
          <p:grpSpPr bwMode="auto">
            <a:xfrm>
              <a:off x="1079" y="1253"/>
              <a:ext cx="4263" cy="2540"/>
              <a:chOff x="1079" y="1253"/>
              <a:chExt cx="4263" cy="2540"/>
            </a:xfrm>
          </p:grpSpPr>
          <p:sp>
            <p:nvSpPr>
              <p:cNvPr id="8" name="Rectangle 25"/>
              <p:cNvSpPr>
                <a:spLocks noChangeArrowheads="1"/>
              </p:cNvSpPr>
              <p:nvPr/>
            </p:nvSpPr>
            <p:spPr bwMode="auto">
              <a:xfrm>
                <a:off x="1079" y="1706"/>
                <a:ext cx="272" cy="1361"/>
              </a:xfrm>
              <a:prstGeom prst="rect">
                <a:avLst/>
              </a:prstGeom>
              <a:solidFill>
                <a:schemeClr val="accent1"/>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050">
                    <a:solidFill>
                      <a:srgbClr val="000000"/>
                    </a:solidFill>
                    <a:ea typeface="宋体" panose="02010600030101010101" pitchFamily="2" charset="-122"/>
                  </a:rPr>
                  <a:t>文</a:t>
                </a:r>
              </a:p>
              <a:p>
                <a:pPr algn="ctr"/>
                <a:r>
                  <a:rPr lang="zh-CN" altLang="en-US" sz="1050">
                    <a:solidFill>
                      <a:srgbClr val="000000"/>
                    </a:solidFill>
                    <a:ea typeface="宋体" panose="02010600030101010101" pitchFamily="2" charset="-122"/>
                  </a:rPr>
                  <a:t>本</a:t>
                </a:r>
              </a:p>
              <a:p>
                <a:pPr algn="ctr"/>
                <a:r>
                  <a:rPr lang="zh-CN" altLang="en-US" sz="1050">
                    <a:solidFill>
                      <a:srgbClr val="000000"/>
                    </a:solidFill>
                    <a:ea typeface="宋体" panose="02010600030101010101" pitchFamily="2" charset="-122"/>
                  </a:rPr>
                  <a:t>检</a:t>
                </a:r>
              </a:p>
              <a:p>
                <a:pPr algn="ctr"/>
                <a:r>
                  <a:rPr lang="zh-CN" altLang="en-US" sz="1050">
                    <a:solidFill>
                      <a:srgbClr val="000000"/>
                    </a:solidFill>
                    <a:ea typeface="宋体" panose="02010600030101010101" pitchFamily="2" charset="-122"/>
                  </a:rPr>
                  <a:t>索</a:t>
                </a:r>
              </a:p>
              <a:p>
                <a:pPr algn="ctr"/>
                <a:r>
                  <a:rPr lang="zh-CN" altLang="en-US" sz="1050">
                    <a:solidFill>
                      <a:srgbClr val="000000"/>
                    </a:solidFill>
                    <a:ea typeface="宋体" panose="02010600030101010101" pitchFamily="2" charset="-122"/>
                  </a:rPr>
                  <a:t>模</a:t>
                </a:r>
              </a:p>
              <a:p>
                <a:pPr algn="ctr"/>
                <a:r>
                  <a:rPr lang="zh-CN" altLang="en-US" sz="1050">
                    <a:solidFill>
                      <a:srgbClr val="000000"/>
                    </a:solidFill>
                    <a:ea typeface="宋体" panose="02010600030101010101" pitchFamily="2" charset="-122"/>
                  </a:rPr>
                  <a:t>型</a:t>
                </a:r>
              </a:p>
            </p:txBody>
          </p:sp>
          <p:sp>
            <p:nvSpPr>
              <p:cNvPr id="9" name="Rectangle 26"/>
              <p:cNvSpPr>
                <a:spLocks noChangeArrowheads="1"/>
              </p:cNvSpPr>
              <p:nvPr/>
            </p:nvSpPr>
            <p:spPr bwMode="auto">
              <a:xfrm>
                <a:off x="1941" y="1253"/>
                <a:ext cx="1088" cy="453"/>
              </a:xfrm>
              <a:prstGeom prst="rect">
                <a:avLst/>
              </a:prstGeom>
              <a:solidFill>
                <a:schemeClr val="accent1"/>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050">
                    <a:solidFill>
                      <a:srgbClr val="000000"/>
                    </a:solidFill>
                    <a:ea typeface="宋体" panose="02010600030101010101" pitchFamily="2" charset="-122"/>
                  </a:rPr>
                  <a:t>非重叠链表模型</a:t>
                </a:r>
              </a:p>
              <a:p>
                <a:pPr algn="ctr"/>
                <a:r>
                  <a:rPr lang="zh-CN" altLang="en-US" sz="1050">
                    <a:solidFill>
                      <a:srgbClr val="000000"/>
                    </a:solidFill>
                    <a:ea typeface="宋体" panose="02010600030101010101" pitchFamily="2" charset="-122"/>
                  </a:rPr>
                  <a:t>邻近节点模型</a:t>
                </a:r>
              </a:p>
            </p:txBody>
          </p:sp>
          <p:sp>
            <p:nvSpPr>
              <p:cNvPr id="10" name="Rectangle 27"/>
              <p:cNvSpPr>
                <a:spLocks noChangeArrowheads="1"/>
              </p:cNvSpPr>
              <p:nvPr/>
            </p:nvSpPr>
            <p:spPr bwMode="auto">
              <a:xfrm>
                <a:off x="1941" y="1933"/>
                <a:ext cx="1088" cy="576"/>
              </a:xfrm>
              <a:prstGeom prst="rect">
                <a:avLst/>
              </a:prstGeom>
              <a:solidFill>
                <a:schemeClr val="accent1"/>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050">
                    <a:solidFill>
                      <a:srgbClr val="CC0000"/>
                    </a:solidFill>
                    <a:ea typeface="宋体" panose="02010600030101010101" pitchFamily="2" charset="-122"/>
                  </a:rPr>
                  <a:t>布尔模型</a:t>
                </a:r>
              </a:p>
              <a:p>
                <a:pPr algn="ctr"/>
                <a:r>
                  <a:rPr lang="zh-CN" altLang="en-US" sz="1050">
                    <a:solidFill>
                      <a:srgbClr val="CC0000"/>
                    </a:solidFill>
                    <a:ea typeface="宋体" panose="02010600030101010101" pitchFamily="2" charset="-122"/>
                  </a:rPr>
                  <a:t>向量模型</a:t>
                </a:r>
              </a:p>
              <a:p>
                <a:pPr algn="ctr"/>
                <a:r>
                  <a:rPr lang="zh-CN" altLang="en-US" sz="1050">
                    <a:solidFill>
                      <a:srgbClr val="CC0000"/>
                    </a:solidFill>
                    <a:ea typeface="宋体" panose="02010600030101010101" pitchFamily="2" charset="-122"/>
                  </a:rPr>
                  <a:t>概率模型</a:t>
                </a:r>
              </a:p>
            </p:txBody>
          </p:sp>
          <p:sp>
            <p:nvSpPr>
              <p:cNvPr id="11" name="Rectangle 28"/>
              <p:cNvSpPr>
                <a:spLocks noChangeArrowheads="1"/>
              </p:cNvSpPr>
              <p:nvPr/>
            </p:nvSpPr>
            <p:spPr bwMode="auto">
              <a:xfrm>
                <a:off x="1941" y="2750"/>
                <a:ext cx="1088" cy="454"/>
              </a:xfrm>
              <a:prstGeom prst="rect">
                <a:avLst/>
              </a:prstGeom>
              <a:solidFill>
                <a:schemeClr val="accent1"/>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050">
                    <a:solidFill>
                      <a:srgbClr val="000000"/>
                    </a:solidFill>
                    <a:ea typeface="宋体" panose="02010600030101010101" pitchFamily="2" charset="-122"/>
                  </a:rPr>
                  <a:t>浏览模型</a:t>
                </a:r>
              </a:p>
              <a:p>
                <a:pPr algn="ctr"/>
                <a:r>
                  <a:rPr lang="zh-CN" altLang="en-US" sz="1050">
                    <a:solidFill>
                      <a:srgbClr val="000000"/>
                    </a:solidFill>
                    <a:ea typeface="宋体" panose="02010600030101010101" pitchFamily="2" charset="-122"/>
                  </a:rPr>
                  <a:t>超文本模型</a:t>
                </a:r>
              </a:p>
            </p:txBody>
          </p:sp>
          <p:sp>
            <p:nvSpPr>
              <p:cNvPr id="12" name="Rectangle 29"/>
              <p:cNvSpPr>
                <a:spLocks noChangeArrowheads="1"/>
              </p:cNvSpPr>
              <p:nvPr/>
            </p:nvSpPr>
            <p:spPr bwMode="auto">
              <a:xfrm>
                <a:off x="1941" y="3430"/>
                <a:ext cx="1088" cy="363"/>
              </a:xfrm>
              <a:prstGeom prst="rect">
                <a:avLst/>
              </a:prstGeom>
              <a:solidFill>
                <a:schemeClr val="accent1"/>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050">
                    <a:solidFill>
                      <a:srgbClr val="000000"/>
                    </a:solidFill>
                    <a:ea typeface="宋体" panose="02010600030101010101" pitchFamily="2" charset="-122"/>
                  </a:rPr>
                  <a:t>基于本体的模型</a:t>
                </a:r>
              </a:p>
            </p:txBody>
          </p:sp>
          <p:sp>
            <p:nvSpPr>
              <p:cNvPr id="13" name="Rectangle 31"/>
              <p:cNvSpPr>
                <a:spLocks noChangeArrowheads="1"/>
              </p:cNvSpPr>
              <p:nvPr/>
            </p:nvSpPr>
            <p:spPr bwMode="auto">
              <a:xfrm>
                <a:off x="1941" y="1661"/>
                <a:ext cx="1088"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050">
                    <a:solidFill>
                      <a:srgbClr val="0000FF"/>
                    </a:solidFill>
                    <a:ea typeface="宋体" panose="02010600030101010101" pitchFamily="2" charset="-122"/>
                  </a:rPr>
                  <a:t>经典模型</a:t>
                </a:r>
              </a:p>
            </p:txBody>
          </p:sp>
          <p:sp>
            <p:nvSpPr>
              <p:cNvPr id="14" name="Rectangle 32"/>
              <p:cNvSpPr>
                <a:spLocks noChangeArrowheads="1"/>
              </p:cNvSpPr>
              <p:nvPr/>
            </p:nvSpPr>
            <p:spPr bwMode="auto">
              <a:xfrm>
                <a:off x="1941" y="2478"/>
                <a:ext cx="1088"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050">
                    <a:solidFill>
                      <a:srgbClr val="0000FF"/>
                    </a:solidFill>
                    <a:ea typeface="宋体" panose="02010600030101010101" pitchFamily="2" charset="-122"/>
                  </a:rPr>
                  <a:t>超文本模型</a:t>
                </a:r>
              </a:p>
            </p:txBody>
          </p:sp>
          <p:sp>
            <p:nvSpPr>
              <p:cNvPr id="15" name="Rectangle 33"/>
              <p:cNvSpPr>
                <a:spLocks noChangeArrowheads="1"/>
              </p:cNvSpPr>
              <p:nvPr/>
            </p:nvSpPr>
            <p:spPr bwMode="auto">
              <a:xfrm>
                <a:off x="1941" y="3158"/>
                <a:ext cx="1088"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050">
                    <a:solidFill>
                      <a:srgbClr val="0000FF"/>
                    </a:solidFill>
                    <a:ea typeface="宋体" panose="02010600030101010101" pitchFamily="2" charset="-122"/>
                  </a:rPr>
                  <a:t>知识检索模型</a:t>
                </a:r>
              </a:p>
            </p:txBody>
          </p:sp>
          <p:sp>
            <p:nvSpPr>
              <p:cNvPr id="16" name="Rectangle 34"/>
              <p:cNvSpPr>
                <a:spLocks noChangeArrowheads="1"/>
              </p:cNvSpPr>
              <p:nvPr/>
            </p:nvSpPr>
            <p:spPr bwMode="auto">
              <a:xfrm>
                <a:off x="4254" y="1253"/>
                <a:ext cx="1088" cy="453"/>
              </a:xfrm>
              <a:prstGeom prst="rect">
                <a:avLst/>
              </a:prstGeom>
              <a:solidFill>
                <a:schemeClr val="accent1"/>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050">
                    <a:solidFill>
                      <a:srgbClr val="000000"/>
                    </a:solidFill>
                    <a:ea typeface="宋体" panose="02010600030101010101" pitchFamily="2" charset="-122"/>
                  </a:rPr>
                  <a:t>扩展布尔模型</a:t>
                </a:r>
              </a:p>
              <a:p>
                <a:pPr algn="ctr"/>
                <a:r>
                  <a:rPr lang="zh-CN" altLang="en-US" sz="1050">
                    <a:solidFill>
                      <a:srgbClr val="000000"/>
                    </a:solidFill>
                    <a:ea typeface="宋体" panose="02010600030101010101" pitchFamily="2" charset="-122"/>
                  </a:rPr>
                  <a:t>模糊集合模型</a:t>
                </a:r>
              </a:p>
            </p:txBody>
          </p:sp>
          <p:sp>
            <p:nvSpPr>
              <p:cNvPr id="17" name="Rectangle 35"/>
              <p:cNvSpPr>
                <a:spLocks noChangeArrowheads="1"/>
              </p:cNvSpPr>
              <p:nvPr/>
            </p:nvSpPr>
            <p:spPr bwMode="auto">
              <a:xfrm>
                <a:off x="4254" y="1933"/>
                <a:ext cx="1088" cy="576"/>
              </a:xfrm>
              <a:prstGeom prst="rect">
                <a:avLst/>
              </a:prstGeom>
              <a:solidFill>
                <a:schemeClr val="accent1"/>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050">
                    <a:solidFill>
                      <a:srgbClr val="000000"/>
                    </a:solidFill>
                    <a:ea typeface="宋体" panose="02010600030101010101" pitchFamily="2" charset="-122"/>
                  </a:rPr>
                  <a:t>广义向量模型</a:t>
                </a:r>
              </a:p>
              <a:p>
                <a:pPr algn="ctr"/>
                <a:r>
                  <a:rPr lang="zh-CN" altLang="en-US" sz="1050">
                    <a:solidFill>
                      <a:srgbClr val="000000"/>
                    </a:solidFill>
                    <a:ea typeface="宋体" panose="02010600030101010101" pitchFamily="2" charset="-122"/>
                  </a:rPr>
                  <a:t>潜语义标引模型</a:t>
                </a:r>
              </a:p>
              <a:p>
                <a:pPr algn="ctr"/>
                <a:r>
                  <a:rPr lang="zh-CN" altLang="en-US" sz="1050">
                    <a:solidFill>
                      <a:srgbClr val="000000"/>
                    </a:solidFill>
                    <a:ea typeface="宋体" panose="02010600030101010101" pitchFamily="2" charset="-122"/>
                  </a:rPr>
                  <a:t>神经网络模型</a:t>
                </a:r>
              </a:p>
            </p:txBody>
          </p:sp>
          <p:sp>
            <p:nvSpPr>
              <p:cNvPr id="18" name="Rectangle 36"/>
              <p:cNvSpPr>
                <a:spLocks noChangeArrowheads="1"/>
              </p:cNvSpPr>
              <p:nvPr/>
            </p:nvSpPr>
            <p:spPr bwMode="auto">
              <a:xfrm>
                <a:off x="4254" y="2750"/>
                <a:ext cx="1088" cy="454"/>
              </a:xfrm>
              <a:prstGeom prst="rect">
                <a:avLst/>
              </a:prstGeom>
              <a:solidFill>
                <a:schemeClr val="accent1"/>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050">
                    <a:solidFill>
                      <a:srgbClr val="000000"/>
                    </a:solidFill>
                    <a:ea typeface="宋体" panose="02010600030101010101" pitchFamily="2" charset="-122"/>
                  </a:rPr>
                  <a:t>推理网络模型</a:t>
                </a:r>
              </a:p>
              <a:p>
                <a:pPr algn="ctr"/>
                <a:r>
                  <a:rPr lang="zh-CN" altLang="en-US" sz="1050">
                    <a:solidFill>
                      <a:srgbClr val="000000"/>
                    </a:solidFill>
                    <a:ea typeface="宋体" panose="02010600030101010101" pitchFamily="2" charset="-122"/>
                  </a:rPr>
                  <a:t>信任度网络模型</a:t>
                </a:r>
              </a:p>
            </p:txBody>
          </p:sp>
          <p:sp>
            <p:nvSpPr>
              <p:cNvPr id="19" name="Rectangle 37"/>
              <p:cNvSpPr>
                <a:spLocks noChangeArrowheads="1"/>
              </p:cNvSpPr>
              <p:nvPr/>
            </p:nvSpPr>
            <p:spPr bwMode="auto">
              <a:xfrm>
                <a:off x="4254" y="1661"/>
                <a:ext cx="1088"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050">
                    <a:solidFill>
                      <a:srgbClr val="0000FF"/>
                    </a:solidFill>
                    <a:ea typeface="宋体" panose="02010600030101010101" pitchFamily="2" charset="-122"/>
                  </a:rPr>
                  <a:t>代数模型</a:t>
                </a:r>
              </a:p>
            </p:txBody>
          </p:sp>
          <p:sp>
            <p:nvSpPr>
              <p:cNvPr id="20" name="Rectangle 38"/>
              <p:cNvSpPr>
                <a:spLocks noChangeArrowheads="1"/>
              </p:cNvSpPr>
              <p:nvPr/>
            </p:nvSpPr>
            <p:spPr bwMode="auto">
              <a:xfrm>
                <a:off x="4254" y="2478"/>
                <a:ext cx="1088"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050">
                    <a:solidFill>
                      <a:srgbClr val="0000FF"/>
                    </a:solidFill>
                    <a:ea typeface="宋体" panose="02010600030101010101" pitchFamily="2" charset="-122"/>
                  </a:rPr>
                  <a:t>概率模型</a:t>
                </a:r>
              </a:p>
            </p:txBody>
          </p:sp>
          <p:cxnSp>
            <p:nvCxnSpPr>
              <p:cNvPr id="21" name="AutoShape 40"/>
              <p:cNvCxnSpPr>
                <a:cxnSpLocks noChangeShapeType="1"/>
                <a:stCxn id="8" idx="3"/>
                <a:endCxn id="9" idx="1"/>
              </p:cNvCxnSpPr>
              <p:nvPr/>
            </p:nvCxnSpPr>
            <p:spPr bwMode="auto">
              <a:xfrm flipV="1">
                <a:off x="1351" y="1480"/>
                <a:ext cx="590" cy="907"/>
              </a:xfrm>
              <a:prstGeom prst="straightConnector1">
                <a:avLst/>
              </a:prstGeom>
              <a:noFill/>
              <a:ln w="158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41"/>
              <p:cNvCxnSpPr>
                <a:cxnSpLocks noChangeShapeType="1"/>
                <a:stCxn id="8" idx="3"/>
                <a:endCxn id="10" idx="1"/>
              </p:cNvCxnSpPr>
              <p:nvPr/>
            </p:nvCxnSpPr>
            <p:spPr bwMode="auto">
              <a:xfrm flipV="1">
                <a:off x="1351" y="2221"/>
                <a:ext cx="590" cy="166"/>
              </a:xfrm>
              <a:prstGeom prst="straightConnector1">
                <a:avLst/>
              </a:prstGeom>
              <a:noFill/>
              <a:ln w="158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42"/>
              <p:cNvCxnSpPr>
                <a:cxnSpLocks noChangeShapeType="1"/>
                <a:stCxn id="8" idx="3"/>
                <a:endCxn id="11" idx="1"/>
              </p:cNvCxnSpPr>
              <p:nvPr/>
            </p:nvCxnSpPr>
            <p:spPr bwMode="auto">
              <a:xfrm>
                <a:off x="1351" y="2387"/>
                <a:ext cx="590" cy="590"/>
              </a:xfrm>
              <a:prstGeom prst="straightConnector1">
                <a:avLst/>
              </a:prstGeom>
              <a:noFill/>
              <a:ln w="158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43"/>
              <p:cNvCxnSpPr>
                <a:cxnSpLocks noChangeShapeType="1"/>
                <a:stCxn id="8" idx="3"/>
                <a:endCxn id="12" idx="1"/>
              </p:cNvCxnSpPr>
              <p:nvPr/>
            </p:nvCxnSpPr>
            <p:spPr bwMode="auto">
              <a:xfrm>
                <a:off x="1351" y="2387"/>
                <a:ext cx="590" cy="1225"/>
              </a:xfrm>
              <a:prstGeom prst="straightConnector1">
                <a:avLst/>
              </a:prstGeom>
              <a:noFill/>
              <a:ln w="158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44"/>
              <p:cNvCxnSpPr>
                <a:cxnSpLocks noChangeShapeType="1"/>
                <a:stCxn id="10" idx="3"/>
                <a:endCxn id="16" idx="1"/>
              </p:cNvCxnSpPr>
              <p:nvPr/>
            </p:nvCxnSpPr>
            <p:spPr bwMode="auto">
              <a:xfrm flipV="1">
                <a:off x="3029" y="1480"/>
                <a:ext cx="1225" cy="741"/>
              </a:xfrm>
              <a:prstGeom prst="straightConnector1">
                <a:avLst/>
              </a:prstGeom>
              <a:noFill/>
              <a:ln w="15875">
                <a:solidFill>
                  <a:srgbClr val="80008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45"/>
              <p:cNvCxnSpPr>
                <a:cxnSpLocks noChangeShapeType="1"/>
                <a:stCxn id="10" idx="3"/>
                <a:endCxn id="17" idx="1"/>
              </p:cNvCxnSpPr>
              <p:nvPr/>
            </p:nvCxnSpPr>
            <p:spPr bwMode="auto">
              <a:xfrm>
                <a:off x="3029" y="2221"/>
                <a:ext cx="1225" cy="0"/>
              </a:xfrm>
              <a:prstGeom prst="straightConnector1">
                <a:avLst/>
              </a:prstGeom>
              <a:noFill/>
              <a:ln w="15875">
                <a:solidFill>
                  <a:srgbClr val="80008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46"/>
              <p:cNvCxnSpPr>
                <a:cxnSpLocks noChangeShapeType="1"/>
                <a:stCxn id="10" idx="3"/>
                <a:endCxn id="18" idx="1"/>
              </p:cNvCxnSpPr>
              <p:nvPr/>
            </p:nvCxnSpPr>
            <p:spPr bwMode="auto">
              <a:xfrm>
                <a:off x="3029" y="2221"/>
                <a:ext cx="1225" cy="756"/>
              </a:xfrm>
              <a:prstGeom prst="straightConnector1">
                <a:avLst/>
              </a:prstGeom>
              <a:noFill/>
              <a:ln w="15875">
                <a:solidFill>
                  <a:srgbClr val="80008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Tree>
  </p:cSld>
  <p:clrMapOvr>
    <a:masterClrMapping/>
  </p:clrMapOvr>
  <p:transition>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179512" y="26186"/>
            <a:ext cx="8229600" cy="1143000"/>
          </a:xfrm>
        </p:spPr>
        <p:txBody>
          <a:bodyPr vert="horz" lIns="91440" tIns="45720" rIns="91440" bIns="45720" rtlCol="0" anchor="ctr">
            <a:normAutofit/>
          </a:body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5.3.1  </a:t>
            </a:r>
            <a:r>
              <a:rPr lang="zh-CN" altLang="en-US" sz="2800" dirty="0">
                <a:solidFill>
                  <a:srgbClr val="660066"/>
                </a:solidFill>
                <a:latin typeface="微软雅黑" panose="020B0503020204020204" pitchFamily="34" charset="-122"/>
                <a:ea typeface="微软雅黑" panose="020B0503020204020204" pitchFamily="34" charset="-122"/>
                <a:cs typeface="+mn-cs"/>
              </a:rPr>
              <a:t>信息检索模型概述</a:t>
            </a:r>
          </a:p>
        </p:txBody>
      </p:sp>
      <p:sp>
        <p:nvSpPr>
          <p:cNvPr id="446467" name="Rectangle 3"/>
          <p:cNvSpPr>
            <a:spLocks noGrp="1" noChangeArrowheads="1"/>
          </p:cNvSpPr>
          <p:nvPr>
            <p:ph idx="1"/>
          </p:nvPr>
        </p:nvSpPr>
        <p:spPr>
          <a:xfrm>
            <a:off x="464096" y="1340768"/>
            <a:ext cx="8229600" cy="4525963"/>
          </a:xfrm>
        </p:spPr>
        <p:txBody>
          <a:bodyPr>
            <a:normAutofit fontScale="85000" lnSpcReduction="10000"/>
          </a:bodyPr>
          <a:lstStyle/>
          <a:p>
            <a:pPr>
              <a:lnSpc>
                <a:spcPct val="150000"/>
              </a:lnSpc>
              <a:buFontTx/>
              <a:buNone/>
            </a:pPr>
            <a:r>
              <a:rPr lang="en-US" altLang="zh-CN" sz="3300" dirty="0">
                <a:solidFill>
                  <a:srgbClr val="CC0000"/>
                </a:solidFill>
                <a:latin typeface="黑体" panose="02010609060101010101" pitchFamily="49" charset="-122"/>
                <a:ea typeface="黑体" panose="02010609060101010101" pitchFamily="49" charset="-122"/>
              </a:rPr>
              <a:t>1</a:t>
            </a:r>
            <a:r>
              <a:rPr lang="zh-CN" altLang="en-US" sz="3300" dirty="0">
                <a:solidFill>
                  <a:srgbClr val="CC0000"/>
                </a:solidFill>
                <a:latin typeface="黑体" panose="02010609060101010101" pitchFamily="49" charset="-122"/>
                <a:ea typeface="黑体" panose="02010609060101010101" pitchFamily="49" charset="-122"/>
              </a:rPr>
              <a:t>、定义</a:t>
            </a:r>
          </a:p>
          <a:p>
            <a:pPr>
              <a:lnSpc>
                <a:spcPct val="150000"/>
              </a:lnSpc>
            </a:pPr>
            <a:r>
              <a:rPr lang="zh-CN" altLang="en-US" sz="2800" dirty="0">
                <a:solidFill>
                  <a:srgbClr val="0000FF"/>
                </a:solidFill>
              </a:rPr>
              <a:t>信息检索基本原理：</a:t>
            </a:r>
            <a:r>
              <a:rPr lang="zh-CN" altLang="en-US" sz="2800" dirty="0">
                <a:solidFill>
                  <a:srgbClr val="000000"/>
                </a:solidFill>
              </a:rPr>
              <a:t>用户通过一些列关键词来阐明自己的信息需求，信息检索系统则检索与用户查询最为匹配的文献，同时借助某种相关性指标对检索出的文献进行排序。</a:t>
            </a:r>
          </a:p>
          <a:p>
            <a:pPr>
              <a:lnSpc>
                <a:spcPct val="150000"/>
              </a:lnSpc>
            </a:pPr>
            <a:r>
              <a:rPr lang="zh-CN" altLang="en-US" sz="2800" dirty="0">
                <a:solidFill>
                  <a:srgbClr val="0000FF"/>
                </a:solidFill>
              </a:rPr>
              <a:t>信息检索的模型，</a:t>
            </a:r>
            <a:r>
              <a:rPr lang="zh-CN" altLang="en-US" sz="2800" dirty="0">
                <a:solidFill>
                  <a:srgbClr val="000000"/>
                </a:solidFill>
              </a:rPr>
              <a:t>就是运用数学的语言和工具，对信息检索系统中的信息及其处理过程加以翻译和抽象，表述为某种数学公式，再经过演绎、推断、解释和实际检验，反过来指导信息检索实践。</a:t>
            </a:r>
          </a:p>
          <a:p>
            <a:pPr>
              <a:lnSpc>
                <a:spcPct val="150000"/>
              </a:lnSpc>
              <a:buFontTx/>
              <a:buNone/>
            </a:pPr>
            <a:endParaRPr lang="zh-CN" altLang="en-US" sz="2585" dirty="0">
              <a:solidFill>
                <a:srgbClr val="000000"/>
              </a:solidFill>
            </a:endParaRPr>
          </a:p>
        </p:txBody>
      </p:sp>
      <p:sp>
        <p:nvSpPr>
          <p:cNvPr id="4" name="日期占位符 3"/>
          <p:cNvSpPr>
            <a:spLocks noGrp="1"/>
          </p:cNvSpPr>
          <p:nvPr>
            <p:ph type="dt" sz="half" idx="10"/>
          </p:nvPr>
        </p:nvSpPr>
        <p:spPr/>
        <p:txBody>
          <a:bodyPr/>
          <a:lstStyle/>
          <a:p>
            <a:fld id="{70CC4C7B-C000-4823-B76F-DEEB02C0255C}" type="datetime1">
              <a:rPr lang="zh-CN" altLang="en-US"/>
              <a:t>2021/12/31</a:t>
            </a:fld>
            <a:endParaRPr lang="en-US" altLang="zh-CN"/>
          </a:p>
        </p:txBody>
      </p:sp>
      <p:sp>
        <p:nvSpPr>
          <p:cNvPr id="6" name="灯片编号占位符 5"/>
          <p:cNvSpPr>
            <a:spLocks noGrp="1"/>
          </p:cNvSpPr>
          <p:nvPr>
            <p:ph type="sldNum" sz="quarter" idx="12"/>
          </p:nvPr>
        </p:nvSpPr>
        <p:spPr/>
        <p:txBody>
          <a:bodyPr/>
          <a:lstStyle/>
          <a:p>
            <a:fld id="{E6FA7C3D-97DA-4E3E-9A19-186C5EE75DCC}" type="slidenum">
              <a:rPr lang="zh-CN" altLang="en-US"/>
              <a:t>27</a:t>
            </a:fld>
            <a:endParaRPr lang="en-US" alt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3B8FFCE-16FA-419C-BA9A-B4D921D0DEC0}" type="datetime1">
              <a:rPr lang="zh-CN" altLang="en-US"/>
              <a:t>2021/12/31</a:t>
            </a:fld>
            <a:endParaRPr lang="en-US" altLang="zh-CN"/>
          </a:p>
        </p:txBody>
      </p:sp>
      <p:sp>
        <p:nvSpPr>
          <p:cNvPr id="6" name="灯片编号占位符 5"/>
          <p:cNvSpPr>
            <a:spLocks noGrp="1"/>
          </p:cNvSpPr>
          <p:nvPr>
            <p:ph type="sldNum" sz="quarter" idx="12"/>
          </p:nvPr>
        </p:nvSpPr>
        <p:spPr/>
        <p:txBody>
          <a:bodyPr/>
          <a:lstStyle/>
          <a:p>
            <a:fld id="{46FF5D16-860F-41A9-8EF9-10CEA40BE42A}" type="slidenum">
              <a:rPr lang="zh-CN" altLang="en-US"/>
              <a:t>28</a:t>
            </a:fld>
            <a:endParaRPr lang="en-US" altLang="zh-CN"/>
          </a:p>
        </p:txBody>
      </p:sp>
      <p:sp>
        <p:nvSpPr>
          <p:cNvPr id="593923" name="Rectangle 3"/>
          <p:cNvSpPr>
            <a:spLocks noGrp="1" noChangeArrowheads="1"/>
          </p:cNvSpPr>
          <p:nvPr>
            <p:ph type="body" idx="1"/>
          </p:nvPr>
        </p:nvSpPr>
        <p:spPr>
          <a:xfrm>
            <a:off x="323528" y="1412776"/>
            <a:ext cx="8229600" cy="4525963"/>
          </a:xfrm>
        </p:spPr>
        <p:txBody>
          <a:bodyPr/>
          <a:lstStyle/>
          <a:p>
            <a:pPr>
              <a:lnSpc>
                <a:spcPct val="140000"/>
              </a:lnSpc>
              <a:buNone/>
            </a:pPr>
            <a:r>
              <a:rPr lang="en-US" altLang="zh-CN" sz="2800" dirty="0">
                <a:solidFill>
                  <a:srgbClr val="CC0000"/>
                </a:solidFill>
                <a:latin typeface="黑体" panose="02010609060101010101" pitchFamily="49" charset="-122"/>
                <a:ea typeface="黑体" panose="02010609060101010101" pitchFamily="49" charset="-122"/>
              </a:rPr>
              <a:t>2</a:t>
            </a:r>
            <a:r>
              <a:rPr lang="zh-CN" altLang="en-US" sz="2800" dirty="0">
                <a:solidFill>
                  <a:srgbClr val="CC0000"/>
                </a:solidFill>
                <a:latin typeface="黑体" panose="02010609060101010101" pitchFamily="49" charset="-122"/>
                <a:ea typeface="黑体" panose="02010609060101010101" pitchFamily="49" charset="-122"/>
              </a:rPr>
              <a:t>、信息检索模型的组成</a:t>
            </a:r>
          </a:p>
          <a:p>
            <a:pPr lvl="1">
              <a:lnSpc>
                <a:spcPct val="150000"/>
              </a:lnSpc>
              <a:buFontTx/>
              <a:buNone/>
            </a:pPr>
            <a:r>
              <a:rPr lang="zh-CN" altLang="en-US" sz="2400" dirty="0">
                <a:solidFill>
                  <a:srgbClr val="000000"/>
                </a:solidFill>
              </a:rPr>
              <a:t>（</a:t>
            </a:r>
            <a:r>
              <a:rPr lang="en-US" altLang="zh-CN" sz="2400" dirty="0">
                <a:solidFill>
                  <a:srgbClr val="000000"/>
                </a:solidFill>
              </a:rPr>
              <a:t>1</a:t>
            </a:r>
            <a:r>
              <a:rPr lang="zh-CN" altLang="en-US" sz="2400" dirty="0">
                <a:solidFill>
                  <a:srgbClr val="000000"/>
                </a:solidFill>
              </a:rPr>
              <a:t>）用户的需求表示：包括用户查询信息的获取与表示。</a:t>
            </a:r>
          </a:p>
          <a:p>
            <a:pPr lvl="1">
              <a:lnSpc>
                <a:spcPct val="150000"/>
              </a:lnSpc>
              <a:buFontTx/>
              <a:buNone/>
            </a:pPr>
            <a:r>
              <a:rPr lang="zh-CN" altLang="en-US" sz="2400" dirty="0">
                <a:solidFill>
                  <a:srgbClr val="000000"/>
                </a:solidFill>
              </a:rPr>
              <a:t>（</a:t>
            </a:r>
            <a:r>
              <a:rPr lang="en-US" altLang="zh-CN" sz="2400" dirty="0">
                <a:solidFill>
                  <a:srgbClr val="000000"/>
                </a:solidFill>
              </a:rPr>
              <a:t>2</a:t>
            </a:r>
            <a:r>
              <a:rPr lang="zh-CN" altLang="en-US" sz="2400" dirty="0">
                <a:solidFill>
                  <a:srgbClr val="000000"/>
                </a:solidFill>
              </a:rPr>
              <a:t>）文档的表示：文档内容的识别与表示。</a:t>
            </a:r>
          </a:p>
          <a:p>
            <a:pPr lvl="1">
              <a:lnSpc>
                <a:spcPct val="150000"/>
              </a:lnSpc>
              <a:buFontTx/>
              <a:buNone/>
            </a:pPr>
            <a:r>
              <a:rPr lang="zh-CN" altLang="en-US" sz="2400" dirty="0">
                <a:solidFill>
                  <a:srgbClr val="000000"/>
                </a:solidFill>
              </a:rPr>
              <a:t>（</a:t>
            </a:r>
            <a:r>
              <a:rPr lang="en-US" altLang="zh-CN" sz="2400" dirty="0">
                <a:solidFill>
                  <a:srgbClr val="000000"/>
                </a:solidFill>
              </a:rPr>
              <a:t>3</a:t>
            </a:r>
            <a:r>
              <a:rPr lang="zh-CN" altLang="en-US" sz="2400" dirty="0">
                <a:solidFill>
                  <a:srgbClr val="000000"/>
                </a:solidFill>
              </a:rPr>
              <a:t>）匹配机制：用户需求表示与文档表示之间的查询机制，以及它们之间相关性排序的准则和函数表示。</a:t>
            </a:r>
          </a:p>
          <a:p>
            <a:pPr lvl="1">
              <a:lnSpc>
                <a:spcPct val="150000"/>
              </a:lnSpc>
              <a:buFontTx/>
              <a:buNone/>
            </a:pPr>
            <a:r>
              <a:rPr lang="zh-CN" altLang="en-US" sz="2400" dirty="0">
                <a:solidFill>
                  <a:srgbClr val="000000"/>
                </a:solidFill>
              </a:rPr>
              <a:t>（</a:t>
            </a:r>
            <a:r>
              <a:rPr lang="en-US" altLang="zh-CN" sz="2400" dirty="0">
                <a:solidFill>
                  <a:srgbClr val="000000"/>
                </a:solidFill>
              </a:rPr>
              <a:t>4</a:t>
            </a:r>
            <a:r>
              <a:rPr lang="zh-CN" altLang="en-US" sz="2400" dirty="0">
                <a:solidFill>
                  <a:srgbClr val="000000"/>
                </a:solidFill>
              </a:rPr>
              <a:t>）反馈修正：对检索结果进行优化。</a:t>
            </a:r>
          </a:p>
        </p:txBody>
      </p:sp>
      <p:sp>
        <p:nvSpPr>
          <p:cNvPr id="8" name="Rectangle 2"/>
          <p:cNvSpPr>
            <a:spLocks noGrp="1" noChangeArrowheads="1"/>
          </p:cNvSpPr>
          <p:nvPr>
            <p:ph type="title"/>
          </p:nvPr>
        </p:nvSpPr>
        <p:spPr>
          <a:xfrm>
            <a:off x="179512" y="26186"/>
            <a:ext cx="8229600" cy="1143000"/>
          </a:xfrm>
        </p:spPr>
        <p:txBody>
          <a:bodyPr vert="horz" lIns="91440" tIns="45720" rIns="91440" bIns="45720" rtlCol="0" anchor="ctr">
            <a:normAutofit/>
          </a:body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5.3.1  </a:t>
            </a:r>
            <a:r>
              <a:rPr lang="zh-CN" altLang="en-US" sz="2800" dirty="0">
                <a:solidFill>
                  <a:srgbClr val="660066"/>
                </a:solidFill>
                <a:latin typeface="微软雅黑" panose="020B0503020204020204" pitchFamily="34" charset="-122"/>
                <a:ea typeface="微软雅黑" panose="020B0503020204020204" pitchFamily="34" charset="-122"/>
                <a:cs typeface="+mn-cs"/>
              </a:rPr>
              <a:t>信息检索模型概述</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D2B7A0B-0842-44F2-8889-E8D17C68851F}" type="datetime1">
              <a:rPr lang="zh-CN" altLang="en-US"/>
              <a:t>2021/12/31</a:t>
            </a:fld>
            <a:endParaRPr lang="en-US" altLang="zh-CN"/>
          </a:p>
        </p:txBody>
      </p:sp>
      <p:sp>
        <p:nvSpPr>
          <p:cNvPr id="6" name="灯片编号占位符 5"/>
          <p:cNvSpPr>
            <a:spLocks noGrp="1"/>
          </p:cNvSpPr>
          <p:nvPr>
            <p:ph type="sldNum" sz="quarter" idx="12"/>
          </p:nvPr>
        </p:nvSpPr>
        <p:spPr/>
        <p:txBody>
          <a:bodyPr/>
          <a:lstStyle/>
          <a:p>
            <a:fld id="{71385E94-DC41-464C-B823-8D2AC2389251}" type="slidenum">
              <a:rPr lang="zh-CN" altLang="en-US"/>
              <a:t>29</a:t>
            </a:fld>
            <a:endParaRPr lang="en-US" altLang="zh-CN"/>
          </a:p>
        </p:txBody>
      </p:sp>
      <p:sp>
        <p:nvSpPr>
          <p:cNvPr id="503810" name="Rectangle 2"/>
          <p:cNvSpPr>
            <a:spLocks noGrp="1" noChangeArrowheads="1"/>
          </p:cNvSpPr>
          <p:nvPr>
            <p:ph type="title"/>
          </p:nvPr>
        </p:nvSpPr>
        <p:spPr>
          <a:xfrm>
            <a:off x="179512" y="8000"/>
            <a:ext cx="7173788" cy="984738"/>
          </a:xfrm>
        </p:spPr>
        <p:txBody>
          <a:bodyPr vert="horz" lIns="91440" tIns="45720" rIns="91440" bIns="45720" rtlCol="0" anchor="ctr">
            <a:normAutofit/>
          </a:body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5.3.1  </a:t>
            </a:r>
            <a:r>
              <a:rPr lang="zh-CN" altLang="en-US" sz="2800" dirty="0">
                <a:solidFill>
                  <a:srgbClr val="660066"/>
                </a:solidFill>
                <a:latin typeface="微软雅黑" panose="020B0503020204020204" pitchFamily="34" charset="-122"/>
                <a:ea typeface="微软雅黑" panose="020B0503020204020204" pitchFamily="34" charset="-122"/>
                <a:cs typeface="+mn-cs"/>
              </a:rPr>
              <a:t>信息检索模型概述</a:t>
            </a:r>
          </a:p>
        </p:txBody>
      </p:sp>
      <p:sp>
        <p:nvSpPr>
          <p:cNvPr id="503811" name="Rectangle 3"/>
          <p:cNvSpPr>
            <a:spLocks noGrp="1" noChangeArrowheads="1"/>
          </p:cNvSpPr>
          <p:nvPr>
            <p:ph type="body" idx="1"/>
          </p:nvPr>
        </p:nvSpPr>
        <p:spPr>
          <a:xfrm>
            <a:off x="323528" y="1196752"/>
            <a:ext cx="8229600" cy="4525963"/>
          </a:xfrm>
        </p:spPr>
        <p:txBody>
          <a:bodyPr>
            <a:normAutofit/>
          </a:bodyPr>
          <a:lstStyle/>
          <a:p>
            <a:pPr>
              <a:lnSpc>
                <a:spcPct val="150000"/>
              </a:lnSpc>
            </a:pPr>
            <a:r>
              <a:rPr lang="zh-CN" altLang="en-US" sz="2800" dirty="0">
                <a:solidFill>
                  <a:srgbClr val="CC0000"/>
                </a:solidFill>
                <a:latin typeface="黑体" panose="02010609060101010101" pitchFamily="49" charset="-122"/>
                <a:ea typeface="黑体" panose="02010609060101010101" pitchFamily="49" charset="-122"/>
              </a:rPr>
              <a:t>文档表示（</a:t>
            </a:r>
            <a:r>
              <a:rPr lang="en-US" altLang="zh-CN" sz="2800" dirty="0">
                <a:solidFill>
                  <a:srgbClr val="CC0000"/>
                </a:solidFill>
                <a:latin typeface="黑体" panose="02010609060101010101" pitchFamily="49" charset="-122"/>
                <a:ea typeface="黑体" panose="02010609060101010101" pitchFamily="49" charset="-122"/>
              </a:rPr>
              <a:t>Document Representation</a:t>
            </a:r>
            <a:r>
              <a:rPr lang="zh-CN" altLang="en-US" sz="2800" dirty="0">
                <a:solidFill>
                  <a:srgbClr val="CC0000"/>
                </a:solidFill>
                <a:latin typeface="黑体" panose="02010609060101010101" pitchFamily="49" charset="-122"/>
                <a:ea typeface="黑体" panose="02010609060101010101" pitchFamily="49" charset="-122"/>
              </a:rPr>
              <a:t>）</a:t>
            </a:r>
            <a:endParaRPr lang="en-US" altLang="zh-CN" sz="2800" dirty="0">
              <a:solidFill>
                <a:srgbClr val="CC0000"/>
              </a:solidFill>
              <a:latin typeface="黑体" panose="02010609060101010101" pitchFamily="49" charset="-122"/>
              <a:ea typeface="黑体" panose="02010609060101010101" pitchFamily="49" charset="-122"/>
            </a:endParaRPr>
          </a:p>
          <a:p>
            <a:pPr lvl="1">
              <a:lnSpc>
                <a:spcPct val="150000"/>
              </a:lnSpc>
            </a:pPr>
            <a:r>
              <a:rPr lang="zh-CN" altLang="en-US" sz="2185" dirty="0">
                <a:solidFill>
                  <a:srgbClr val="0000FF"/>
                </a:solidFill>
              </a:rPr>
              <a:t>标引词与文档表示（倒排文档）：</a:t>
            </a:r>
            <a:r>
              <a:rPr lang="zh-CN" altLang="en-US" sz="2185" dirty="0">
                <a:solidFill>
                  <a:srgbClr val="000000"/>
                </a:solidFill>
              </a:rPr>
              <a:t>令 </a:t>
            </a:r>
            <a:r>
              <a:rPr lang="en-US" altLang="zh-CN" sz="2185" dirty="0">
                <a:solidFill>
                  <a:srgbClr val="000000"/>
                </a:solidFill>
              </a:rPr>
              <a:t>t </a:t>
            </a:r>
            <a:r>
              <a:rPr lang="zh-CN" altLang="en-US" sz="2185" dirty="0">
                <a:solidFill>
                  <a:srgbClr val="000000"/>
                </a:solidFill>
              </a:rPr>
              <a:t>表示文档集里所用不同标引词的数目，</a:t>
            </a:r>
            <a:r>
              <a:rPr lang="en-US" altLang="zh-CN" sz="2185" dirty="0">
                <a:solidFill>
                  <a:srgbClr val="000000"/>
                </a:solidFill>
              </a:rPr>
              <a:t>K</a:t>
            </a:r>
            <a:r>
              <a:rPr lang="en-US" altLang="zh-CN" sz="2185" baseline="-25000" dirty="0">
                <a:solidFill>
                  <a:srgbClr val="000000"/>
                </a:solidFill>
              </a:rPr>
              <a:t>i</a:t>
            </a:r>
            <a:r>
              <a:rPr lang="zh-CN" altLang="en-US" sz="2185" dirty="0">
                <a:solidFill>
                  <a:srgbClr val="000000"/>
                </a:solidFill>
              </a:rPr>
              <a:t>表示一个标引词，</a:t>
            </a:r>
            <a:r>
              <a:rPr lang="en-US" altLang="zh-CN" sz="2185" dirty="0">
                <a:solidFill>
                  <a:srgbClr val="000000"/>
                </a:solidFill>
              </a:rPr>
              <a:t>K={K</a:t>
            </a:r>
            <a:r>
              <a:rPr lang="en-US" altLang="zh-CN" sz="2185" baseline="-25000" dirty="0">
                <a:solidFill>
                  <a:srgbClr val="000000"/>
                </a:solidFill>
              </a:rPr>
              <a:t>1</a:t>
            </a:r>
            <a:r>
              <a:rPr lang="en-US" altLang="zh-CN" sz="2185" dirty="0">
                <a:solidFill>
                  <a:srgbClr val="000000"/>
                </a:solidFill>
              </a:rPr>
              <a:t>,K</a:t>
            </a:r>
            <a:r>
              <a:rPr lang="en-US" altLang="zh-CN" sz="2185" baseline="-25000" dirty="0">
                <a:solidFill>
                  <a:srgbClr val="000000"/>
                </a:solidFill>
              </a:rPr>
              <a:t>2</a:t>
            </a:r>
            <a:r>
              <a:rPr lang="en-US" altLang="zh-CN" sz="2185" dirty="0">
                <a:solidFill>
                  <a:srgbClr val="000000"/>
                </a:solidFill>
              </a:rPr>
              <a:t>K</a:t>
            </a:r>
            <a:r>
              <a:rPr lang="en-US" altLang="zh-CN" sz="2185" baseline="-25000" dirty="0">
                <a:solidFill>
                  <a:srgbClr val="000000"/>
                </a:solidFill>
              </a:rPr>
              <a:t>3</a:t>
            </a:r>
            <a:r>
              <a:rPr lang="en-US" altLang="zh-CN" sz="2185" dirty="0">
                <a:solidFill>
                  <a:srgbClr val="000000"/>
                </a:solidFill>
              </a:rPr>
              <a:t>,…</a:t>
            </a:r>
            <a:r>
              <a:rPr lang="en-US" altLang="zh-CN" sz="2185" dirty="0" err="1">
                <a:solidFill>
                  <a:srgbClr val="000000"/>
                </a:solidFill>
              </a:rPr>
              <a:t>K</a:t>
            </a:r>
            <a:r>
              <a:rPr lang="en-US" altLang="zh-CN" sz="2185" baseline="-25000" dirty="0" err="1">
                <a:solidFill>
                  <a:srgbClr val="000000"/>
                </a:solidFill>
              </a:rPr>
              <a:t>t</a:t>
            </a:r>
            <a:r>
              <a:rPr lang="en-US" altLang="zh-CN" sz="2185" dirty="0">
                <a:solidFill>
                  <a:srgbClr val="000000"/>
                </a:solidFill>
              </a:rPr>
              <a:t>}</a:t>
            </a:r>
            <a:r>
              <a:rPr lang="zh-CN" altLang="en-US" sz="2185" dirty="0">
                <a:solidFill>
                  <a:srgbClr val="000000"/>
                </a:solidFill>
              </a:rPr>
              <a:t>表示所有标引词的集合，对于文档</a:t>
            </a:r>
            <a:r>
              <a:rPr lang="en-US" altLang="zh-CN" sz="2185" dirty="0" err="1">
                <a:solidFill>
                  <a:srgbClr val="000000"/>
                </a:solidFill>
              </a:rPr>
              <a:t>D</a:t>
            </a:r>
            <a:r>
              <a:rPr lang="en-US" altLang="zh-CN" sz="2185" baseline="-25000" dirty="0" err="1">
                <a:solidFill>
                  <a:srgbClr val="000000"/>
                </a:solidFill>
              </a:rPr>
              <a:t>j</a:t>
            </a:r>
            <a:r>
              <a:rPr lang="zh-CN" altLang="en-US" sz="2185" dirty="0">
                <a:solidFill>
                  <a:srgbClr val="000000"/>
                </a:solidFill>
              </a:rPr>
              <a:t>中存在的标引词</a:t>
            </a:r>
            <a:r>
              <a:rPr lang="en-US" altLang="zh-CN" sz="2185" dirty="0">
                <a:solidFill>
                  <a:srgbClr val="000000"/>
                </a:solidFill>
              </a:rPr>
              <a:t>K</a:t>
            </a:r>
            <a:r>
              <a:rPr lang="en-US" altLang="zh-CN" sz="2185" baseline="-25000" dirty="0">
                <a:solidFill>
                  <a:srgbClr val="000000"/>
                </a:solidFill>
              </a:rPr>
              <a:t>i</a:t>
            </a:r>
            <a:r>
              <a:rPr lang="zh-CN" altLang="en-US" sz="2185" dirty="0">
                <a:solidFill>
                  <a:srgbClr val="000000"/>
                </a:solidFill>
              </a:rPr>
              <a:t>，其权重</a:t>
            </a:r>
            <a:r>
              <a:rPr lang="en-US" altLang="zh-CN" sz="2185" dirty="0" err="1">
                <a:solidFill>
                  <a:srgbClr val="000000"/>
                </a:solidFill>
              </a:rPr>
              <a:t>W</a:t>
            </a:r>
            <a:r>
              <a:rPr lang="en-US" altLang="zh-CN" sz="2185" baseline="-25000" dirty="0" err="1">
                <a:solidFill>
                  <a:srgbClr val="000000"/>
                </a:solidFill>
              </a:rPr>
              <a:t>ij</a:t>
            </a:r>
            <a:r>
              <a:rPr lang="en-US" altLang="zh-CN" sz="2185" dirty="0">
                <a:solidFill>
                  <a:srgbClr val="000000"/>
                </a:solidFill>
              </a:rPr>
              <a:t>&gt;0</a:t>
            </a:r>
            <a:r>
              <a:rPr lang="zh-CN" altLang="en-US" sz="2185" dirty="0">
                <a:solidFill>
                  <a:srgbClr val="000000"/>
                </a:solidFill>
              </a:rPr>
              <a:t>；对于文档</a:t>
            </a:r>
            <a:r>
              <a:rPr lang="en-US" altLang="zh-CN" sz="2185" dirty="0" err="1">
                <a:solidFill>
                  <a:srgbClr val="000000"/>
                </a:solidFill>
              </a:rPr>
              <a:t>D</a:t>
            </a:r>
            <a:r>
              <a:rPr lang="en-US" altLang="zh-CN" sz="2185" baseline="-25000" dirty="0" err="1">
                <a:solidFill>
                  <a:srgbClr val="000000"/>
                </a:solidFill>
              </a:rPr>
              <a:t>j</a:t>
            </a:r>
            <a:r>
              <a:rPr lang="zh-CN" altLang="en-US" sz="2185" dirty="0">
                <a:solidFill>
                  <a:srgbClr val="000000"/>
                </a:solidFill>
              </a:rPr>
              <a:t>中没有的标引词</a:t>
            </a:r>
            <a:r>
              <a:rPr lang="en-US" altLang="zh-CN" sz="2185" dirty="0">
                <a:solidFill>
                  <a:srgbClr val="000000"/>
                </a:solidFill>
              </a:rPr>
              <a:t>K</a:t>
            </a:r>
            <a:r>
              <a:rPr lang="en-US" altLang="zh-CN" sz="2185" baseline="-25000" dirty="0">
                <a:solidFill>
                  <a:srgbClr val="000000"/>
                </a:solidFill>
              </a:rPr>
              <a:t>i</a:t>
            </a:r>
            <a:r>
              <a:rPr lang="zh-CN" altLang="en-US" sz="2185" dirty="0">
                <a:solidFill>
                  <a:srgbClr val="000000"/>
                </a:solidFill>
              </a:rPr>
              <a:t>，其权重</a:t>
            </a:r>
            <a:r>
              <a:rPr lang="en-US" altLang="zh-CN" sz="2185" dirty="0" err="1">
                <a:solidFill>
                  <a:srgbClr val="000000"/>
                </a:solidFill>
              </a:rPr>
              <a:t>W</a:t>
            </a:r>
            <a:r>
              <a:rPr lang="en-US" altLang="zh-CN" sz="2185" baseline="-25000" dirty="0" err="1">
                <a:solidFill>
                  <a:srgbClr val="000000"/>
                </a:solidFill>
              </a:rPr>
              <a:t>ij</a:t>
            </a:r>
            <a:r>
              <a:rPr lang="en-US" altLang="zh-CN" sz="2185" dirty="0">
                <a:solidFill>
                  <a:srgbClr val="000000"/>
                </a:solidFill>
              </a:rPr>
              <a:t>=0</a:t>
            </a:r>
            <a:r>
              <a:rPr lang="zh-CN" altLang="en-US" sz="2185" dirty="0">
                <a:solidFill>
                  <a:srgbClr val="000000"/>
                </a:solidFill>
              </a:rPr>
              <a:t>。这样就可以将文档</a:t>
            </a:r>
            <a:r>
              <a:rPr lang="en-US" altLang="zh-CN" sz="2185" dirty="0" err="1">
                <a:solidFill>
                  <a:srgbClr val="000000"/>
                </a:solidFill>
              </a:rPr>
              <a:t>D</a:t>
            </a:r>
            <a:r>
              <a:rPr lang="en-US" altLang="zh-CN" sz="2185" baseline="-25000" dirty="0" err="1">
                <a:solidFill>
                  <a:srgbClr val="000000"/>
                </a:solidFill>
              </a:rPr>
              <a:t>j</a:t>
            </a:r>
            <a:r>
              <a:rPr lang="zh-CN" altLang="en-US" sz="2185" dirty="0">
                <a:solidFill>
                  <a:srgbClr val="000000"/>
                </a:solidFill>
              </a:rPr>
              <a:t>表示成一个</a:t>
            </a:r>
            <a:r>
              <a:rPr lang="zh-CN" altLang="en-US" sz="2185" dirty="0">
                <a:solidFill>
                  <a:srgbClr val="FF0000"/>
                </a:solidFill>
              </a:rPr>
              <a:t>向量</a:t>
            </a:r>
            <a:r>
              <a:rPr lang="en-US" altLang="zh-CN" sz="2185" dirty="0" err="1">
                <a:solidFill>
                  <a:srgbClr val="FF0000"/>
                </a:solidFill>
              </a:rPr>
              <a:t>D</a:t>
            </a:r>
            <a:r>
              <a:rPr lang="en-US" altLang="zh-CN" sz="2185" baseline="-25000" dirty="0" err="1">
                <a:solidFill>
                  <a:srgbClr val="FF0000"/>
                </a:solidFill>
              </a:rPr>
              <a:t>j</a:t>
            </a:r>
            <a:r>
              <a:rPr lang="en-US" altLang="zh-CN" sz="2185" dirty="0">
                <a:solidFill>
                  <a:srgbClr val="FF0000"/>
                </a:solidFill>
              </a:rPr>
              <a:t>=(W</a:t>
            </a:r>
            <a:r>
              <a:rPr lang="en-US" altLang="zh-CN" sz="2185" baseline="-25000" dirty="0">
                <a:solidFill>
                  <a:srgbClr val="FF0000"/>
                </a:solidFill>
              </a:rPr>
              <a:t>1j</a:t>
            </a:r>
            <a:r>
              <a:rPr lang="en-US" altLang="zh-CN" sz="2185" dirty="0">
                <a:solidFill>
                  <a:srgbClr val="FF0000"/>
                </a:solidFill>
              </a:rPr>
              <a:t>,W</a:t>
            </a:r>
            <a:r>
              <a:rPr lang="en-US" altLang="zh-CN" sz="2185" baseline="-25000" dirty="0">
                <a:solidFill>
                  <a:srgbClr val="FF0000"/>
                </a:solidFill>
              </a:rPr>
              <a:t>2j</a:t>
            </a:r>
            <a:r>
              <a:rPr lang="en-US" altLang="zh-CN" sz="2185" dirty="0">
                <a:solidFill>
                  <a:srgbClr val="FF0000"/>
                </a:solidFill>
              </a:rPr>
              <a:t>,W</a:t>
            </a:r>
            <a:r>
              <a:rPr lang="en-US" altLang="zh-CN" sz="2185" baseline="-25000" dirty="0">
                <a:solidFill>
                  <a:srgbClr val="FF0000"/>
                </a:solidFill>
              </a:rPr>
              <a:t>3j</a:t>
            </a:r>
            <a:r>
              <a:rPr lang="en-US" altLang="zh-CN" sz="2185" dirty="0">
                <a:solidFill>
                  <a:srgbClr val="FF0000"/>
                </a:solidFill>
              </a:rPr>
              <a:t>…</a:t>
            </a:r>
            <a:r>
              <a:rPr lang="en-US" altLang="zh-CN" sz="2185" dirty="0" err="1">
                <a:solidFill>
                  <a:srgbClr val="FF0000"/>
                </a:solidFill>
              </a:rPr>
              <a:t>W</a:t>
            </a:r>
            <a:r>
              <a:rPr lang="en-US" altLang="zh-CN" sz="2185" baseline="-25000" dirty="0" err="1">
                <a:solidFill>
                  <a:srgbClr val="FF0000"/>
                </a:solidFill>
              </a:rPr>
              <a:t>tj</a:t>
            </a:r>
            <a:r>
              <a:rPr lang="en-US" altLang="zh-CN" sz="2185" dirty="0">
                <a:solidFill>
                  <a:srgbClr val="FF0000"/>
                </a:solidFill>
              </a:rPr>
              <a:t>)</a:t>
            </a:r>
            <a:r>
              <a:rPr lang="zh-CN" altLang="en-US" sz="2185" dirty="0">
                <a:solidFill>
                  <a:srgbClr val="000000"/>
                </a:solidFill>
              </a:rPr>
              <a:t>，向量</a:t>
            </a:r>
            <a:r>
              <a:rPr lang="en-US" altLang="zh-CN" sz="2185" dirty="0" err="1">
                <a:solidFill>
                  <a:srgbClr val="000000"/>
                </a:solidFill>
              </a:rPr>
              <a:t>D</a:t>
            </a:r>
            <a:r>
              <a:rPr lang="en-US" altLang="zh-CN" sz="2185" baseline="-25000" dirty="0" err="1">
                <a:solidFill>
                  <a:srgbClr val="000000"/>
                </a:solidFill>
              </a:rPr>
              <a:t>j</a:t>
            </a:r>
            <a:r>
              <a:rPr lang="zh-CN" altLang="en-US" sz="2185" dirty="0">
                <a:solidFill>
                  <a:srgbClr val="000000"/>
                </a:solidFill>
              </a:rPr>
              <a:t>的第</a:t>
            </a:r>
            <a:r>
              <a:rPr lang="en-US" altLang="zh-CN" sz="2185" dirty="0" err="1">
                <a:solidFill>
                  <a:srgbClr val="000000"/>
                </a:solidFill>
              </a:rPr>
              <a:t>i</a:t>
            </a:r>
            <a:r>
              <a:rPr lang="zh-CN" altLang="en-US" sz="2185" dirty="0">
                <a:solidFill>
                  <a:srgbClr val="000000"/>
                </a:solidFill>
              </a:rPr>
              <a:t>维就对应项</a:t>
            </a:r>
            <a:r>
              <a:rPr lang="en-US" altLang="zh-CN" sz="2185" dirty="0">
                <a:solidFill>
                  <a:srgbClr val="000000"/>
                </a:solidFill>
              </a:rPr>
              <a:t>K</a:t>
            </a:r>
            <a:r>
              <a:rPr lang="en-US" altLang="zh-CN" sz="2185" baseline="-25000" dirty="0">
                <a:solidFill>
                  <a:srgbClr val="000000"/>
                </a:solidFill>
              </a:rPr>
              <a:t>i</a:t>
            </a:r>
            <a:r>
              <a:rPr lang="zh-CN" altLang="en-US" sz="2185" dirty="0">
                <a:solidFill>
                  <a:srgbClr val="000000"/>
                </a:solidFill>
              </a:rPr>
              <a:t>在文档</a:t>
            </a:r>
            <a:r>
              <a:rPr lang="en-US" altLang="zh-CN" sz="2185" dirty="0" err="1">
                <a:solidFill>
                  <a:srgbClr val="000000"/>
                </a:solidFill>
              </a:rPr>
              <a:t>D</a:t>
            </a:r>
            <a:r>
              <a:rPr lang="en-US" altLang="zh-CN" sz="2185" baseline="-25000" dirty="0" err="1">
                <a:solidFill>
                  <a:srgbClr val="000000"/>
                </a:solidFill>
              </a:rPr>
              <a:t>j</a:t>
            </a:r>
            <a:r>
              <a:rPr lang="zh-CN" altLang="en-US" sz="2185" dirty="0">
                <a:solidFill>
                  <a:srgbClr val="000000"/>
                </a:solidFill>
              </a:rPr>
              <a:t>中的权重。</a:t>
            </a:r>
          </a:p>
        </p:txBody>
      </p:sp>
      <p:pic>
        <p:nvPicPr>
          <p:cNvPr id="7" name="Object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5005219"/>
            <a:ext cx="4614663" cy="1716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03811">
                                            <p:txEl>
                                              <p:pRg st="0" end="0"/>
                                            </p:txEl>
                                          </p:spTgt>
                                        </p:tgtEl>
                                        <p:attrNameLst>
                                          <p:attrName>style.visibility</p:attrName>
                                        </p:attrNameLst>
                                      </p:cBhvr>
                                      <p:to>
                                        <p:strVal val="visible"/>
                                      </p:to>
                                    </p:set>
                                    <p:animEffect transition="in" filter="dissolve">
                                      <p:cBhvr>
                                        <p:cTn id="7" dur="500"/>
                                        <p:tgtEl>
                                          <p:spTgt spid="50381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03811">
                                            <p:txEl>
                                              <p:pRg st="1" end="1"/>
                                            </p:txEl>
                                          </p:spTgt>
                                        </p:tgtEl>
                                        <p:attrNameLst>
                                          <p:attrName>style.visibility</p:attrName>
                                        </p:attrNameLst>
                                      </p:cBhvr>
                                      <p:to>
                                        <p:strVal val="visible"/>
                                      </p:to>
                                    </p:set>
                                    <p:animEffect transition="in" filter="dissolve">
                                      <p:cBhvr>
                                        <p:cTn id="10" dur="500"/>
                                        <p:tgtEl>
                                          <p:spTgt spid="5038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日期占位符 1"/>
          <p:cNvSpPr>
            <a:spLocks noGrp="1"/>
          </p:cNvSpPr>
          <p:nvPr>
            <p:ph type="dt" sz="quarter" idx="10"/>
          </p:nvPr>
        </p:nvSpPr>
        <p:spPr>
          <a:noFill/>
          <a:ln>
            <a:miter lim="800000"/>
          </a:ln>
        </p:spPr>
        <p:txBody>
          <a:bodyPr/>
          <a:lstStyle/>
          <a:p>
            <a:fld id="{75F19E3D-591B-4780-825D-C42A94A22590}"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4099" name="Rectangle 3"/>
          <p:cNvSpPr>
            <a:spLocks noGrp="1" noChangeArrowheads="1"/>
          </p:cNvSpPr>
          <p:nvPr>
            <p:ph type="subTitle" idx="4294967295"/>
          </p:nvPr>
        </p:nvSpPr>
        <p:spPr>
          <a:xfrm>
            <a:off x="539552" y="1340768"/>
            <a:ext cx="7993062" cy="4392488"/>
          </a:xfrm>
        </p:spPr>
        <p:txBody>
          <a:bodyPr>
            <a:noAutofit/>
          </a:bodyPr>
          <a:lstStyle/>
          <a:p>
            <a:pPr eaLnBrk="1" hangingPunct="1">
              <a:lnSpc>
                <a:spcPct val="150000"/>
              </a:lnSpc>
              <a:buFont typeface="Symbol" panose="05050102010706020507" pitchFamily="18" charset="2"/>
              <a:buChar char="¨"/>
            </a:pPr>
            <a:r>
              <a:rPr lang="zh-CN" altLang="en-US" sz="3600" b="1" dirty="0">
                <a:ea typeface="黑体" panose="02010609060101010101" pitchFamily="49" charset="-122"/>
              </a:rPr>
              <a:t> </a:t>
            </a:r>
            <a:r>
              <a:rPr lang="zh-CN" altLang="en-US" sz="2800" b="1" dirty="0">
                <a:ea typeface="黑体" panose="02010609060101010101" pitchFamily="49" charset="-122"/>
              </a:rPr>
              <a:t>信息组织是指按照一定的规则来描述信息资源或信息对象，以便于能被需要它们的人高效地利用。</a:t>
            </a:r>
          </a:p>
          <a:p>
            <a:pPr eaLnBrk="1" hangingPunct="1">
              <a:lnSpc>
                <a:spcPct val="150000"/>
              </a:lnSpc>
              <a:buFont typeface="Symbol" panose="05050102010706020507" pitchFamily="18" charset="2"/>
              <a:buChar char="¨"/>
            </a:pPr>
            <a:r>
              <a:rPr lang="zh-CN" altLang="en-US" sz="2800" b="1" dirty="0">
                <a:ea typeface="黑体" panose="02010609060101010101" pitchFamily="49" charset="-122"/>
              </a:rPr>
              <a:t> 信息检索则是指为了个人或他人的需要，去发现适当的信息资源或信息对象。</a:t>
            </a:r>
          </a:p>
          <a:p>
            <a:pPr eaLnBrk="1" hangingPunct="1">
              <a:lnSpc>
                <a:spcPct val="150000"/>
              </a:lnSpc>
              <a:buFont typeface="Symbol" panose="05050102010706020507" pitchFamily="18" charset="2"/>
              <a:buChar char="¨"/>
            </a:pPr>
            <a:r>
              <a:rPr lang="zh-CN" altLang="en-US" sz="2800" b="1" dirty="0">
                <a:ea typeface="黑体" panose="02010609060101010101" pitchFamily="49" charset="-122"/>
              </a:rPr>
              <a:t> 信息组织和信息检索是一对互逆过程。</a:t>
            </a:r>
            <a:r>
              <a:rPr lang="zh-CN" altLang="en-US" sz="3600" b="1" dirty="0">
                <a:ea typeface="黑体" panose="02010609060101010101" pitchFamily="49" charset="-122"/>
              </a:rPr>
              <a:t> </a:t>
            </a:r>
          </a:p>
          <a:p>
            <a:pPr eaLnBrk="1" hangingPunct="1">
              <a:lnSpc>
                <a:spcPct val="150000"/>
              </a:lnSpc>
            </a:pPr>
            <a:endParaRPr lang="zh-CN" altLang="en-US" sz="3600" b="1" dirty="0">
              <a:ea typeface="黑体" panose="02010609060101010101" pitchFamily="49" charset="-122"/>
            </a:endParaRPr>
          </a:p>
        </p:txBody>
      </p:sp>
      <p:sp>
        <p:nvSpPr>
          <p:cNvPr id="4" name="Rectangle 2"/>
          <p:cNvSpPr txBox="1">
            <a:spLocks noChangeArrowheads="1"/>
          </p:cNvSpPr>
          <p:nvPr/>
        </p:nvSpPr>
        <p:spPr>
          <a:xfrm>
            <a:off x="571472" y="214290"/>
            <a:ext cx="6048375" cy="70961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solidFill>
                  <a:srgbClr val="660066"/>
                </a:solidFill>
                <a:latin typeface="微软雅黑" panose="020B0503020204020204" pitchFamily="34" charset="-122"/>
                <a:ea typeface="微软雅黑" panose="020B0503020204020204" pitchFamily="34" charset="-122"/>
              </a:rPr>
              <a:t>引 子</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340768"/>
            <a:ext cx="8229600" cy="4525963"/>
          </a:xfrm>
        </p:spPr>
        <p:txBody>
          <a:bodyPr>
            <a:normAutofit fontScale="92500" lnSpcReduction="20000"/>
          </a:bodyPr>
          <a:lstStyle/>
          <a:p>
            <a:pPr>
              <a:lnSpc>
                <a:spcPct val="90000"/>
              </a:lnSpc>
            </a:pPr>
            <a:r>
              <a:rPr lang="zh-CN" altLang="en-US" dirty="0">
                <a:solidFill>
                  <a:srgbClr val="CC0000"/>
                </a:solidFill>
                <a:latin typeface="黑体" panose="02010609060101010101" pitchFamily="49" charset="-122"/>
                <a:ea typeface="黑体" panose="02010609060101010101" pitchFamily="49" charset="-122"/>
              </a:rPr>
              <a:t>需求表达</a:t>
            </a:r>
            <a:r>
              <a:rPr lang="zh-CN" altLang="en-US" dirty="0">
                <a:solidFill>
                  <a:srgbClr val="CC0000"/>
                </a:solidFill>
                <a:latin typeface="Arial" panose="020B0604020202020204" pitchFamily="34" charset="0"/>
                <a:ea typeface="黑体" panose="02010609060101010101" pitchFamily="49" charset="-122"/>
                <a:cs typeface="Arial" panose="020B0604020202020204" pitchFamily="34" charset="0"/>
              </a:rPr>
              <a:t>（</a:t>
            </a:r>
            <a:r>
              <a:rPr lang="en-US" altLang="zh-CN" dirty="0">
                <a:solidFill>
                  <a:srgbClr val="CC0000"/>
                </a:solidFill>
                <a:latin typeface="Arial" panose="020B0604020202020204" pitchFamily="34" charset="0"/>
                <a:ea typeface="黑体" panose="02010609060101010101" pitchFamily="49" charset="-122"/>
                <a:cs typeface="Arial" panose="020B0604020202020204" pitchFamily="34" charset="0"/>
              </a:rPr>
              <a:t>User Demand Presentation</a:t>
            </a:r>
            <a:r>
              <a:rPr lang="zh-CN" altLang="en-US" dirty="0">
                <a:solidFill>
                  <a:srgbClr val="CC0000"/>
                </a:solidFill>
                <a:latin typeface="Arial" panose="020B0604020202020204" pitchFamily="34" charset="0"/>
                <a:ea typeface="黑体" panose="02010609060101010101" pitchFamily="49" charset="-122"/>
                <a:cs typeface="Arial" panose="020B0604020202020204" pitchFamily="34" charset="0"/>
              </a:rPr>
              <a:t>）</a:t>
            </a:r>
            <a:endParaRPr lang="en-US" altLang="zh-CN" dirty="0">
              <a:solidFill>
                <a:srgbClr val="CC0000"/>
              </a:solidFill>
              <a:latin typeface="Arial" panose="020B0604020202020204" pitchFamily="34" charset="0"/>
              <a:ea typeface="黑体" panose="02010609060101010101" pitchFamily="49" charset="-122"/>
              <a:cs typeface="Arial" panose="020B0604020202020204" pitchFamily="34" charset="0"/>
            </a:endParaRPr>
          </a:p>
          <a:p>
            <a:pPr lvl="1">
              <a:lnSpc>
                <a:spcPct val="150000"/>
              </a:lnSpc>
              <a:buFont typeface="Arial" panose="020B0604020202020204" pitchFamily="34" charset="0"/>
              <a:buChar char="•"/>
            </a:pPr>
            <a:r>
              <a:rPr lang="zh-CN" altLang="en-US" dirty="0">
                <a:solidFill>
                  <a:srgbClr val="660066"/>
                </a:solidFill>
              </a:rPr>
              <a:t>用户查询中的标引词一般具有</a:t>
            </a:r>
            <a:r>
              <a:rPr lang="zh-CN" altLang="en-US" dirty="0">
                <a:solidFill>
                  <a:srgbClr val="0000FF"/>
                </a:solidFill>
              </a:rPr>
              <a:t>权重特征</a:t>
            </a:r>
            <a:r>
              <a:rPr lang="zh-CN" altLang="en-US" dirty="0">
                <a:solidFill>
                  <a:srgbClr val="000000"/>
                </a:solidFill>
              </a:rPr>
              <a:t>，设</a:t>
            </a:r>
            <a:r>
              <a:rPr lang="en-US" altLang="zh-CN" dirty="0" err="1">
                <a:solidFill>
                  <a:srgbClr val="000000"/>
                </a:solidFill>
              </a:rPr>
              <a:t>W</a:t>
            </a:r>
            <a:r>
              <a:rPr lang="en-US" altLang="zh-CN" baseline="-25000" dirty="0" err="1">
                <a:solidFill>
                  <a:srgbClr val="000000"/>
                </a:solidFill>
              </a:rPr>
              <a:t>iq</a:t>
            </a:r>
            <a:r>
              <a:rPr lang="zh-CN" altLang="en-US" dirty="0">
                <a:solidFill>
                  <a:srgbClr val="000000"/>
                </a:solidFill>
              </a:rPr>
              <a:t>是用户检索提问式 </a:t>
            </a:r>
            <a:r>
              <a:rPr lang="en-US" altLang="zh-CN" dirty="0">
                <a:solidFill>
                  <a:srgbClr val="000000"/>
                </a:solidFill>
              </a:rPr>
              <a:t>Q </a:t>
            </a:r>
            <a:r>
              <a:rPr lang="zh-CN" altLang="en-US" dirty="0">
                <a:solidFill>
                  <a:srgbClr val="000000"/>
                </a:solidFill>
              </a:rPr>
              <a:t>的标引词</a:t>
            </a:r>
            <a:r>
              <a:rPr lang="en-US" altLang="zh-CN" dirty="0">
                <a:solidFill>
                  <a:srgbClr val="000000"/>
                </a:solidFill>
              </a:rPr>
              <a:t>K</a:t>
            </a:r>
            <a:r>
              <a:rPr lang="en-US" altLang="zh-CN" baseline="-25000" dirty="0">
                <a:solidFill>
                  <a:srgbClr val="000000"/>
                </a:solidFill>
              </a:rPr>
              <a:t>i</a:t>
            </a:r>
            <a:r>
              <a:rPr lang="zh-CN" altLang="en-US" dirty="0">
                <a:solidFill>
                  <a:srgbClr val="000000"/>
                </a:solidFill>
              </a:rPr>
              <a:t>的权重，且</a:t>
            </a:r>
            <a:r>
              <a:rPr lang="en-US" altLang="zh-CN" dirty="0">
                <a:solidFill>
                  <a:srgbClr val="000000"/>
                </a:solidFill>
              </a:rPr>
              <a:t>W</a:t>
            </a:r>
            <a:r>
              <a:rPr lang="en-US" altLang="zh-CN" baseline="-25000" dirty="0">
                <a:solidFill>
                  <a:srgbClr val="000000"/>
                </a:solidFill>
              </a:rPr>
              <a:t>iq</a:t>
            </a:r>
            <a:r>
              <a:rPr lang="en-US" altLang="zh-CN" dirty="0">
                <a:solidFill>
                  <a:srgbClr val="000000"/>
                </a:solidFill>
              </a:rPr>
              <a:t>≥0</a:t>
            </a:r>
            <a:r>
              <a:rPr lang="zh-CN" altLang="en-US" dirty="0">
                <a:solidFill>
                  <a:srgbClr val="000000"/>
                </a:solidFill>
              </a:rPr>
              <a:t>，则用户查询向量</a:t>
            </a:r>
            <a:r>
              <a:rPr lang="en-US" altLang="zh-CN" dirty="0">
                <a:solidFill>
                  <a:srgbClr val="000000"/>
                </a:solidFill>
              </a:rPr>
              <a:t>Q</a:t>
            </a:r>
            <a:r>
              <a:rPr lang="zh-CN" altLang="en-US" dirty="0">
                <a:solidFill>
                  <a:srgbClr val="000000"/>
                </a:solidFill>
              </a:rPr>
              <a:t>被定义成：</a:t>
            </a:r>
          </a:p>
          <a:p>
            <a:pPr algn="ctr">
              <a:lnSpc>
                <a:spcPct val="150000"/>
              </a:lnSpc>
              <a:buFontTx/>
              <a:buNone/>
            </a:pPr>
            <a:r>
              <a:rPr lang="en-US" altLang="zh-CN" sz="2600" dirty="0">
                <a:solidFill>
                  <a:srgbClr val="CC0000"/>
                </a:solidFill>
                <a:latin typeface="华文中宋" panose="02010600040101010101" pitchFamily="2" charset="-122"/>
                <a:ea typeface="华文中宋" panose="02010600040101010101" pitchFamily="2" charset="-122"/>
              </a:rPr>
              <a:t>Q=</a:t>
            </a:r>
            <a:r>
              <a:rPr lang="zh-CN" altLang="en-US" sz="2600" dirty="0">
                <a:solidFill>
                  <a:srgbClr val="CC0000"/>
                </a:solidFill>
                <a:latin typeface="华文中宋" panose="02010600040101010101" pitchFamily="2" charset="-122"/>
                <a:ea typeface="华文中宋" panose="02010600040101010101" pitchFamily="2" charset="-122"/>
              </a:rPr>
              <a:t>（</a:t>
            </a:r>
            <a:r>
              <a:rPr lang="en-US" altLang="zh-CN" sz="2600" dirty="0">
                <a:solidFill>
                  <a:srgbClr val="CC0000"/>
                </a:solidFill>
                <a:latin typeface="华文中宋" panose="02010600040101010101" pitchFamily="2" charset="-122"/>
                <a:ea typeface="华文中宋" panose="02010600040101010101" pitchFamily="2" charset="-122"/>
              </a:rPr>
              <a:t>W</a:t>
            </a:r>
            <a:r>
              <a:rPr lang="en-US" altLang="zh-CN" sz="2600" baseline="-25000" dirty="0">
                <a:solidFill>
                  <a:srgbClr val="CC0000"/>
                </a:solidFill>
                <a:latin typeface="华文中宋" panose="02010600040101010101" pitchFamily="2" charset="-122"/>
                <a:ea typeface="华文中宋" panose="02010600040101010101" pitchFamily="2" charset="-122"/>
              </a:rPr>
              <a:t>1q</a:t>
            </a:r>
            <a:r>
              <a:rPr lang="zh-CN" altLang="en-US" sz="2600" dirty="0">
                <a:solidFill>
                  <a:srgbClr val="CC0000"/>
                </a:solidFill>
                <a:latin typeface="华文中宋" panose="02010600040101010101" pitchFamily="2" charset="-122"/>
                <a:ea typeface="华文中宋" panose="02010600040101010101" pitchFamily="2" charset="-122"/>
              </a:rPr>
              <a:t>，</a:t>
            </a:r>
            <a:r>
              <a:rPr lang="en-US" altLang="zh-CN" sz="2600" dirty="0">
                <a:solidFill>
                  <a:srgbClr val="CC0000"/>
                </a:solidFill>
                <a:latin typeface="华文中宋" panose="02010600040101010101" pitchFamily="2" charset="-122"/>
                <a:ea typeface="华文中宋" panose="02010600040101010101" pitchFamily="2" charset="-122"/>
              </a:rPr>
              <a:t>W</a:t>
            </a:r>
            <a:r>
              <a:rPr lang="en-US" altLang="zh-CN" sz="2600" baseline="-25000" dirty="0">
                <a:solidFill>
                  <a:srgbClr val="CC0000"/>
                </a:solidFill>
                <a:latin typeface="华文中宋" panose="02010600040101010101" pitchFamily="2" charset="-122"/>
                <a:ea typeface="华文中宋" panose="02010600040101010101" pitchFamily="2" charset="-122"/>
              </a:rPr>
              <a:t>2q</a:t>
            </a:r>
            <a:r>
              <a:rPr lang="zh-CN" altLang="en-US" sz="2600" dirty="0">
                <a:solidFill>
                  <a:srgbClr val="CC0000"/>
                </a:solidFill>
                <a:latin typeface="华文中宋" panose="02010600040101010101" pitchFamily="2" charset="-122"/>
                <a:ea typeface="华文中宋" panose="02010600040101010101" pitchFamily="2" charset="-122"/>
              </a:rPr>
              <a:t>，</a:t>
            </a:r>
            <a:r>
              <a:rPr lang="en-US" altLang="zh-CN" sz="2600" dirty="0">
                <a:solidFill>
                  <a:srgbClr val="CC0000"/>
                </a:solidFill>
                <a:latin typeface="华文中宋" panose="02010600040101010101" pitchFamily="2" charset="-122"/>
                <a:ea typeface="华文中宋" panose="02010600040101010101" pitchFamily="2" charset="-122"/>
              </a:rPr>
              <a:t>W</a:t>
            </a:r>
            <a:r>
              <a:rPr lang="en-US" altLang="zh-CN" sz="2600" baseline="-25000" dirty="0">
                <a:solidFill>
                  <a:srgbClr val="CC0000"/>
                </a:solidFill>
                <a:latin typeface="华文中宋" panose="02010600040101010101" pitchFamily="2" charset="-122"/>
                <a:ea typeface="华文中宋" panose="02010600040101010101" pitchFamily="2" charset="-122"/>
              </a:rPr>
              <a:t>3q</a:t>
            </a:r>
            <a:r>
              <a:rPr lang="en-US" altLang="zh-CN" sz="2600" dirty="0">
                <a:solidFill>
                  <a:srgbClr val="CC0000"/>
                </a:solidFill>
                <a:latin typeface="华文中宋" panose="02010600040101010101" pitchFamily="2" charset="-122"/>
                <a:ea typeface="华文中宋" panose="02010600040101010101" pitchFamily="2" charset="-122"/>
              </a:rPr>
              <a:t>…………</a:t>
            </a:r>
            <a:r>
              <a:rPr lang="en-US" altLang="zh-CN" sz="2600" dirty="0" err="1">
                <a:solidFill>
                  <a:srgbClr val="CC0000"/>
                </a:solidFill>
                <a:latin typeface="华文中宋" panose="02010600040101010101" pitchFamily="2" charset="-122"/>
                <a:ea typeface="华文中宋" panose="02010600040101010101" pitchFamily="2" charset="-122"/>
              </a:rPr>
              <a:t>W</a:t>
            </a:r>
            <a:r>
              <a:rPr lang="en-US" altLang="zh-CN" sz="2600" baseline="-25000" dirty="0" err="1">
                <a:solidFill>
                  <a:srgbClr val="CC0000"/>
                </a:solidFill>
                <a:latin typeface="华文中宋" panose="02010600040101010101" pitchFamily="2" charset="-122"/>
                <a:ea typeface="华文中宋" panose="02010600040101010101" pitchFamily="2" charset="-122"/>
              </a:rPr>
              <a:t>tq</a:t>
            </a:r>
            <a:r>
              <a:rPr lang="zh-CN" altLang="en-US" sz="2600" dirty="0">
                <a:solidFill>
                  <a:srgbClr val="CC0000"/>
                </a:solidFill>
                <a:latin typeface="华文中宋" panose="02010600040101010101" pitchFamily="2" charset="-122"/>
                <a:ea typeface="华文中宋" panose="02010600040101010101" pitchFamily="2" charset="-122"/>
              </a:rPr>
              <a:t>）</a:t>
            </a:r>
            <a:endParaRPr lang="zh-CN" altLang="en-US" sz="3000" dirty="0">
              <a:solidFill>
                <a:srgbClr val="CC0000"/>
              </a:solidFill>
              <a:latin typeface="华文中宋" panose="02010600040101010101" pitchFamily="2" charset="-122"/>
              <a:ea typeface="华文中宋" panose="02010600040101010101" pitchFamily="2" charset="-122"/>
            </a:endParaRPr>
          </a:p>
          <a:p>
            <a:pPr>
              <a:lnSpc>
                <a:spcPct val="150000"/>
              </a:lnSpc>
              <a:buFontTx/>
              <a:buNone/>
            </a:pPr>
            <a:r>
              <a:rPr lang="zh-CN" altLang="en-US" dirty="0">
                <a:solidFill>
                  <a:srgbClr val="000000"/>
                </a:solidFill>
              </a:rPr>
              <a:t>           </a:t>
            </a:r>
            <a:r>
              <a:rPr lang="zh-CN" altLang="en-US" sz="2600" dirty="0">
                <a:solidFill>
                  <a:srgbClr val="000000"/>
                </a:solidFill>
              </a:rPr>
              <a:t>衡量文档和查询的相关度转化成计算文档向量和查询向量之间的相似度。</a:t>
            </a:r>
            <a:r>
              <a:rPr lang="zh-CN" altLang="en-US" sz="2600" dirty="0">
                <a:solidFill>
                  <a:srgbClr val="9900CC"/>
                </a:solidFill>
              </a:rPr>
              <a:t>一般使用文档向量和查询向量之间的夹角余弦值来计算它们之间的相似度。</a:t>
            </a:r>
            <a:endParaRPr lang="zh-CN" altLang="en-US" dirty="0">
              <a:solidFill>
                <a:srgbClr val="9900CC"/>
              </a:solidFill>
            </a:endParaRPr>
          </a:p>
          <a:p>
            <a:endParaRPr lang="zh-CN" altLang="en-US" dirty="0"/>
          </a:p>
        </p:txBody>
      </p:sp>
      <p:sp>
        <p:nvSpPr>
          <p:cNvPr id="4" name="Rectangle 2"/>
          <p:cNvSpPr>
            <a:spLocks noGrp="1" noChangeArrowheads="1"/>
          </p:cNvSpPr>
          <p:nvPr>
            <p:ph type="title"/>
          </p:nvPr>
        </p:nvSpPr>
        <p:spPr>
          <a:xfrm>
            <a:off x="323528" y="8000"/>
            <a:ext cx="7029772" cy="984738"/>
          </a:xfrm>
        </p:spPr>
        <p:txBody>
          <a:bodyPr vert="horz" lIns="91440" tIns="45720" rIns="91440" bIns="45720" rtlCol="0" anchor="ctr">
            <a:normAutofit/>
          </a:body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5.3.1  </a:t>
            </a:r>
            <a:r>
              <a:rPr lang="zh-CN" altLang="en-US" sz="2800" dirty="0">
                <a:solidFill>
                  <a:srgbClr val="660066"/>
                </a:solidFill>
                <a:latin typeface="微软雅黑" panose="020B0503020204020204" pitchFamily="34" charset="-122"/>
                <a:ea typeface="微软雅黑" panose="020B0503020204020204" pitchFamily="34" charset="-122"/>
                <a:cs typeface="+mn-cs"/>
              </a:rPr>
              <a:t>信息检索模型概述</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日期占位符 5"/>
          <p:cNvSpPr>
            <a:spLocks noGrp="1"/>
          </p:cNvSpPr>
          <p:nvPr>
            <p:ph type="dt" sz="half" idx="10"/>
          </p:nvPr>
        </p:nvSpPr>
        <p:spPr/>
        <p:txBody>
          <a:bodyPr/>
          <a:lstStyle/>
          <a:p>
            <a:fld id="{4BFB107A-AFAC-453C-A9F8-4003C06DD633}" type="datetime1">
              <a:rPr lang="zh-CN" altLang="en-US"/>
              <a:t>2021/12/31</a:t>
            </a:fld>
            <a:endParaRPr lang="en-US" altLang="zh-CN"/>
          </a:p>
        </p:txBody>
      </p:sp>
      <p:sp>
        <p:nvSpPr>
          <p:cNvPr id="61" name="灯片编号占位符 7"/>
          <p:cNvSpPr>
            <a:spLocks noGrp="1"/>
          </p:cNvSpPr>
          <p:nvPr>
            <p:ph type="sldNum" sz="quarter" idx="12"/>
          </p:nvPr>
        </p:nvSpPr>
        <p:spPr/>
        <p:txBody>
          <a:bodyPr/>
          <a:lstStyle/>
          <a:p>
            <a:fld id="{CF3E1736-DE56-4B4F-84E9-662E93DCFADA}" type="slidenum">
              <a:rPr lang="zh-CN" altLang="en-US"/>
              <a:t>31</a:t>
            </a:fld>
            <a:endParaRPr lang="en-US" altLang="zh-CN"/>
          </a:p>
        </p:txBody>
      </p:sp>
      <p:graphicFrame>
        <p:nvGraphicFramePr>
          <p:cNvPr id="492619" name="Group 75"/>
          <p:cNvGraphicFramePr>
            <a:graphicFrameLocks noGrp="1"/>
          </p:cNvGraphicFramePr>
          <p:nvPr>
            <p:ph sz="quarter" idx="2"/>
          </p:nvPr>
        </p:nvGraphicFramePr>
        <p:xfrm>
          <a:off x="582490" y="2529469"/>
          <a:ext cx="3323494" cy="2592265"/>
        </p:xfrm>
        <a:graphic>
          <a:graphicData uri="http://schemas.openxmlformats.org/drawingml/2006/table">
            <a:tbl>
              <a:tblPr/>
              <a:tblGrid>
                <a:gridCol w="663819">
                  <a:extLst>
                    <a:ext uri="{9D8B030D-6E8A-4147-A177-3AD203B41FA5}">
                      <a16:colId xmlns:a16="http://schemas.microsoft.com/office/drawing/2014/main" val="20000"/>
                    </a:ext>
                  </a:extLst>
                </a:gridCol>
                <a:gridCol w="665285">
                  <a:extLst>
                    <a:ext uri="{9D8B030D-6E8A-4147-A177-3AD203B41FA5}">
                      <a16:colId xmlns:a16="http://schemas.microsoft.com/office/drawing/2014/main" val="20001"/>
                    </a:ext>
                  </a:extLst>
                </a:gridCol>
                <a:gridCol w="665285">
                  <a:extLst>
                    <a:ext uri="{9D8B030D-6E8A-4147-A177-3AD203B41FA5}">
                      <a16:colId xmlns:a16="http://schemas.microsoft.com/office/drawing/2014/main" val="20002"/>
                    </a:ext>
                  </a:extLst>
                </a:gridCol>
                <a:gridCol w="665285">
                  <a:extLst>
                    <a:ext uri="{9D8B030D-6E8A-4147-A177-3AD203B41FA5}">
                      <a16:colId xmlns:a16="http://schemas.microsoft.com/office/drawing/2014/main" val="20003"/>
                    </a:ext>
                  </a:extLst>
                </a:gridCol>
                <a:gridCol w="663820">
                  <a:extLst>
                    <a:ext uri="{9D8B030D-6E8A-4147-A177-3AD203B41FA5}">
                      <a16:colId xmlns:a16="http://schemas.microsoft.com/office/drawing/2014/main" val="20004"/>
                    </a:ext>
                  </a:extLst>
                </a:gridCol>
              </a:tblGrid>
              <a:tr h="518746">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W</a:t>
                      </a:r>
                      <a:r>
                        <a:rPr kumimoji="0" lang="en-US" altLang="zh-CN" sz="2200" b="0" i="0" u="none" strike="noStrike" cap="none" normalizeH="0" baseline="-25000">
                          <a:ln>
                            <a:noFill/>
                          </a:ln>
                          <a:solidFill>
                            <a:srgbClr val="000000"/>
                          </a:solidFill>
                          <a:effectLst/>
                          <a:latin typeface="Arial" panose="020B0604020202020204" pitchFamily="34" charset="0"/>
                          <a:ea typeface="黑体" panose="02010609060101010101" pitchFamily="49" charset="-122"/>
                        </a:rPr>
                        <a:t>ij</a:t>
                      </a:r>
                    </a:p>
                  </a:txBody>
                  <a:tcPr marL="84406" marR="8440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K</a:t>
                      </a:r>
                      <a:r>
                        <a:rPr kumimoji="0" lang="en-US" altLang="zh-CN" sz="2200" b="0" i="0" u="none" strike="noStrike" cap="none" normalizeH="0" baseline="-25000">
                          <a:ln>
                            <a:noFill/>
                          </a:ln>
                          <a:solidFill>
                            <a:srgbClr val="000000"/>
                          </a:solidFill>
                          <a:effectLst/>
                          <a:latin typeface="Arial" panose="020B0604020202020204" pitchFamily="34" charset="0"/>
                          <a:ea typeface="黑体" panose="02010609060101010101" pitchFamily="49" charset="-122"/>
                        </a:rPr>
                        <a:t>1</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k</a:t>
                      </a:r>
                      <a:r>
                        <a:rPr kumimoji="0" lang="en-US" altLang="zh-CN" sz="2200" b="0" i="0" u="none" strike="noStrike" cap="none" normalizeH="0" baseline="-25000">
                          <a:ln>
                            <a:noFill/>
                          </a:ln>
                          <a:solidFill>
                            <a:srgbClr val="000000"/>
                          </a:solidFill>
                          <a:effectLst/>
                          <a:latin typeface="Arial" panose="020B0604020202020204" pitchFamily="34" charset="0"/>
                          <a:ea typeface="黑体" panose="02010609060101010101" pitchFamily="49" charset="-122"/>
                        </a:rPr>
                        <a:t>2</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K</a:t>
                      </a:r>
                      <a:r>
                        <a:rPr kumimoji="0" lang="en-US" altLang="zh-CN" sz="2200" b="0" i="0" u="none" strike="noStrike" cap="none" normalizeH="0" baseline="-25000">
                          <a:ln>
                            <a:noFill/>
                          </a:ln>
                          <a:solidFill>
                            <a:srgbClr val="000000"/>
                          </a:solidFill>
                          <a:effectLst/>
                          <a:latin typeface="Arial" panose="020B0604020202020204" pitchFamily="34" charset="0"/>
                          <a:ea typeface="黑体" panose="02010609060101010101" pitchFamily="49" charset="-122"/>
                        </a:rPr>
                        <a:t>n</a:t>
                      </a:r>
                    </a:p>
                  </a:txBody>
                  <a:tcPr marL="84406" marR="8440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746">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D</a:t>
                      </a:r>
                      <a:r>
                        <a:rPr kumimoji="0" lang="en-US" altLang="zh-CN" sz="2200" b="0" i="0" u="none" strike="noStrike" cap="none" normalizeH="0" baseline="-25000">
                          <a:ln>
                            <a:noFill/>
                          </a:ln>
                          <a:solidFill>
                            <a:srgbClr val="000000"/>
                          </a:solidFill>
                          <a:effectLst/>
                          <a:latin typeface="Arial" panose="020B0604020202020204" pitchFamily="34" charset="0"/>
                          <a:ea typeface="黑体" panose="02010609060101010101" pitchFamily="49" charset="-122"/>
                        </a:rPr>
                        <a:t>1</a:t>
                      </a:r>
                    </a:p>
                  </a:txBody>
                  <a:tcPr marL="84406" marR="8440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0</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1</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a:t>
                      </a:r>
                      <a:endParaRPr kumimoji="0" lang="zh-CN" altLang="en-US" sz="2200" b="0" i="0" u="none" strike="noStrike" cap="none" normalizeH="0" baseline="0">
                        <a:ln>
                          <a:noFill/>
                        </a:ln>
                        <a:solidFill>
                          <a:srgbClr val="000000"/>
                        </a:solidFill>
                        <a:effectLst/>
                        <a:latin typeface="Arial" panose="020B0604020202020204" pitchFamily="34" charset="0"/>
                        <a:ea typeface="黑体" panose="02010609060101010101" pitchFamily="49" charset="-122"/>
                      </a:endParaRP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0</a:t>
                      </a:r>
                    </a:p>
                  </a:txBody>
                  <a:tcPr marL="84406" marR="8440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7281">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D</a:t>
                      </a:r>
                      <a:r>
                        <a:rPr kumimoji="0" lang="en-US" altLang="zh-CN" sz="2200" b="0" i="0" u="none" strike="noStrike" cap="none" normalizeH="0" baseline="-25000">
                          <a:ln>
                            <a:noFill/>
                          </a:ln>
                          <a:solidFill>
                            <a:srgbClr val="000000"/>
                          </a:solidFill>
                          <a:effectLst/>
                          <a:latin typeface="Arial" panose="020B0604020202020204" pitchFamily="34" charset="0"/>
                          <a:ea typeface="黑体" panose="02010609060101010101" pitchFamily="49" charset="-122"/>
                        </a:rPr>
                        <a:t>2</a:t>
                      </a:r>
                    </a:p>
                  </a:txBody>
                  <a:tcPr marL="84406" marR="8440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1</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0.8</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a:t>
                      </a:r>
                      <a:endParaRPr kumimoji="0" lang="zh-CN" altLang="en-US" sz="2200" b="0" i="0" u="none" strike="noStrike" cap="none" normalizeH="0" baseline="0">
                        <a:ln>
                          <a:noFill/>
                        </a:ln>
                        <a:solidFill>
                          <a:srgbClr val="000000"/>
                        </a:solidFill>
                        <a:effectLst/>
                        <a:latin typeface="Arial" panose="020B0604020202020204" pitchFamily="34" charset="0"/>
                        <a:ea typeface="黑体" panose="02010609060101010101" pitchFamily="49" charset="-122"/>
                      </a:endParaRP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0.5</a:t>
                      </a:r>
                    </a:p>
                  </a:txBody>
                  <a:tcPr marL="84406" marR="8440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8746">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a:t>
                      </a:r>
                      <a:endParaRPr kumimoji="0" lang="en-US" altLang="zh-CN" sz="2200" b="0" i="0" u="none" strike="noStrike" cap="none" normalizeH="0" baseline="-25000">
                        <a:ln>
                          <a:noFill/>
                        </a:ln>
                        <a:solidFill>
                          <a:srgbClr val="000000"/>
                        </a:solidFill>
                        <a:effectLst/>
                        <a:latin typeface="Arial" panose="020B0604020202020204" pitchFamily="34" charset="0"/>
                        <a:ea typeface="黑体" panose="02010609060101010101" pitchFamily="49" charset="-122"/>
                      </a:endParaRPr>
                    </a:p>
                  </a:txBody>
                  <a:tcPr marL="84406" marR="8440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a:t>
                      </a:r>
                      <a:endParaRPr kumimoji="0" lang="zh-CN" altLang="en-US" sz="2200" b="0" i="0" u="none" strike="noStrike" cap="none" normalizeH="0" baseline="0">
                        <a:ln>
                          <a:noFill/>
                        </a:ln>
                        <a:solidFill>
                          <a:srgbClr val="000000"/>
                        </a:solidFill>
                        <a:effectLst/>
                        <a:latin typeface="Arial" panose="020B0604020202020204" pitchFamily="34" charset="0"/>
                        <a:ea typeface="黑体" panose="02010609060101010101" pitchFamily="49" charset="-122"/>
                      </a:endParaRP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a:t>
                      </a:r>
                      <a:endParaRPr kumimoji="0" lang="zh-CN" altLang="en-US" sz="2200" b="0" i="0" u="none" strike="noStrike" cap="none" normalizeH="0" baseline="0">
                        <a:ln>
                          <a:noFill/>
                        </a:ln>
                        <a:solidFill>
                          <a:srgbClr val="000000"/>
                        </a:solidFill>
                        <a:effectLst/>
                        <a:latin typeface="Arial" panose="020B0604020202020204" pitchFamily="34" charset="0"/>
                        <a:ea typeface="黑体" panose="02010609060101010101" pitchFamily="49" charset="-122"/>
                      </a:endParaRP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a:t>
                      </a:r>
                      <a:endParaRPr kumimoji="0" lang="zh-CN" altLang="en-US" sz="2200" b="0" i="0" u="none" strike="noStrike" cap="none" normalizeH="0" baseline="0">
                        <a:ln>
                          <a:noFill/>
                        </a:ln>
                        <a:solidFill>
                          <a:srgbClr val="000000"/>
                        </a:solidFill>
                        <a:effectLst/>
                        <a:latin typeface="Arial" panose="020B0604020202020204" pitchFamily="34" charset="0"/>
                        <a:ea typeface="黑体" panose="02010609060101010101" pitchFamily="49" charset="-122"/>
                      </a:endParaRP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a:t>
                      </a:r>
                      <a:endParaRPr kumimoji="0" lang="zh-CN" altLang="en-US" sz="2200" b="0" i="0" u="none" strike="noStrike" cap="none" normalizeH="0" baseline="0">
                        <a:ln>
                          <a:noFill/>
                        </a:ln>
                        <a:solidFill>
                          <a:srgbClr val="000000"/>
                        </a:solidFill>
                        <a:effectLst/>
                        <a:latin typeface="Arial" panose="020B0604020202020204" pitchFamily="34" charset="0"/>
                        <a:ea typeface="黑体" panose="02010609060101010101" pitchFamily="49" charset="-122"/>
                      </a:endParaRPr>
                    </a:p>
                  </a:txBody>
                  <a:tcPr marL="84406" marR="8440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8746">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D</a:t>
                      </a:r>
                      <a:r>
                        <a:rPr kumimoji="0" lang="en-US" altLang="zh-CN" sz="2200" b="0" i="0" u="none" strike="noStrike" cap="none" normalizeH="0" baseline="-25000">
                          <a:ln>
                            <a:noFill/>
                          </a:ln>
                          <a:solidFill>
                            <a:srgbClr val="000000"/>
                          </a:solidFill>
                          <a:effectLst/>
                          <a:latin typeface="Arial" panose="020B0604020202020204" pitchFamily="34" charset="0"/>
                          <a:ea typeface="黑体" panose="02010609060101010101" pitchFamily="49" charset="-122"/>
                        </a:rPr>
                        <a:t>n</a:t>
                      </a:r>
                    </a:p>
                  </a:txBody>
                  <a:tcPr marL="84406" marR="8440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0.2</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0</a:t>
                      </a: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rgbClr val="000000"/>
                          </a:solidFill>
                          <a:effectLst/>
                          <a:latin typeface="Arial" panose="020B0604020202020204" pitchFamily="34" charset="0"/>
                          <a:ea typeface="黑体" panose="02010609060101010101" pitchFamily="49" charset="-122"/>
                        </a:rPr>
                        <a:t>…</a:t>
                      </a:r>
                      <a:endParaRPr kumimoji="0" lang="zh-CN" altLang="en-US" sz="2200" b="0" i="0" u="none" strike="noStrike" cap="none" normalizeH="0" baseline="0">
                        <a:ln>
                          <a:noFill/>
                        </a:ln>
                        <a:solidFill>
                          <a:srgbClr val="000000"/>
                        </a:solidFill>
                        <a:effectLst/>
                        <a:latin typeface="Arial" panose="020B0604020202020204" pitchFamily="34" charset="0"/>
                        <a:ea typeface="黑体" panose="02010609060101010101" pitchFamily="49" charset="-122"/>
                      </a:endParaRPr>
                    </a:p>
                  </a:txBody>
                  <a:tcPr marL="84406" marR="8440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a:spcBef>
                          <a:spcPct val="20000"/>
                        </a:spcBef>
                        <a:defRPr sz="2400">
                          <a:solidFill>
                            <a:schemeClr val="tx1"/>
                          </a:solidFill>
                          <a:latin typeface="Arial" panose="020B0604020202020204" pitchFamily="34" charset="0"/>
                          <a:ea typeface="黑体" panose="02010609060101010101" pitchFamily="49" charset="-122"/>
                        </a:defRPr>
                      </a:lvl2pPr>
                      <a:lvl3pPr>
                        <a:spcBef>
                          <a:spcPct val="20000"/>
                        </a:spcBef>
                        <a:defRPr sz="2400">
                          <a:solidFill>
                            <a:schemeClr val="tx1"/>
                          </a:solidFill>
                          <a:latin typeface="Arial" panose="020B0604020202020204" pitchFamily="34" charset="0"/>
                          <a:ea typeface="黑体" panose="02010609060101010101" pitchFamily="49" charset="-122"/>
                        </a:defRPr>
                      </a:lvl3pPr>
                      <a:lvl4pPr>
                        <a:spcBef>
                          <a:spcPct val="20000"/>
                        </a:spcBef>
                        <a:defRPr sz="2000">
                          <a:solidFill>
                            <a:schemeClr val="tx1"/>
                          </a:solidFill>
                          <a:latin typeface="Arial" panose="020B0604020202020204" pitchFamily="34" charset="0"/>
                          <a:ea typeface="黑体" panose="02010609060101010101" pitchFamily="49" charset="-122"/>
                        </a:defRPr>
                      </a:lvl4pPr>
                      <a:lvl5pPr>
                        <a:spcBef>
                          <a:spcPct val="20000"/>
                        </a:spcBef>
                        <a:defRPr sz="2000">
                          <a:solidFill>
                            <a:schemeClr val="tx1"/>
                          </a:solidFill>
                          <a:latin typeface="Arial" panose="020B0604020202020204" pitchFamily="34" charset="0"/>
                          <a:ea typeface="黑体" panose="02010609060101010101" pitchFamily="49" charset="-122"/>
                        </a:defRPr>
                      </a:lvl5pPr>
                      <a:lvl6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6pPr>
                      <a:lvl7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7pPr>
                      <a:lvl8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8pPr>
                      <a:lvl9pPr fontAlgn="base">
                        <a:spcBef>
                          <a:spcPct val="20000"/>
                        </a:spcBef>
                        <a:spcAft>
                          <a:spcPct val="0"/>
                        </a:spcAft>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rgbClr val="000000"/>
                          </a:solidFill>
                          <a:effectLst/>
                          <a:latin typeface="Arial" panose="020B0604020202020204" pitchFamily="34" charset="0"/>
                          <a:ea typeface="黑体" panose="02010609060101010101" pitchFamily="49" charset="-122"/>
                        </a:rPr>
                        <a:t>1</a:t>
                      </a:r>
                    </a:p>
                  </a:txBody>
                  <a:tcPr marL="84406" marR="8440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92594" name="Text Box 50"/>
          <p:cNvSpPr txBox="1">
            <a:spLocks noChangeArrowheads="1"/>
          </p:cNvSpPr>
          <p:nvPr/>
        </p:nvSpPr>
        <p:spPr bwMode="auto">
          <a:xfrm>
            <a:off x="611560" y="1650581"/>
            <a:ext cx="3058258" cy="433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15">
                <a:solidFill>
                  <a:srgbClr val="000000"/>
                </a:solidFill>
                <a:latin typeface="黑体" panose="02010609060101010101" pitchFamily="49" charset="-122"/>
                <a:ea typeface="黑体" panose="02010609060101010101" pitchFamily="49" charset="-122"/>
              </a:rPr>
              <a:t>文档向量空间的表示：</a:t>
            </a:r>
          </a:p>
        </p:txBody>
      </p:sp>
      <p:grpSp>
        <p:nvGrpSpPr>
          <p:cNvPr id="492621" name="Group 77"/>
          <p:cNvGrpSpPr/>
          <p:nvPr/>
        </p:nvGrpSpPr>
        <p:grpSpPr bwMode="auto">
          <a:xfrm>
            <a:off x="4306767" y="2432539"/>
            <a:ext cx="5265126" cy="3006969"/>
            <a:chOff x="2939" y="1480"/>
            <a:chExt cx="3593" cy="2052"/>
          </a:xfrm>
        </p:grpSpPr>
        <p:sp>
          <p:nvSpPr>
            <p:cNvPr id="492596" name="Line 52"/>
            <p:cNvSpPr>
              <a:spLocks noChangeShapeType="1"/>
            </p:cNvSpPr>
            <p:nvPr/>
          </p:nvSpPr>
          <p:spPr bwMode="auto">
            <a:xfrm flipH="1" flipV="1">
              <a:off x="3800" y="1616"/>
              <a:ext cx="0" cy="1133"/>
            </a:xfrm>
            <a:prstGeom prst="line">
              <a:avLst/>
            </a:prstGeom>
            <a:noFill/>
            <a:ln w="19050">
              <a:solidFill>
                <a:srgbClr val="00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492601" name="Text Box 57"/>
            <p:cNvSpPr txBox="1">
              <a:spLocks noChangeArrowheads="1"/>
            </p:cNvSpPr>
            <p:nvPr/>
          </p:nvSpPr>
          <p:spPr bwMode="auto">
            <a:xfrm>
              <a:off x="4118" y="1480"/>
              <a:ext cx="1941"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60">
                  <a:solidFill>
                    <a:srgbClr val="000000"/>
                  </a:solidFill>
                  <a:latin typeface="Times New Roman" panose="02020603050405020304" pitchFamily="18" charset="0"/>
                  <a:ea typeface="宋体" panose="02010600030101010101" pitchFamily="2" charset="-122"/>
                </a:rPr>
                <a:t>文档</a:t>
              </a:r>
              <a:r>
                <a:rPr lang="en-US" altLang="zh-CN" sz="1660">
                  <a:solidFill>
                    <a:srgbClr val="000000"/>
                  </a:solidFill>
                  <a:latin typeface="Times New Roman" panose="02020603050405020304" pitchFamily="18" charset="0"/>
                  <a:ea typeface="宋体" panose="02010600030101010101" pitchFamily="2" charset="-122"/>
                </a:rPr>
                <a:t>D</a:t>
              </a:r>
              <a:r>
                <a:rPr lang="en-US" altLang="zh-CN" sz="1660" baseline="-25000">
                  <a:solidFill>
                    <a:srgbClr val="000000"/>
                  </a:solidFill>
                  <a:latin typeface="Times New Roman" panose="02020603050405020304" pitchFamily="18" charset="0"/>
                  <a:ea typeface="宋体" panose="02010600030101010101" pitchFamily="2" charset="-122"/>
                </a:rPr>
                <a:t>1</a:t>
              </a:r>
              <a:r>
                <a:rPr lang="en-US" altLang="zh-CN" sz="1660">
                  <a:solidFill>
                    <a:srgbClr val="000000"/>
                  </a:solidFill>
                  <a:latin typeface="Times New Roman" panose="02020603050405020304" pitchFamily="18" charset="0"/>
                  <a:ea typeface="宋体" panose="02010600030101010101" pitchFamily="2" charset="-122"/>
                </a:rPr>
                <a:t>(W</a:t>
              </a:r>
              <a:r>
                <a:rPr lang="en-US" altLang="zh-CN" sz="1660" baseline="-25000">
                  <a:solidFill>
                    <a:srgbClr val="000000"/>
                  </a:solidFill>
                  <a:latin typeface="Times New Roman" panose="02020603050405020304" pitchFamily="18" charset="0"/>
                  <a:ea typeface="宋体" panose="02010600030101010101" pitchFamily="2" charset="-122"/>
                </a:rPr>
                <a:t>11</a:t>
              </a:r>
              <a:r>
                <a:rPr lang="en-US" altLang="zh-CN" sz="1660">
                  <a:solidFill>
                    <a:srgbClr val="000000"/>
                  </a:solidFill>
                  <a:latin typeface="Times New Roman" panose="02020603050405020304" pitchFamily="18" charset="0"/>
                  <a:ea typeface="宋体" panose="02010600030101010101" pitchFamily="2" charset="-122"/>
                </a:rPr>
                <a:t>,W</a:t>
              </a:r>
              <a:r>
                <a:rPr lang="en-US" altLang="zh-CN" sz="1660" baseline="-25000">
                  <a:solidFill>
                    <a:srgbClr val="000000"/>
                  </a:solidFill>
                  <a:latin typeface="Times New Roman" panose="02020603050405020304" pitchFamily="18" charset="0"/>
                  <a:ea typeface="宋体" panose="02010600030101010101" pitchFamily="2" charset="-122"/>
                </a:rPr>
                <a:t>21</a:t>
              </a:r>
              <a:r>
                <a:rPr lang="en-US" altLang="zh-CN" sz="1660">
                  <a:solidFill>
                    <a:srgbClr val="000000"/>
                  </a:solidFill>
                  <a:latin typeface="Times New Roman" panose="02020603050405020304" pitchFamily="18" charset="0"/>
                  <a:ea typeface="宋体" panose="02010600030101010101" pitchFamily="2" charset="-122"/>
                </a:rPr>
                <a:t>,…W</a:t>
              </a:r>
              <a:r>
                <a:rPr lang="en-US" altLang="zh-CN" sz="1660" baseline="-25000">
                  <a:solidFill>
                    <a:srgbClr val="000000"/>
                  </a:solidFill>
                  <a:latin typeface="Times New Roman" panose="02020603050405020304" pitchFamily="18" charset="0"/>
                  <a:ea typeface="宋体" panose="02010600030101010101" pitchFamily="2" charset="-122"/>
                </a:rPr>
                <a:t>n1</a:t>
              </a:r>
              <a:r>
                <a:rPr lang="en-US" altLang="zh-CN" sz="1660">
                  <a:solidFill>
                    <a:srgbClr val="000000"/>
                  </a:solidFill>
                  <a:latin typeface="Times New Roman" panose="02020603050405020304" pitchFamily="18" charset="0"/>
                  <a:ea typeface="宋体" panose="02010600030101010101" pitchFamily="2" charset="-122"/>
                </a:rPr>
                <a:t>)</a:t>
              </a:r>
              <a:endParaRPr lang="zh-CN" altLang="en-US" sz="1660">
                <a:solidFill>
                  <a:srgbClr val="000000"/>
                </a:solidFill>
                <a:latin typeface="Times New Roman" panose="02020603050405020304" pitchFamily="18" charset="0"/>
                <a:ea typeface="宋体" panose="02010600030101010101" pitchFamily="2" charset="-122"/>
              </a:endParaRPr>
            </a:p>
          </p:txBody>
        </p:sp>
        <p:grpSp>
          <p:nvGrpSpPr>
            <p:cNvPr id="492620" name="Group 76"/>
            <p:cNvGrpSpPr/>
            <p:nvPr/>
          </p:nvGrpSpPr>
          <p:grpSpPr bwMode="auto">
            <a:xfrm>
              <a:off x="2939" y="1616"/>
              <a:ext cx="3593" cy="1916"/>
              <a:chOff x="2939" y="1616"/>
              <a:chExt cx="3593" cy="1916"/>
            </a:xfrm>
          </p:grpSpPr>
          <p:sp>
            <p:nvSpPr>
              <p:cNvPr id="492603" name="Text Box 59"/>
              <p:cNvSpPr txBox="1">
                <a:spLocks noChangeArrowheads="1"/>
              </p:cNvSpPr>
              <p:nvPr/>
            </p:nvSpPr>
            <p:spPr bwMode="auto">
              <a:xfrm>
                <a:off x="4753" y="2341"/>
                <a:ext cx="1779"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60">
                    <a:solidFill>
                      <a:srgbClr val="000000"/>
                    </a:solidFill>
                    <a:latin typeface="Times New Roman" panose="02020603050405020304" pitchFamily="18" charset="0"/>
                    <a:ea typeface="宋体" panose="02010600030101010101" pitchFamily="2" charset="-122"/>
                  </a:rPr>
                  <a:t>查询</a:t>
                </a:r>
                <a:r>
                  <a:rPr lang="en-US" altLang="zh-CN" sz="1660">
                    <a:solidFill>
                      <a:srgbClr val="000000"/>
                    </a:solidFill>
                    <a:latin typeface="Times New Roman" panose="02020603050405020304" pitchFamily="18" charset="0"/>
                    <a:ea typeface="宋体" panose="02010600030101010101" pitchFamily="2" charset="-122"/>
                  </a:rPr>
                  <a:t>Q(W</a:t>
                </a:r>
                <a:r>
                  <a:rPr lang="en-US" altLang="zh-CN" sz="1660" baseline="-25000">
                    <a:solidFill>
                      <a:srgbClr val="000000"/>
                    </a:solidFill>
                    <a:latin typeface="Times New Roman" panose="02020603050405020304" pitchFamily="18" charset="0"/>
                    <a:ea typeface="宋体" panose="02010600030101010101" pitchFamily="2" charset="-122"/>
                  </a:rPr>
                  <a:t>1q</a:t>
                </a:r>
                <a:r>
                  <a:rPr lang="en-US" altLang="zh-CN" sz="1660">
                    <a:solidFill>
                      <a:srgbClr val="000000"/>
                    </a:solidFill>
                    <a:latin typeface="Times New Roman" panose="02020603050405020304" pitchFamily="18" charset="0"/>
                    <a:ea typeface="宋体" panose="02010600030101010101" pitchFamily="2" charset="-122"/>
                  </a:rPr>
                  <a:t>,W</a:t>
                </a:r>
                <a:r>
                  <a:rPr lang="en-US" altLang="zh-CN" sz="1660" baseline="-25000">
                    <a:solidFill>
                      <a:srgbClr val="000000"/>
                    </a:solidFill>
                    <a:latin typeface="Times New Roman" panose="02020603050405020304" pitchFamily="18" charset="0"/>
                    <a:ea typeface="宋体" panose="02010600030101010101" pitchFamily="2" charset="-122"/>
                  </a:rPr>
                  <a:t>2q</a:t>
                </a:r>
                <a:r>
                  <a:rPr lang="en-US" altLang="zh-CN" sz="1660">
                    <a:solidFill>
                      <a:srgbClr val="000000"/>
                    </a:solidFill>
                    <a:latin typeface="Times New Roman" panose="02020603050405020304" pitchFamily="18" charset="0"/>
                    <a:ea typeface="宋体" panose="02010600030101010101" pitchFamily="2" charset="-122"/>
                  </a:rPr>
                  <a:t>,…W</a:t>
                </a:r>
                <a:r>
                  <a:rPr lang="en-US" altLang="zh-CN" sz="1660" baseline="-25000">
                    <a:solidFill>
                      <a:srgbClr val="000000"/>
                    </a:solidFill>
                    <a:latin typeface="Times New Roman" panose="02020603050405020304" pitchFamily="18" charset="0"/>
                    <a:ea typeface="宋体" panose="02010600030101010101" pitchFamily="2" charset="-122"/>
                  </a:rPr>
                  <a:t>nq</a:t>
                </a:r>
                <a:r>
                  <a:rPr lang="en-US" altLang="zh-CN" sz="1660">
                    <a:solidFill>
                      <a:srgbClr val="000000"/>
                    </a:solidFill>
                    <a:latin typeface="Times New Roman" panose="02020603050405020304" pitchFamily="18" charset="0"/>
                    <a:ea typeface="宋体" panose="02010600030101010101" pitchFamily="2" charset="-122"/>
                  </a:rPr>
                  <a:t>)</a:t>
                </a:r>
                <a:endParaRPr lang="zh-CN" altLang="en-US" sz="1660">
                  <a:solidFill>
                    <a:srgbClr val="000000"/>
                  </a:solidFill>
                  <a:latin typeface="Times New Roman" panose="02020603050405020304" pitchFamily="18" charset="0"/>
                  <a:ea typeface="宋体" panose="02010600030101010101" pitchFamily="2" charset="-122"/>
                </a:endParaRPr>
              </a:p>
            </p:txBody>
          </p:sp>
          <p:grpSp>
            <p:nvGrpSpPr>
              <p:cNvPr id="492608" name="Group 64"/>
              <p:cNvGrpSpPr/>
              <p:nvPr/>
            </p:nvGrpSpPr>
            <p:grpSpPr bwMode="auto">
              <a:xfrm>
                <a:off x="2939" y="1616"/>
                <a:ext cx="3165" cy="1916"/>
                <a:chOff x="2848" y="1026"/>
                <a:chExt cx="3165" cy="1916"/>
              </a:xfrm>
            </p:grpSpPr>
            <p:sp>
              <p:nvSpPr>
                <p:cNvPr id="492595" name="Line 51"/>
                <p:cNvSpPr>
                  <a:spLocks noChangeShapeType="1"/>
                </p:cNvSpPr>
                <p:nvPr/>
              </p:nvSpPr>
              <p:spPr bwMode="auto">
                <a:xfrm>
                  <a:off x="3710" y="2160"/>
                  <a:ext cx="1633" cy="0"/>
                </a:xfrm>
                <a:prstGeom prst="line">
                  <a:avLst/>
                </a:prstGeom>
                <a:noFill/>
                <a:ln w="19050">
                  <a:solidFill>
                    <a:srgbClr val="00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492597" name="Line 53"/>
                <p:cNvSpPr>
                  <a:spLocks noChangeShapeType="1"/>
                </p:cNvSpPr>
                <p:nvPr/>
              </p:nvSpPr>
              <p:spPr bwMode="auto">
                <a:xfrm flipV="1">
                  <a:off x="3710" y="1933"/>
                  <a:ext cx="1179" cy="226"/>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492598" name="Line 54"/>
                <p:cNvSpPr>
                  <a:spLocks noChangeShapeType="1"/>
                </p:cNvSpPr>
                <p:nvPr/>
              </p:nvSpPr>
              <p:spPr bwMode="auto">
                <a:xfrm flipH="1">
                  <a:off x="3029" y="2160"/>
                  <a:ext cx="681" cy="590"/>
                </a:xfrm>
                <a:prstGeom prst="line">
                  <a:avLst/>
                </a:prstGeom>
                <a:noFill/>
                <a:ln w="19050">
                  <a:solidFill>
                    <a:srgbClr val="00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492599" name="Line 55"/>
                <p:cNvSpPr>
                  <a:spLocks noChangeShapeType="1"/>
                </p:cNvSpPr>
                <p:nvPr/>
              </p:nvSpPr>
              <p:spPr bwMode="auto">
                <a:xfrm flipV="1">
                  <a:off x="3710" y="1162"/>
                  <a:ext cx="544" cy="997"/>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492600" name="Line 56"/>
                <p:cNvSpPr>
                  <a:spLocks noChangeShapeType="1"/>
                </p:cNvSpPr>
                <p:nvPr/>
              </p:nvSpPr>
              <p:spPr bwMode="auto">
                <a:xfrm flipV="1">
                  <a:off x="3710" y="1706"/>
                  <a:ext cx="771" cy="453"/>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492602" name="Text Box 58"/>
                <p:cNvSpPr txBox="1">
                  <a:spLocks noChangeArrowheads="1"/>
                </p:cNvSpPr>
                <p:nvPr/>
              </p:nvSpPr>
              <p:spPr bwMode="auto">
                <a:xfrm>
                  <a:off x="4254" y="1480"/>
                  <a:ext cx="1759"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60">
                      <a:solidFill>
                        <a:srgbClr val="000000"/>
                      </a:solidFill>
                      <a:latin typeface="Times New Roman" panose="02020603050405020304" pitchFamily="18" charset="0"/>
                      <a:ea typeface="宋体" panose="02010600030101010101" pitchFamily="2" charset="-122"/>
                    </a:rPr>
                    <a:t>文档</a:t>
                  </a:r>
                  <a:r>
                    <a:rPr lang="en-US" altLang="zh-CN" sz="1660">
                      <a:solidFill>
                        <a:srgbClr val="000000"/>
                      </a:solidFill>
                      <a:latin typeface="Times New Roman" panose="02020603050405020304" pitchFamily="18" charset="0"/>
                      <a:ea typeface="宋体" panose="02010600030101010101" pitchFamily="2" charset="-122"/>
                    </a:rPr>
                    <a:t>D</a:t>
                  </a:r>
                  <a:r>
                    <a:rPr lang="en-US" altLang="zh-CN" sz="1660" baseline="-25000">
                      <a:solidFill>
                        <a:srgbClr val="000000"/>
                      </a:solidFill>
                      <a:latin typeface="Times New Roman" panose="02020603050405020304" pitchFamily="18" charset="0"/>
                      <a:ea typeface="宋体" panose="02010600030101010101" pitchFamily="2" charset="-122"/>
                    </a:rPr>
                    <a:t>2</a:t>
                  </a:r>
                  <a:r>
                    <a:rPr lang="en-US" altLang="zh-CN" sz="1660">
                      <a:solidFill>
                        <a:srgbClr val="000000"/>
                      </a:solidFill>
                      <a:latin typeface="Times New Roman" panose="02020603050405020304" pitchFamily="18" charset="0"/>
                      <a:ea typeface="宋体" panose="02010600030101010101" pitchFamily="2" charset="-122"/>
                    </a:rPr>
                    <a:t>(W</a:t>
                  </a:r>
                  <a:r>
                    <a:rPr lang="en-US" altLang="zh-CN" sz="1660" baseline="-25000">
                      <a:solidFill>
                        <a:srgbClr val="000000"/>
                      </a:solidFill>
                      <a:latin typeface="Times New Roman" panose="02020603050405020304" pitchFamily="18" charset="0"/>
                      <a:ea typeface="宋体" panose="02010600030101010101" pitchFamily="2" charset="-122"/>
                    </a:rPr>
                    <a:t>12</a:t>
                  </a:r>
                  <a:r>
                    <a:rPr lang="en-US" altLang="zh-CN" sz="1660">
                      <a:solidFill>
                        <a:srgbClr val="000000"/>
                      </a:solidFill>
                      <a:latin typeface="Times New Roman" panose="02020603050405020304" pitchFamily="18" charset="0"/>
                      <a:ea typeface="宋体" panose="02010600030101010101" pitchFamily="2" charset="-122"/>
                    </a:rPr>
                    <a:t>,W</a:t>
                  </a:r>
                  <a:r>
                    <a:rPr lang="en-US" altLang="zh-CN" sz="1660" baseline="-25000">
                      <a:solidFill>
                        <a:srgbClr val="000000"/>
                      </a:solidFill>
                      <a:latin typeface="Times New Roman" panose="02020603050405020304" pitchFamily="18" charset="0"/>
                      <a:ea typeface="宋体" panose="02010600030101010101" pitchFamily="2" charset="-122"/>
                    </a:rPr>
                    <a:t>22</a:t>
                  </a:r>
                  <a:r>
                    <a:rPr lang="en-US" altLang="zh-CN" sz="1660">
                      <a:solidFill>
                        <a:srgbClr val="000000"/>
                      </a:solidFill>
                      <a:latin typeface="Times New Roman" panose="02020603050405020304" pitchFamily="18" charset="0"/>
                      <a:ea typeface="宋体" panose="02010600030101010101" pitchFamily="2" charset="-122"/>
                    </a:rPr>
                    <a:t>,…W</a:t>
                  </a:r>
                  <a:r>
                    <a:rPr lang="en-US" altLang="zh-CN" sz="1660" baseline="-25000">
                      <a:solidFill>
                        <a:srgbClr val="000000"/>
                      </a:solidFill>
                      <a:latin typeface="Times New Roman" panose="02020603050405020304" pitchFamily="18" charset="0"/>
                      <a:ea typeface="宋体" panose="02010600030101010101" pitchFamily="2" charset="-122"/>
                    </a:rPr>
                    <a:t>n2</a:t>
                  </a:r>
                  <a:r>
                    <a:rPr lang="en-US" altLang="zh-CN" sz="1660">
                      <a:solidFill>
                        <a:srgbClr val="000000"/>
                      </a:solidFill>
                      <a:latin typeface="Times New Roman" panose="02020603050405020304" pitchFamily="18" charset="0"/>
                      <a:ea typeface="宋体" panose="02010600030101010101" pitchFamily="2" charset="-122"/>
                    </a:rPr>
                    <a:t>)</a:t>
                  </a:r>
                  <a:endParaRPr lang="zh-CN" altLang="en-US" sz="1660">
                    <a:solidFill>
                      <a:srgbClr val="000000"/>
                    </a:solidFill>
                    <a:latin typeface="Times New Roman" panose="02020603050405020304" pitchFamily="18" charset="0"/>
                    <a:ea typeface="宋体" panose="02010600030101010101" pitchFamily="2" charset="-122"/>
                  </a:endParaRPr>
                </a:p>
              </p:txBody>
            </p:sp>
            <p:sp>
              <p:nvSpPr>
                <p:cNvPr id="492604" name="Arc 60"/>
                <p:cNvSpPr/>
                <p:nvPr/>
              </p:nvSpPr>
              <p:spPr bwMode="auto">
                <a:xfrm>
                  <a:off x="4027" y="1979"/>
                  <a:ext cx="91" cy="9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60"/>
                </a:p>
              </p:txBody>
            </p:sp>
            <p:sp>
              <p:nvSpPr>
                <p:cNvPr id="492605" name="Text Box 61"/>
                <p:cNvSpPr txBox="1">
                  <a:spLocks noChangeArrowheads="1"/>
                </p:cNvSpPr>
                <p:nvPr/>
              </p:nvSpPr>
              <p:spPr bwMode="auto">
                <a:xfrm>
                  <a:off x="2848" y="2704"/>
                  <a:ext cx="680"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60">
                      <a:solidFill>
                        <a:srgbClr val="000000"/>
                      </a:solidFill>
                      <a:latin typeface="Times New Roman" panose="02020603050405020304" pitchFamily="18" charset="0"/>
                      <a:ea typeface="宋体" panose="02010600030101010101" pitchFamily="2" charset="-122"/>
                    </a:rPr>
                    <a:t>特征项</a:t>
                  </a:r>
                  <a:r>
                    <a:rPr lang="en-US" altLang="zh-CN" sz="1660">
                      <a:solidFill>
                        <a:srgbClr val="000000"/>
                      </a:solidFill>
                      <a:latin typeface="Times New Roman" panose="02020603050405020304" pitchFamily="18" charset="0"/>
                      <a:ea typeface="宋体" panose="02010600030101010101" pitchFamily="2" charset="-122"/>
                    </a:rPr>
                    <a:t>1</a:t>
                  </a:r>
                </a:p>
              </p:txBody>
            </p:sp>
            <p:sp>
              <p:nvSpPr>
                <p:cNvPr id="492606" name="Text Box 62"/>
                <p:cNvSpPr txBox="1">
                  <a:spLocks noChangeArrowheads="1"/>
                </p:cNvSpPr>
                <p:nvPr/>
              </p:nvSpPr>
              <p:spPr bwMode="auto">
                <a:xfrm>
                  <a:off x="5161" y="2205"/>
                  <a:ext cx="680"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60">
                      <a:solidFill>
                        <a:srgbClr val="000000"/>
                      </a:solidFill>
                      <a:latin typeface="Times New Roman" panose="02020603050405020304" pitchFamily="18" charset="0"/>
                      <a:ea typeface="宋体" panose="02010600030101010101" pitchFamily="2" charset="-122"/>
                    </a:rPr>
                    <a:t>特征项</a:t>
                  </a:r>
                  <a:r>
                    <a:rPr lang="en-US" altLang="zh-CN" sz="1660">
                      <a:solidFill>
                        <a:srgbClr val="000000"/>
                      </a:solidFill>
                      <a:latin typeface="Times New Roman" panose="02020603050405020304" pitchFamily="18" charset="0"/>
                      <a:ea typeface="宋体" panose="02010600030101010101" pitchFamily="2" charset="-122"/>
                    </a:rPr>
                    <a:t>2</a:t>
                  </a:r>
                </a:p>
              </p:txBody>
            </p:sp>
            <p:sp>
              <p:nvSpPr>
                <p:cNvPr id="492607" name="Text Box 63"/>
                <p:cNvSpPr txBox="1">
                  <a:spLocks noChangeArrowheads="1"/>
                </p:cNvSpPr>
                <p:nvPr/>
              </p:nvSpPr>
              <p:spPr bwMode="auto">
                <a:xfrm>
                  <a:off x="2984" y="1026"/>
                  <a:ext cx="680"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60">
                      <a:solidFill>
                        <a:srgbClr val="000000"/>
                      </a:solidFill>
                      <a:latin typeface="Times New Roman" panose="02020603050405020304" pitchFamily="18" charset="0"/>
                      <a:ea typeface="宋体" panose="02010600030101010101" pitchFamily="2" charset="-122"/>
                    </a:rPr>
                    <a:t>特征项</a:t>
                  </a:r>
                  <a:r>
                    <a:rPr lang="en-US" altLang="zh-CN" sz="1660">
                      <a:solidFill>
                        <a:srgbClr val="000000"/>
                      </a:solidFill>
                      <a:latin typeface="Times New Roman" panose="02020603050405020304" pitchFamily="18" charset="0"/>
                      <a:ea typeface="宋体" panose="02010600030101010101" pitchFamily="2" charset="-122"/>
                    </a:rPr>
                    <a:t>3</a:t>
                  </a:r>
                </a:p>
              </p:txBody>
            </p:sp>
          </p:grpSp>
        </p:grpSp>
      </p:grpSp>
      <p:sp>
        <p:nvSpPr>
          <p:cNvPr id="492618" name="Text Box 74"/>
          <p:cNvSpPr txBox="1">
            <a:spLocks noChangeArrowheads="1"/>
          </p:cNvSpPr>
          <p:nvPr/>
        </p:nvSpPr>
        <p:spPr bwMode="auto">
          <a:xfrm>
            <a:off x="4572002" y="1680404"/>
            <a:ext cx="3789485" cy="433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15" dirty="0">
                <a:solidFill>
                  <a:srgbClr val="000000"/>
                </a:solidFill>
                <a:latin typeface="黑体" panose="02010609060101010101" pitchFamily="49" charset="-122"/>
                <a:ea typeface="黑体" panose="02010609060101010101" pitchFamily="49" charset="-122"/>
              </a:rPr>
              <a:t>文档向量空间模型：</a:t>
            </a:r>
          </a:p>
        </p:txBody>
      </p:sp>
      <p:sp>
        <p:nvSpPr>
          <p:cNvPr id="25" name="Rectangle 2"/>
          <p:cNvSpPr>
            <a:spLocks noGrp="1" noChangeArrowheads="1"/>
          </p:cNvSpPr>
          <p:nvPr>
            <p:ph type="title"/>
          </p:nvPr>
        </p:nvSpPr>
        <p:spPr>
          <a:xfrm>
            <a:off x="395536" y="8000"/>
            <a:ext cx="6957764" cy="984738"/>
          </a:xfrm>
        </p:spPr>
        <p:txBody>
          <a:bodyPr vert="horz" lIns="91440" tIns="45720" rIns="91440" bIns="45720" rtlCol="0" anchor="ctr">
            <a:normAutofit/>
          </a:body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5.3.1  </a:t>
            </a:r>
            <a:r>
              <a:rPr lang="zh-CN" altLang="en-US" sz="2800" dirty="0">
                <a:solidFill>
                  <a:srgbClr val="660066"/>
                </a:solidFill>
                <a:latin typeface="微软雅黑" panose="020B0503020204020204" pitchFamily="34" charset="-122"/>
                <a:ea typeface="微软雅黑" panose="020B0503020204020204" pitchFamily="34" charset="-122"/>
                <a:cs typeface="+mn-cs"/>
              </a:rPr>
              <a:t>信息检索模型概述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2618"/>
                                        </p:tgtEl>
                                        <p:attrNameLst>
                                          <p:attrName>style.visibility</p:attrName>
                                        </p:attrNameLst>
                                      </p:cBhvr>
                                      <p:to>
                                        <p:strVal val="visible"/>
                                      </p:to>
                                    </p:set>
                                    <p:animEffect transition="in" filter="blinds(horizontal)">
                                      <p:cBhvr>
                                        <p:cTn id="7" dur="500"/>
                                        <p:tgtEl>
                                          <p:spTgt spid="492618"/>
                                        </p:tgtEl>
                                      </p:cBhvr>
                                    </p:animEffect>
                                  </p:childTnLst>
                                </p:cTn>
                              </p:par>
                              <p:par>
                                <p:cTn id="8" presetID="3" presetClass="entr" presetSubtype="10" fill="hold" nodeType="withEffect">
                                  <p:stCondLst>
                                    <p:cond delay="0"/>
                                  </p:stCondLst>
                                  <p:childTnLst>
                                    <p:set>
                                      <p:cBhvr>
                                        <p:cTn id="9" dur="1" fill="hold">
                                          <p:stCondLst>
                                            <p:cond delay="0"/>
                                          </p:stCondLst>
                                        </p:cTn>
                                        <p:tgtEl>
                                          <p:spTgt spid="492621"/>
                                        </p:tgtEl>
                                        <p:attrNameLst>
                                          <p:attrName>style.visibility</p:attrName>
                                        </p:attrNameLst>
                                      </p:cBhvr>
                                      <p:to>
                                        <p:strVal val="visible"/>
                                      </p:to>
                                    </p:set>
                                    <p:animEffect transition="in" filter="blinds(horizontal)">
                                      <p:cBhvr>
                                        <p:cTn id="10" dur="500"/>
                                        <p:tgtEl>
                                          <p:spTgt spid="492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6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4"/>
          <p:cNvSpPr>
            <a:spLocks noGrp="1"/>
          </p:cNvSpPr>
          <p:nvPr>
            <p:ph type="dt" sz="half" idx="10"/>
          </p:nvPr>
        </p:nvSpPr>
        <p:spPr/>
        <p:txBody>
          <a:bodyPr/>
          <a:lstStyle/>
          <a:p>
            <a:fld id="{57D302CD-0C97-4714-AF92-126AB3D958E3}" type="datetime1">
              <a:rPr lang="zh-CN" altLang="en-US"/>
              <a:t>2021/12/31</a:t>
            </a:fld>
            <a:endParaRPr lang="en-US" altLang="zh-CN"/>
          </a:p>
        </p:txBody>
      </p:sp>
      <p:sp>
        <p:nvSpPr>
          <p:cNvPr id="11" name="灯片编号占位符 6"/>
          <p:cNvSpPr>
            <a:spLocks noGrp="1"/>
          </p:cNvSpPr>
          <p:nvPr>
            <p:ph type="sldNum" sz="quarter" idx="12"/>
          </p:nvPr>
        </p:nvSpPr>
        <p:spPr/>
        <p:txBody>
          <a:bodyPr/>
          <a:lstStyle/>
          <a:p>
            <a:fld id="{07B3C647-5126-4BAF-93D5-1C65A3A84A00}" type="slidenum">
              <a:rPr lang="zh-CN" altLang="en-US"/>
              <a:t>32</a:t>
            </a:fld>
            <a:endParaRPr lang="en-US" altLang="zh-CN"/>
          </a:p>
        </p:txBody>
      </p:sp>
      <p:sp>
        <p:nvSpPr>
          <p:cNvPr id="493576" name="Text Box 8"/>
          <p:cNvSpPr txBox="1">
            <a:spLocks noChangeArrowheads="1"/>
          </p:cNvSpPr>
          <p:nvPr/>
        </p:nvSpPr>
        <p:spPr bwMode="auto">
          <a:xfrm>
            <a:off x="568288" y="4156797"/>
            <a:ext cx="7378212" cy="490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20000"/>
              </a:spcBef>
            </a:pPr>
            <a:r>
              <a:rPr lang="zh-CN" altLang="en-US" sz="2215" dirty="0">
                <a:solidFill>
                  <a:srgbClr val="000000"/>
                </a:solidFill>
                <a:latin typeface="黑体" panose="02010609060101010101" pitchFamily="49" charset="-122"/>
                <a:ea typeface="黑体" panose="02010609060101010101" pitchFamily="49" charset="-122"/>
              </a:rPr>
              <a:t>   </a:t>
            </a:r>
            <a:r>
              <a:rPr lang="zh-CN" altLang="en-US" sz="2585" dirty="0">
                <a:solidFill>
                  <a:srgbClr val="9900CC"/>
                </a:solidFill>
                <a:latin typeface="黑体" panose="02010609060101010101" pitchFamily="49" charset="-122"/>
                <a:ea typeface="黑体" panose="02010609060101010101" pitchFamily="49" charset="-122"/>
              </a:rPr>
              <a:t>文档和文档之间</a:t>
            </a:r>
            <a:r>
              <a:rPr lang="zh-CN" altLang="en-US" sz="2585" dirty="0">
                <a:solidFill>
                  <a:srgbClr val="000000"/>
                </a:solidFill>
                <a:latin typeface="黑体" panose="02010609060101010101" pitchFamily="49" charset="-122"/>
                <a:ea typeface="黑体" panose="02010609060101010101" pitchFamily="49" charset="-122"/>
              </a:rPr>
              <a:t>的相似度</a:t>
            </a:r>
            <a:r>
              <a:rPr lang="en-US" altLang="zh-CN" sz="2585" dirty="0">
                <a:solidFill>
                  <a:srgbClr val="000000"/>
                </a:solidFill>
                <a:latin typeface="黑体" panose="02010609060101010101" pitchFamily="49" charset="-122"/>
                <a:ea typeface="黑体" panose="02010609060101010101" pitchFamily="49" charset="-122"/>
              </a:rPr>
              <a:t>Sim</a:t>
            </a:r>
            <a:r>
              <a:rPr lang="zh-CN" altLang="en-US" sz="2585" dirty="0">
                <a:solidFill>
                  <a:srgbClr val="000000"/>
                </a:solidFill>
                <a:latin typeface="黑体" panose="02010609060101010101" pitchFamily="49" charset="-122"/>
                <a:ea typeface="黑体" panose="02010609060101010101" pitchFamily="49" charset="-122"/>
              </a:rPr>
              <a:t>可以表示如下：</a:t>
            </a:r>
          </a:p>
        </p:txBody>
      </p:sp>
      <p:graphicFrame>
        <p:nvGraphicFramePr>
          <p:cNvPr id="493577" name="Object 9"/>
          <p:cNvGraphicFramePr>
            <a:graphicFrameLocks noGrp="1" noChangeAspect="1"/>
          </p:cNvGraphicFramePr>
          <p:nvPr>
            <p:ph sz="half" idx="2"/>
          </p:nvPr>
        </p:nvGraphicFramePr>
        <p:xfrm>
          <a:off x="1846385" y="4692162"/>
          <a:ext cx="5037992" cy="1469781"/>
        </p:xfrm>
        <a:graphic>
          <a:graphicData uri="http://schemas.openxmlformats.org/presentationml/2006/ole">
            <mc:AlternateContent xmlns:mc="http://schemas.openxmlformats.org/markup-compatibility/2006">
              <mc:Choice xmlns:v="urn:schemas-microsoft-com:vml" Requires="v">
                <p:oleObj spid="_x0000_s29872" name="公式" r:id="rId3" imgW="3048000" imgH="889000" progId="Equation.3">
                  <p:embed/>
                </p:oleObj>
              </mc:Choice>
              <mc:Fallback>
                <p:oleObj name="公式" r:id="rId3" imgW="3048000" imgH="8890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6385" y="4692162"/>
                        <a:ext cx="5037992" cy="1469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93581" name="Group 13"/>
          <p:cNvGrpSpPr/>
          <p:nvPr/>
        </p:nvGrpSpPr>
        <p:grpSpPr bwMode="auto">
          <a:xfrm>
            <a:off x="1846385" y="2110987"/>
            <a:ext cx="5184531" cy="1793631"/>
            <a:chOff x="1895" y="3294"/>
            <a:chExt cx="2631" cy="1026"/>
          </a:xfrm>
        </p:grpSpPr>
        <p:sp>
          <p:nvSpPr>
            <p:cNvPr id="493582" name="Rectangle 14"/>
            <p:cNvSpPr>
              <a:spLocks noChangeArrowheads="1"/>
            </p:cNvSpPr>
            <p:nvPr/>
          </p:nvSpPr>
          <p:spPr bwMode="auto">
            <a:xfrm>
              <a:off x="1895" y="3294"/>
              <a:ext cx="2631" cy="102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60"/>
            </a:p>
          </p:txBody>
        </p:sp>
        <p:graphicFrame>
          <p:nvGraphicFramePr>
            <p:cNvPr id="493583" name="Object 15"/>
            <p:cNvGraphicFramePr>
              <a:graphicFrameLocks noChangeAspect="1"/>
            </p:cNvGraphicFramePr>
            <p:nvPr/>
          </p:nvGraphicFramePr>
          <p:xfrm>
            <a:off x="1941" y="3339"/>
            <a:ext cx="2540" cy="881"/>
          </p:xfrm>
          <a:graphic>
            <a:graphicData uri="http://schemas.openxmlformats.org/presentationml/2006/ole">
              <mc:AlternateContent xmlns:mc="http://schemas.openxmlformats.org/markup-compatibility/2006">
                <mc:Choice xmlns:v="urn:schemas-microsoft-com:vml" Requires="v">
                  <p:oleObj spid="_x0000_s29873" name="公式" r:id="rId5" imgW="2565400" imgH="889000" progId="Equation.3">
                    <p:embed/>
                  </p:oleObj>
                </mc:Choice>
                <mc:Fallback>
                  <p:oleObj name="公式" r:id="rId5" imgW="2565400" imgH="88900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1" y="3339"/>
                          <a:ext cx="2540" cy="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93584" name="Text Box 16"/>
          <p:cNvSpPr txBox="1">
            <a:spLocks noChangeArrowheads="1"/>
          </p:cNvSpPr>
          <p:nvPr/>
        </p:nvSpPr>
        <p:spPr bwMode="auto">
          <a:xfrm>
            <a:off x="770793" y="1415548"/>
            <a:ext cx="6714392" cy="490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20000"/>
              </a:spcBef>
            </a:pPr>
            <a:r>
              <a:rPr lang="zh-CN" altLang="en-US" sz="2585" dirty="0">
                <a:solidFill>
                  <a:srgbClr val="9900CC"/>
                </a:solidFill>
                <a:latin typeface="黑体" panose="02010609060101010101" pitchFamily="49" charset="-122"/>
                <a:ea typeface="黑体" panose="02010609060101010101" pitchFamily="49" charset="-122"/>
              </a:rPr>
              <a:t>文档和查询之间</a:t>
            </a:r>
            <a:r>
              <a:rPr lang="zh-CN" altLang="en-US" sz="2585" dirty="0">
                <a:solidFill>
                  <a:srgbClr val="000000"/>
                </a:solidFill>
                <a:latin typeface="黑体" panose="02010609060101010101" pitchFamily="49" charset="-122"/>
                <a:ea typeface="黑体" panose="02010609060101010101" pitchFamily="49" charset="-122"/>
              </a:rPr>
              <a:t>的相似度</a:t>
            </a:r>
            <a:r>
              <a:rPr lang="en-US" altLang="zh-CN" sz="2585" dirty="0">
                <a:solidFill>
                  <a:srgbClr val="000000"/>
                </a:solidFill>
                <a:latin typeface="黑体" panose="02010609060101010101" pitchFamily="49" charset="-122"/>
                <a:ea typeface="黑体" panose="02010609060101010101" pitchFamily="49" charset="-122"/>
              </a:rPr>
              <a:t>Sim</a:t>
            </a:r>
            <a:r>
              <a:rPr lang="zh-CN" altLang="en-US" sz="2585" dirty="0">
                <a:solidFill>
                  <a:srgbClr val="000000"/>
                </a:solidFill>
                <a:latin typeface="黑体" panose="02010609060101010101" pitchFamily="49" charset="-122"/>
                <a:ea typeface="黑体" panose="02010609060101010101" pitchFamily="49" charset="-122"/>
              </a:rPr>
              <a:t>可以表示如下：</a:t>
            </a:r>
          </a:p>
        </p:txBody>
      </p:sp>
      <p:sp>
        <p:nvSpPr>
          <p:cNvPr id="13" name="Rectangle 2"/>
          <p:cNvSpPr>
            <a:spLocks noGrp="1" noChangeArrowheads="1"/>
          </p:cNvSpPr>
          <p:nvPr>
            <p:ph type="title"/>
          </p:nvPr>
        </p:nvSpPr>
        <p:spPr>
          <a:xfrm>
            <a:off x="539552" y="8000"/>
            <a:ext cx="6813748" cy="984738"/>
          </a:xfrm>
        </p:spPr>
        <p:txBody>
          <a:bodyPr vert="horz" lIns="91440" tIns="45720" rIns="91440" bIns="45720" rtlCol="0" anchor="ctr">
            <a:normAutofit/>
          </a:body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5.3.1  </a:t>
            </a:r>
            <a:r>
              <a:rPr lang="zh-CN" altLang="en-US" sz="2800" dirty="0">
                <a:solidFill>
                  <a:srgbClr val="660066"/>
                </a:solidFill>
                <a:latin typeface="微软雅黑" panose="020B0503020204020204" pitchFamily="34" charset="-122"/>
                <a:ea typeface="微软雅黑" panose="020B0503020204020204" pitchFamily="34" charset="-122"/>
                <a:cs typeface="+mn-cs"/>
              </a:rPr>
              <a:t>信息检索模型概述</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日期占位符 4"/>
          <p:cNvSpPr>
            <a:spLocks noGrp="1"/>
          </p:cNvSpPr>
          <p:nvPr>
            <p:ph type="dt" sz="half" idx="10"/>
          </p:nvPr>
        </p:nvSpPr>
        <p:spPr/>
        <p:txBody>
          <a:bodyPr/>
          <a:lstStyle/>
          <a:p>
            <a:fld id="{DF20B168-E287-445C-8BAA-B905F74AF972}" type="datetime1">
              <a:rPr lang="zh-CN" altLang="en-US"/>
              <a:t>2021/12/31</a:t>
            </a:fld>
            <a:endParaRPr lang="en-US" altLang="zh-CN"/>
          </a:p>
        </p:txBody>
      </p:sp>
      <p:sp>
        <p:nvSpPr>
          <p:cNvPr id="23" name="灯片编号占位符 6"/>
          <p:cNvSpPr>
            <a:spLocks noGrp="1"/>
          </p:cNvSpPr>
          <p:nvPr>
            <p:ph type="sldNum" sz="quarter" idx="12"/>
          </p:nvPr>
        </p:nvSpPr>
        <p:spPr/>
        <p:txBody>
          <a:bodyPr/>
          <a:lstStyle/>
          <a:p>
            <a:fld id="{9D5D8C41-DCBF-4291-9D53-222B5E2DD254}" type="slidenum">
              <a:rPr lang="zh-CN" altLang="en-US"/>
              <a:t>33</a:t>
            </a:fld>
            <a:endParaRPr lang="en-US" altLang="zh-CN"/>
          </a:p>
        </p:txBody>
      </p:sp>
      <p:sp>
        <p:nvSpPr>
          <p:cNvPr id="611349" name="Rectangle 21"/>
          <p:cNvSpPr>
            <a:spLocks noGrp="1" noChangeArrowheads="1"/>
          </p:cNvSpPr>
          <p:nvPr>
            <p:ph type="title"/>
          </p:nvPr>
        </p:nvSpPr>
        <p:spPr>
          <a:xfrm>
            <a:off x="1392116" y="17586"/>
            <a:ext cx="5562600" cy="984738"/>
          </a:xfrm>
        </p:spPr>
        <p:txBody>
          <a:bodyPr>
            <a:normAutofit/>
          </a:bodyPr>
          <a:lstStyle/>
          <a:p>
            <a:r>
              <a:rPr lang="zh-CN" altLang="en-US" sz="3600" dirty="0">
                <a:latin typeface="黑体" panose="02010609060101010101" pitchFamily="49" charset="-122"/>
                <a:ea typeface="黑体" panose="02010609060101010101" pitchFamily="49" charset="-122"/>
              </a:rPr>
              <a:t>检索示例</a:t>
            </a:r>
          </a:p>
        </p:txBody>
      </p:sp>
      <p:sp>
        <p:nvSpPr>
          <p:cNvPr id="611331" name="Rectangle 3"/>
          <p:cNvSpPr>
            <a:spLocks noGrp="1" noChangeArrowheads="1"/>
          </p:cNvSpPr>
          <p:nvPr>
            <p:ph type="body" sz="half" idx="1"/>
          </p:nvPr>
        </p:nvSpPr>
        <p:spPr>
          <a:xfrm>
            <a:off x="555381" y="1427285"/>
            <a:ext cx="4413739" cy="4267200"/>
          </a:xfrm>
        </p:spPr>
        <p:txBody>
          <a:bodyPr/>
          <a:lstStyle/>
          <a:p>
            <a:pPr>
              <a:lnSpc>
                <a:spcPct val="150000"/>
              </a:lnSpc>
            </a:pPr>
            <a:r>
              <a:rPr lang="en-US" altLang="zh-CN" sz="1845" dirty="0">
                <a:solidFill>
                  <a:srgbClr val="000000"/>
                </a:solidFill>
                <a:latin typeface="华文中宋" panose="02010600040101010101" pitchFamily="2" charset="-122"/>
                <a:ea typeface="华文中宋" panose="02010600040101010101" pitchFamily="2" charset="-122"/>
              </a:rPr>
              <a:t>D</a:t>
            </a:r>
            <a:r>
              <a:rPr lang="en-US" altLang="zh-CN" sz="1200" dirty="0">
                <a:solidFill>
                  <a:srgbClr val="000000"/>
                </a:solidFill>
                <a:latin typeface="华文中宋" panose="02010600040101010101" pitchFamily="2" charset="-122"/>
                <a:ea typeface="华文中宋" panose="02010600040101010101" pitchFamily="2" charset="-122"/>
              </a:rPr>
              <a:t>1</a:t>
            </a:r>
            <a:r>
              <a:rPr lang="en-US" altLang="zh-CN" sz="1845" dirty="0">
                <a:solidFill>
                  <a:srgbClr val="000000"/>
                </a:solidFill>
                <a:latin typeface="华文中宋" panose="02010600040101010101" pitchFamily="2" charset="-122"/>
                <a:ea typeface="华文中宋" panose="02010600040101010101" pitchFamily="2" charset="-122"/>
              </a:rPr>
              <a:t> = 2K</a:t>
            </a:r>
            <a:r>
              <a:rPr lang="en-US" altLang="zh-CN" sz="1400" dirty="0">
                <a:solidFill>
                  <a:srgbClr val="000000"/>
                </a:solidFill>
                <a:latin typeface="华文中宋" panose="02010600040101010101" pitchFamily="2" charset="-122"/>
                <a:ea typeface="华文中宋" panose="02010600040101010101" pitchFamily="2" charset="-122"/>
              </a:rPr>
              <a:t>1</a:t>
            </a:r>
            <a:r>
              <a:rPr lang="en-US" altLang="zh-CN" sz="1845" dirty="0">
                <a:solidFill>
                  <a:srgbClr val="000000"/>
                </a:solidFill>
                <a:latin typeface="华文中宋" panose="02010600040101010101" pitchFamily="2" charset="-122"/>
                <a:ea typeface="华文中宋" panose="02010600040101010101" pitchFamily="2" charset="-122"/>
              </a:rPr>
              <a:t> + 3K</a:t>
            </a:r>
            <a:r>
              <a:rPr lang="en-US" altLang="zh-CN" sz="1400" dirty="0">
                <a:solidFill>
                  <a:srgbClr val="000000"/>
                </a:solidFill>
                <a:latin typeface="华文中宋" panose="02010600040101010101" pitchFamily="2" charset="-122"/>
                <a:ea typeface="华文中宋" panose="02010600040101010101" pitchFamily="2" charset="-122"/>
              </a:rPr>
              <a:t>2</a:t>
            </a:r>
            <a:r>
              <a:rPr lang="en-US" altLang="zh-CN" sz="1845" dirty="0">
                <a:solidFill>
                  <a:srgbClr val="000000"/>
                </a:solidFill>
                <a:latin typeface="华文中宋" panose="02010600040101010101" pitchFamily="2" charset="-122"/>
                <a:ea typeface="华文中宋" panose="02010600040101010101" pitchFamily="2" charset="-122"/>
              </a:rPr>
              <a:t> + 5K</a:t>
            </a:r>
            <a:r>
              <a:rPr lang="en-US" altLang="zh-CN" sz="1400" dirty="0">
                <a:solidFill>
                  <a:srgbClr val="000000"/>
                </a:solidFill>
                <a:latin typeface="华文中宋" panose="02010600040101010101" pitchFamily="2" charset="-122"/>
                <a:ea typeface="华文中宋" panose="02010600040101010101" pitchFamily="2" charset="-122"/>
              </a:rPr>
              <a:t>3</a:t>
            </a:r>
          </a:p>
          <a:p>
            <a:pPr>
              <a:lnSpc>
                <a:spcPct val="150000"/>
              </a:lnSpc>
            </a:pPr>
            <a:r>
              <a:rPr lang="en-US" altLang="zh-CN" sz="1845" dirty="0">
                <a:solidFill>
                  <a:srgbClr val="000000"/>
                </a:solidFill>
                <a:latin typeface="华文中宋" panose="02010600040101010101" pitchFamily="2" charset="-122"/>
                <a:ea typeface="华文中宋" panose="02010600040101010101" pitchFamily="2" charset="-122"/>
              </a:rPr>
              <a:t>D</a:t>
            </a:r>
            <a:r>
              <a:rPr lang="en-US" altLang="zh-CN" sz="1400" dirty="0">
                <a:solidFill>
                  <a:srgbClr val="000000"/>
                </a:solidFill>
                <a:latin typeface="华文中宋" panose="02010600040101010101" pitchFamily="2" charset="-122"/>
                <a:ea typeface="华文中宋" panose="02010600040101010101" pitchFamily="2" charset="-122"/>
              </a:rPr>
              <a:t>2</a:t>
            </a:r>
            <a:r>
              <a:rPr lang="en-US" altLang="zh-CN" sz="1845" dirty="0">
                <a:solidFill>
                  <a:srgbClr val="000000"/>
                </a:solidFill>
                <a:latin typeface="华文中宋" panose="02010600040101010101" pitchFamily="2" charset="-122"/>
                <a:ea typeface="华文中宋" panose="02010600040101010101" pitchFamily="2" charset="-122"/>
              </a:rPr>
              <a:t> = 3K</a:t>
            </a:r>
            <a:r>
              <a:rPr lang="en-US" altLang="zh-CN" sz="1400" dirty="0">
                <a:solidFill>
                  <a:srgbClr val="000000"/>
                </a:solidFill>
                <a:latin typeface="华文中宋" panose="02010600040101010101" pitchFamily="2" charset="-122"/>
                <a:ea typeface="华文中宋" panose="02010600040101010101" pitchFamily="2" charset="-122"/>
              </a:rPr>
              <a:t>1</a:t>
            </a:r>
            <a:r>
              <a:rPr lang="en-US" altLang="zh-CN" sz="1845" dirty="0">
                <a:solidFill>
                  <a:srgbClr val="000000"/>
                </a:solidFill>
                <a:latin typeface="华文中宋" panose="02010600040101010101" pitchFamily="2" charset="-122"/>
                <a:ea typeface="华文中宋" panose="02010600040101010101" pitchFamily="2" charset="-122"/>
              </a:rPr>
              <a:t> + 7K</a:t>
            </a:r>
            <a:r>
              <a:rPr lang="en-US" altLang="zh-CN" sz="1400" dirty="0">
                <a:solidFill>
                  <a:srgbClr val="000000"/>
                </a:solidFill>
                <a:latin typeface="华文中宋" panose="02010600040101010101" pitchFamily="2" charset="-122"/>
                <a:ea typeface="华文中宋" panose="02010600040101010101" pitchFamily="2" charset="-122"/>
              </a:rPr>
              <a:t>2</a:t>
            </a:r>
            <a:r>
              <a:rPr lang="en-US" altLang="zh-CN" sz="1845" dirty="0">
                <a:solidFill>
                  <a:srgbClr val="000000"/>
                </a:solidFill>
                <a:latin typeface="华文中宋" panose="02010600040101010101" pitchFamily="2" charset="-122"/>
                <a:ea typeface="华文中宋" panose="02010600040101010101" pitchFamily="2" charset="-122"/>
              </a:rPr>
              <a:t> + K</a:t>
            </a:r>
            <a:r>
              <a:rPr lang="en-US" altLang="zh-CN" sz="1400" dirty="0">
                <a:solidFill>
                  <a:srgbClr val="000000"/>
                </a:solidFill>
                <a:latin typeface="华文中宋" panose="02010600040101010101" pitchFamily="2" charset="-122"/>
                <a:ea typeface="华文中宋" panose="02010600040101010101" pitchFamily="2" charset="-122"/>
              </a:rPr>
              <a:t>3</a:t>
            </a:r>
          </a:p>
          <a:p>
            <a:pPr>
              <a:lnSpc>
                <a:spcPct val="150000"/>
              </a:lnSpc>
            </a:pPr>
            <a:r>
              <a:rPr lang="en-US" altLang="zh-CN" sz="1845" dirty="0">
                <a:solidFill>
                  <a:srgbClr val="000000"/>
                </a:solidFill>
                <a:latin typeface="华文中宋" panose="02010600040101010101" pitchFamily="2" charset="-122"/>
                <a:ea typeface="华文中宋" panose="02010600040101010101" pitchFamily="2" charset="-122"/>
              </a:rPr>
              <a:t>Q = 0K</a:t>
            </a:r>
            <a:r>
              <a:rPr lang="en-US" altLang="zh-CN" sz="1400" dirty="0">
                <a:solidFill>
                  <a:srgbClr val="000000"/>
                </a:solidFill>
                <a:latin typeface="华文中宋" panose="02010600040101010101" pitchFamily="2" charset="-122"/>
                <a:ea typeface="华文中宋" panose="02010600040101010101" pitchFamily="2" charset="-122"/>
              </a:rPr>
              <a:t>1</a:t>
            </a:r>
            <a:r>
              <a:rPr lang="en-US" altLang="zh-CN" sz="1845" dirty="0">
                <a:solidFill>
                  <a:srgbClr val="000000"/>
                </a:solidFill>
                <a:latin typeface="华文中宋" panose="02010600040101010101" pitchFamily="2" charset="-122"/>
                <a:ea typeface="华文中宋" panose="02010600040101010101" pitchFamily="2" charset="-122"/>
              </a:rPr>
              <a:t> + 0K</a:t>
            </a:r>
            <a:r>
              <a:rPr lang="en-US" altLang="zh-CN" sz="1400" dirty="0">
                <a:solidFill>
                  <a:srgbClr val="000000"/>
                </a:solidFill>
                <a:latin typeface="华文中宋" panose="02010600040101010101" pitchFamily="2" charset="-122"/>
                <a:ea typeface="华文中宋" panose="02010600040101010101" pitchFamily="2" charset="-122"/>
              </a:rPr>
              <a:t>2</a:t>
            </a:r>
            <a:r>
              <a:rPr lang="en-US" altLang="zh-CN" sz="1845" dirty="0">
                <a:solidFill>
                  <a:srgbClr val="000000"/>
                </a:solidFill>
                <a:latin typeface="华文中宋" panose="02010600040101010101" pitchFamily="2" charset="-122"/>
                <a:ea typeface="华文中宋" panose="02010600040101010101" pitchFamily="2" charset="-122"/>
              </a:rPr>
              <a:t> + 2K</a:t>
            </a:r>
            <a:r>
              <a:rPr lang="en-US" altLang="zh-CN" sz="1400" dirty="0">
                <a:solidFill>
                  <a:srgbClr val="000000"/>
                </a:solidFill>
                <a:latin typeface="华文中宋" panose="02010600040101010101" pitchFamily="2" charset="-122"/>
                <a:ea typeface="华文中宋" panose="02010600040101010101" pitchFamily="2" charset="-122"/>
              </a:rPr>
              <a:t>3</a:t>
            </a:r>
          </a:p>
          <a:p>
            <a:pPr>
              <a:lnSpc>
                <a:spcPct val="150000"/>
              </a:lnSpc>
            </a:pPr>
            <a:endParaRPr lang="en-US" altLang="zh-CN" sz="1845" dirty="0">
              <a:solidFill>
                <a:srgbClr val="000000"/>
              </a:solidFill>
              <a:latin typeface="华文中宋" panose="02010600040101010101" pitchFamily="2" charset="-122"/>
              <a:ea typeface="华文中宋" panose="02010600040101010101" pitchFamily="2" charset="-122"/>
            </a:endParaRPr>
          </a:p>
          <a:p>
            <a:pPr>
              <a:lnSpc>
                <a:spcPct val="150000"/>
              </a:lnSpc>
              <a:buFontTx/>
              <a:buNone/>
            </a:pPr>
            <a:endParaRPr lang="en-US" altLang="zh-CN" sz="1845" dirty="0">
              <a:solidFill>
                <a:srgbClr val="000000"/>
              </a:solidFill>
              <a:latin typeface="华文中宋" panose="02010600040101010101" pitchFamily="2" charset="-122"/>
              <a:ea typeface="华文中宋" panose="02010600040101010101" pitchFamily="2" charset="-122"/>
            </a:endParaRPr>
          </a:p>
          <a:p>
            <a:pPr>
              <a:lnSpc>
                <a:spcPct val="150000"/>
              </a:lnSpc>
            </a:pPr>
            <a:endParaRPr lang="zh-CN" altLang="en-US" sz="1845" dirty="0">
              <a:solidFill>
                <a:srgbClr val="000000"/>
              </a:solidFill>
              <a:latin typeface="华文中宋" panose="02010600040101010101" pitchFamily="2" charset="-122"/>
              <a:ea typeface="华文中宋" panose="02010600040101010101" pitchFamily="2" charset="-122"/>
            </a:endParaRPr>
          </a:p>
        </p:txBody>
      </p:sp>
      <p:grpSp>
        <p:nvGrpSpPr>
          <p:cNvPr id="611332" name="Group 4"/>
          <p:cNvGrpSpPr/>
          <p:nvPr/>
        </p:nvGrpSpPr>
        <p:grpSpPr bwMode="auto">
          <a:xfrm>
            <a:off x="4259874" y="2281606"/>
            <a:ext cx="5265127" cy="3006968"/>
            <a:chOff x="2939" y="1480"/>
            <a:chExt cx="3593" cy="2052"/>
          </a:xfrm>
        </p:grpSpPr>
        <p:sp>
          <p:nvSpPr>
            <p:cNvPr id="611333" name="Line 5"/>
            <p:cNvSpPr>
              <a:spLocks noChangeShapeType="1"/>
            </p:cNvSpPr>
            <p:nvPr/>
          </p:nvSpPr>
          <p:spPr bwMode="auto">
            <a:xfrm flipH="1" flipV="1">
              <a:off x="3800" y="1616"/>
              <a:ext cx="0" cy="1133"/>
            </a:xfrm>
            <a:prstGeom prst="line">
              <a:avLst/>
            </a:prstGeom>
            <a:noFill/>
            <a:ln w="19050">
              <a:solidFill>
                <a:srgbClr val="00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611334" name="Text Box 6"/>
            <p:cNvSpPr txBox="1">
              <a:spLocks noChangeArrowheads="1"/>
            </p:cNvSpPr>
            <p:nvPr/>
          </p:nvSpPr>
          <p:spPr bwMode="auto">
            <a:xfrm>
              <a:off x="4118" y="1480"/>
              <a:ext cx="1941"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60">
                  <a:solidFill>
                    <a:srgbClr val="000000"/>
                  </a:solidFill>
                  <a:latin typeface="Times New Roman" panose="02020603050405020304" pitchFamily="18" charset="0"/>
                  <a:ea typeface="宋体" panose="02010600030101010101" pitchFamily="2" charset="-122"/>
                </a:rPr>
                <a:t>文档</a:t>
              </a:r>
              <a:r>
                <a:rPr lang="en-US" altLang="zh-CN" sz="1660">
                  <a:solidFill>
                    <a:srgbClr val="000000"/>
                  </a:solidFill>
                  <a:latin typeface="Times New Roman" panose="02020603050405020304" pitchFamily="18" charset="0"/>
                  <a:ea typeface="宋体" panose="02010600030101010101" pitchFamily="2" charset="-122"/>
                </a:rPr>
                <a:t>D</a:t>
              </a:r>
              <a:r>
                <a:rPr lang="en-US" altLang="zh-CN" sz="1660" baseline="-25000">
                  <a:solidFill>
                    <a:srgbClr val="000000"/>
                  </a:solidFill>
                  <a:latin typeface="Times New Roman" panose="02020603050405020304" pitchFamily="18" charset="0"/>
                  <a:ea typeface="宋体" panose="02010600030101010101" pitchFamily="2" charset="-122"/>
                </a:rPr>
                <a:t>1</a:t>
              </a:r>
              <a:r>
                <a:rPr lang="en-US" altLang="zh-CN" sz="1660">
                  <a:solidFill>
                    <a:srgbClr val="000000"/>
                  </a:solidFill>
                  <a:latin typeface="Times New Roman" panose="02020603050405020304" pitchFamily="18" charset="0"/>
                  <a:ea typeface="宋体" panose="02010600030101010101" pitchFamily="2" charset="-122"/>
                </a:rPr>
                <a:t>=2K</a:t>
              </a:r>
              <a:r>
                <a:rPr lang="en-US" altLang="zh-CN" sz="1660" baseline="-25000">
                  <a:solidFill>
                    <a:srgbClr val="000000"/>
                  </a:solidFill>
                  <a:latin typeface="Times New Roman" panose="02020603050405020304" pitchFamily="18" charset="0"/>
                  <a:ea typeface="宋体" panose="02010600030101010101" pitchFamily="2" charset="-122"/>
                </a:rPr>
                <a:t>1</a:t>
              </a:r>
              <a:r>
                <a:rPr lang="en-US" altLang="zh-CN" sz="1660">
                  <a:solidFill>
                    <a:srgbClr val="000000"/>
                  </a:solidFill>
                  <a:latin typeface="Times New Roman" panose="02020603050405020304" pitchFamily="18" charset="0"/>
                  <a:ea typeface="宋体" panose="02010600030101010101" pitchFamily="2" charset="-122"/>
                </a:rPr>
                <a:t>+3K</a:t>
              </a:r>
              <a:r>
                <a:rPr lang="en-US" altLang="zh-CN" sz="1660" baseline="-25000">
                  <a:solidFill>
                    <a:srgbClr val="000000"/>
                  </a:solidFill>
                  <a:latin typeface="Times New Roman" panose="02020603050405020304" pitchFamily="18" charset="0"/>
                  <a:ea typeface="宋体" panose="02010600030101010101" pitchFamily="2" charset="-122"/>
                </a:rPr>
                <a:t>2</a:t>
              </a:r>
              <a:r>
                <a:rPr lang="en-US" altLang="zh-CN" sz="1660">
                  <a:solidFill>
                    <a:srgbClr val="000000"/>
                  </a:solidFill>
                  <a:latin typeface="Times New Roman" panose="02020603050405020304" pitchFamily="18" charset="0"/>
                  <a:ea typeface="宋体" panose="02010600030101010101" pitchFamily="2" charset="-122"/>
                </a:rPr>
                <a:t>+5K</a:t>
              </a:r>
              <a:r>
                <a:rPr lang="en-US" altLang="zh-CN" sz="1660" baseline="-25000">
                  <a:solidFill>
                    <a:srgbClr val="000000"/>
                  </a:solidFill>
                  <a:latin typeface="Times New Roman" panose="02020603050405020304" pitchFamily="18" charset="0"/>
                  <a:ea typeface="宋体" panose="02010600030101010101" pitchFamily="2" charset="-122"/>
                </a:rPr>
                <a:t>3</a:t>
              </a:r>
              <a:endParaRPr lang="zh-CN" altLang="en-US" sz="1660" baseline="-25000">
                <a:solidFill>
                  <a:srgbClr val="000000"/>
                </a:solidFill>
                <a:latin typeface="Times New Roman" panose="02020603050405020304" pitchFamily="18" charset="0"/>
                <a:ea typeface="宋体" panose="02010600030101010101" pitchFamily="2" charset="-122"/>
              </a:endParaRPr>
            </a:p>
          </p:txBody>
        </p:sp>
        <p:grpSp>
          <p:nvGrpSpPr>
            <p:cNvPr id="611335" name="Group 7"/>
            <p:cNvGrpSpPr/>
            <p:nvPr/>
          </p:nvGrpSpPr>
          <p:grpSpPr bwMode="auto">
            <a:xfrm>
              <a:off x="2939" y="1616"/>
              <a:ext cx="3593" cy="1916"/>
              <a:chOff x="2939" y="1616"/>
              <a:chExt cx="3593" cy="1916"/>
            </a:xfrm>
          </p:grpSpPr>
          <p:sp>
            <p:nvSpPr>
              <p:cNvPr id="611336" name="Text Box 8"/>
              <p:cNvSpPr txBox="1">
                <a:spLocks noChangeArrowheads="1"/>
              </p:cNvSpPr>
              <p:nvPr/>
            </p:nvSpPr>
            <p:spPr bwMode="auto">
              <a:xfrm>
                <a:off x="4753" y="2341"/>
                <a:ext cx="1779"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60">
                    <a:solidFill>
                      <a:srgbClr val="000000"/>
                    </a:solidFill>
                    <a:latin typeface="Times New Roman" panose="02020603050405020304" pitchFamily="18" charset="0"/>
                    <a:ea typeface="宋体" panose="02010600030101010101" pitchFamily="2" charset="-122"/>
                  </a:rPr>
                  <a:t>查询</a:t>
                </a:r>
                <a:r>
                  <a:rPr lang="en-US" altLang="zh-CN" sz="1660">
                    <a:solidFill>
                      <a:srgbClr val="000000"/>
                    </a:solidFill>
                    <a:latin typeface="Times New Roman" panose="02020603050405020304" pitchFamily="18" charset="0"/>
                    <a:ea typeface="宋体" panose="02010600030101010101" pitchFamily="2" charset="-122"/>
                  </a:rPr>
                  <a:t>Q=0K</a:t>
                </a:r>
                <a:r>
                  <a:rPr lang="en-US" altLang="zh-CN" sz="1660" baseline="-25000">
                    <a:solidFill>
                      <a:srgbClr val="000000"/>
                    </a:solidFill>
                    <a:latin typeface="Times New Roman" panose="02020603050405020304" pitchFamily="18" charset="0"/>
                    <a:ea typeface="宋体" panose="02010600030101010101" pitchFamily="2" charset="-122"/>
                  </a:rPr>
                  <a:t>1</a:t>
                </a:r>
                <a:r>
                  <a:rPr lang="en-US" altLang="zh-CN" sz="1660">
                    <a:solidFill>
                      <a:srgbClr val="000000"/>
                    </a:solidFill>
                    <a:latin typeface="Times New Roman" panose="02020603050405020304" pitchFamily="18" charset="0"/>
                    <a:ea typeface="宋体" panose="02010600030101010101" pitchFamily="2" charset="-122"/>
                  </a:rPr>
                  <a:t>+0K</a:t>
                </a:r>
                <a:r>
                  <a:rPr lang="en-US" altLang="zh-CN" sz="1660" baseline="-25000">
                    <a:solidFill>
                      <a:srgbClr val="000000"/>
                    </a:solidFill>
                    <a:latin typeface="Times New Roman" panose="02020603050405020304" pitchFamily="18" charset="0"/>
                    <a:ea typeface="宋体" panose="02010600030101010101" pitchFamily="2" charset="-122"/>
                  </a:rPr>
                  <a:t>2</a:t>
                </a:r>
                <a:r>
                  <a:rPr lang="en-US" altLang="zh-CN" sz="1660">
                    <a:solidFill>
                      <a:srgbClr val="000000"/>
                    </a:solidFill>
                    <a:latin typeface="Times New Roman" panose="02020603050405020304" pitchFamily="18" charset="0"/>
                    <a:ea typeface="宋体" panose="02010600030101010101" pitchFamily="2" charset="-122"/>
                  </a:rPr>
                  <a:t>+2K</a:t>
                </a:r>
                <a:r>
                  <a:rPr lang="en-US" altLang="zh-CN" sz="1660" baseline="-25000">
                    <a:solidFill>
                      <a:srgbClr val="000000"/>
                    </a:solidFill>
                    <a:latin typeface="Times New Roman" panose="02020603050405020304" pitchFamily="18" charset="0"/>
                    <a:ea typeface="宋体" panose="02010600030101010101" pitchFamily="2" charset="-122"/>
                  </a:rPr>
                  <a:t>3</a:t>
                </a:r>
                <a:endParaRPr lang="zh-CN" altLang="en-US" sz="1660" baseline="-25000">
                  <a:solidFill>
                    <a:srgbClr val="000000"/>
                  </a:solidFill>
                  <a:latin typeface="Times New Roman" panose="02020603050405020304" pitchFamily="18" charset="0"/>
                  <a:ea typeface="宋体" panose="02010600030101010101" pitchFamily="2" charset="-122"/>
                </a:endParaRPr>
              </a:p>
            </p:txBody>
          </p:sp>
          <p:grpSp>
            <p:nvGrpSpPr>
              <p:cNvPr id="611337" name="Group 9"/>
              <p:cNvGrpSpPr/>
              <p:nvPr/>
            </p:nvGrpSpPr>
            <p:grpSpPr bwMode="auto">
              <a:xfrm>
                <a:off x="2939" y="1616"/>
                <a:ext cx="3165" cy="1916"/>
                <a:chOff x="2848" y="1026"/>
                <a:chExt cx="3165" cy="1916"/>
              </a:xfrm>
            </p:grpSpPr>
            <p:sp>
              <p:nvSpPr>
                <p:cNvPr id="611338" name="Line 10"/>
                <p:cNvSpPr>
                  <a:spLocks noChangeShapeType="1"/>
                </p:cNvSpPr>
                <p:nvPr/>
              </p:nvSpPr>
              <p:spPr bwMode="auto">
                <a:xfrm>
                  <a:off x="3710" y="2160"/>
                  <a:ext cx="1633" cy="0"/>
                </a:xfrm>
                <a:prstGeom prst="line">
                  <a:avLst/>
                </a:prstGeom>
                <a:noFill/>
                <a:ln w="19050">
                  <a:solidFill>
                    <a:srgbClr val="00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611339" name="Line 11"/>
                <p:cNvSpPr>
                  <a:spLocks noChangeShapeType="1"/>
                </p:cNvSpPr>
                <p:nvPr/>
              </p:nvSpPr>
              <p:spPr bwMode="auto">
                <a:xfrm flipV="1">
                  <a:off x="3710" y="1933"/>
                  <a:ext cx="1179" cy="226"/>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611340" name="Line 12"/>
                <p:cNvSpPr>
                  <a:spLocks noChangeShapeType="1"/>
                </p:cNvSpPr>
                <p:nvPr/>
              </p:nvSpPr>
              <p:spPr bwMode="auto">
                <a:xfrm flipH="1">
                  <a:off x="3029" y="2160"/>
                  <a:ext cx="681" cy="590"/>
                </a:xfrm>
                <a:prstGeom prst="line">
                  <a:avLst/>
                </a:prstGeom>
                <a:noFill/>
                <a:ln w="19050">
                  <a:solidFill>
                    <a:srgbClr val="00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611341" name="Line 13"/>
                <p:cNvSpPr>
                  <a:spLocks noChangeShapeType="1"/>
                </p:cNvSpPr>
                <p:nvPr/>
              </p:nvSpPr>
              <p:spPr bwMode="auto">
                <a:xfrm flipV="1">
                  <a:off x="3710" y="1162"/>
                  <a:ext cx="544" cy="997"/>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611342" name="Line 14"/>
                <p:cNvSpPr>
                  <a:spLocks noChangeShapeType="1"/>
                </p:cNvSpPr>
                <p:nvPr/>
              </p:nvSpPr>
              <p:spPr bwMode="auto">
                <a:xfrm flipV="1">
                  <a:off x="3710" y="1706"/>
                  <a:ext cx="771" cy="453"/>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611343" name="Text Box 15"/>
                <p:cNvSpPr txBox="1">
                  <a:spLocks noChangeArrowheads="1"/>
                </p:cNvSpPr>
                <p:nvPr/>
              </p:nvSpPr>
              <p:spPr bwMode="auto">
                <a:xfrm>
                  <a:off x="4254" y="1480"/>
                  <a:ext cx="1759"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60">
                      <a:solidFill>
                        <a:srgbClr val="000000"/>
                      </a:solidFill>
                      <a:latin typeface="Times New Roman" panose="02020603050405020304" pitchFamily="18" charset="0"/>
                      <a:ea typeface="宋体" panose="02010600030101010101" pitchFamily="2" charset="-122"/>
                    </a:rPr>
                    <a:t>文档</a:t>
                  </a:r>
                  <a:r>
                    <a:rPr lang="en-US" altLang="zh-CN" sz="1660">
                      <a:solidFill>
                        <a:srgbClr val="000000"/>
                      </a:solidFill>
                      <a:latin typeface="Times New Roman" panose="02020603050405020304" pitchFamily="18" charset="0"/>
                      <a:ea typeface="宋体" panose="02010600030101010101" pitchFamily="2" charset="-122"/>
                    </a:rPr>
                    <a:t>D</a:t>
                  </a:r>
                  <a:r>
                    <a:rPr lang="en-US" altLang="zh-CN" sz="1660" baseline="-25000">
                      <a:solidFill>
                        <a:srgbClr val="000000"/>
                      </a:solidFill>
                      <a:latin typeface="Times New Roman" panose="02020603050405020304" pitchFamily="18" charset="0"/>
                      <a:ea typeface="宋体" panose="02010600030101010101" pitchFamily="2" charset="-122"/>
                    </a:rPr>
                    <a:t>2</a:t>
                  </a:r>
                  <a:r>
                    <a:rPr lang="en-US" altLang="zh-CN" sz="1660">
                      <a:solidFill>
                        <a:srgbClr val="000000"/>
                      </a:solidFill>
                      <a:latin typeface="Times New Roman" panose="02020603050405020304" pitchFamily="18" charset="0"/>
                      <a:ea typeface="宋体" panose="02010600030101010101" pitchFamily="2" charset="-122"/>
                    </a:rPr>
                    <a:t>=3K</a:t>
                  </a:r>
                  <a:r>
                    <a:rPr lang="en-US" altLang="zh-CN" sz="1660" baseline="-25000">
                      <a:solidFill>
                        <a:srgbClr val="000000"/>
                      </a:solidFill>
                      <a:latin typeface="Times New Roman" panose="02020603050405020304" pitchFamily="18" charset="0"/>
                      <a:ea typeface="宋体" panose="02010600030101010101" pitchFamily="2" charset="-122"/>
                    </a:rPr>
                    <a:t>1</a:t>
                  </a:r>
                  <a:r>
                    <a:rPr lang="en-US" altLang="zh-CN" sz="1660">
                      <a:solidFill>
                        <a:srgbClr val="000000"/>
                      </a:solidFill>
                      <a:latin typeface="Times New Roman" panose="02020603050405020304" pitchFamily="18" charset="0"/>
                      <a:ea typeface="宋体" panose="02010600030101010101" pitchFamily="2" charset="-122"/>
                    </a:rPr>
                    <a:t>+7K</a:t>
                  </a:r>
                  <a:r>
                    <a:rPr lang="en-US" altLang="zh-CN" sz="1660" baseline="-25000">
                      <a:solidFill>
                        <a:srgbClr val="000000"/>
                      </a:solidFill>
                      <a:latin typeface="Times New Roman" panose="02020603050405020304" pitchFamily="18" charset="0"/>
                      <a:ea typeface="宋体" panose="02010600030101010101" pitchFamily="2" charset="-122"/>
                    </a:rPr>
                    <a:t>2</a:t>
                  </a:r>
                  <a:r>
                    <a:rPr lang="en-US" altLang="zh-CN" sz="1660">
                      <a:solidFill>
                        <a:srgbClr val="000000"/>
                      </a:solidFill>
                      <a:latin typeface="Times New Roman" panose="02020603050405020304" pitchFamily="18" charset="0"/>
                      <a:ea typeface="宋体" panose="02010600030101010101" pitchFamily="2" charset="-122"/>
                    </a:rPr>
                    <a:t>+K</a:t>
                  </a:r>
                  <a:r>
                    <a:rPr lang="en-US" altLang="zh-CN" sz="1660" baseline="-25000">
                      <a:solidFill>
                        <a:srgbClr val="000000"/>
                      </a:solidFill>
                      <a:latin typeface="Times New Roman" panose="02020603050405020304" pitchFamily="18" charset="0"/>
                      <a:ea typeface="宋体" panose="02010600030101010101" pitchFamily="2" charset="-122"/>
                    </a:rPr>
                    <a:t>3</a:t>
                  </a:r>
                </a:p>
              </p:txBody>
            </p:sp>
            <p:sp>
              <p:nvSpPr>
                <p:cNvPr id="611344" name="Arc 16"/>
                <p:cNvSpPr/>
                <p:nvPr/>
              </p:nvSpPr>
              <p:spPr bwMode="auto">
                <a:xfrm>
                  <a:off x="4027" y="1979"/>
                  <a:ext cx="91" cy="9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60"/>
                </a:p>
              </p:txBody>
            </p:sp>
            <p:sp>
              <p:nvSpPr>
                <p:cNvPr id="611345" name="Text Box 17"/>
                <p:cNvSpPr txBox="1">
                  <a:spLocks noChangeArrowheads="1"/>
                </p:cNvSpPr>
                <p:nvPr/>
              </p:nvSpPr>
              <p:spPr bwMode="auto">
                <a:xfrm>
                  <a:off x="2848" y="2704"/>
                  <a:ext cx="680"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60">
                      <a:solidFill>
                        <a:srgbClr val="000000"/>
                      </a:solidFill>
                      <a:latin typeface="Times New Roman" panose="02020603050405020304" pitchFamily="18" charset="0"/>
                      <a:ea typeface="宋体" panose="02010600030101010101" pitchFamily="2" charset="-122"/>
                    </a:rPr>
                    <a:t>特征项</a:t>
                  </a:r>
                  <a:r>
                    <a:rPr lang="en-US" altLang="zh-CN" sz="1660">
                      <a:solidFill>
                        <a:srgbClr val="000000"/>
                      </a:solidFill>
                      <a:latin typeface="Times New Roman" panose="02020603050405020304" pitchFamily="18" charset="0"/>
                      <a:ea typeface="宋体" panose="02010600030101010101" pitchFamily="2" charset="-122"/>
                    </a:rPr>
                    <a:t>1</a:t>
                  </a:r>
                </a:p>
              </p:txBody>
            </p:sp>
            <p:sp>
              <p:nvSpPr>
                <p:cNvPr id="611346" name="Text Box 18"/>
                <p:cNvSpPr txBox="1">
                  <a:spLocks noChangeArrowheads="1"/>
                </p:cNvSpPr>
                <p:nvPr/>
              </p:nvSpPr>
              <p:spPr bwMode="auto">
                <a:xfrm>
                  <a:off x="5161" y="2205"/>
                  <a:ext cx="680"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60">
                      <a:solidFill>
                        <a:srgbClr val="000000"/>
                      </a:solidFill>
                      <a:latin typeface="Times New Roman" panose="02020603050405020304" pitchFamily="18" charset="0"/>
                      <a:ea typeface="宋体" panose="02010600030101010101" pitchFamily="2" charset="-122"/>
                    </a:rPr>
                    <a:t>特征项</a:t>
                  </a:r>
                  <a:r>
                    <a:rPr lang="en-US" altLang="zh-CN" sz="1660">
                      <a:solidFill>
                        <a:srgbClr val="000000"/>
                      </a:solidFill>
                      <a:latin typeface="Times New Roman" panose="02020603050405020304" pitchFamily="18" charset="0"/>
                      <a:ea typeface="宋体" panose="02010600030101010101" pitchFamily="2" charset="-122"/>
                    </a:rPr>
                    <a:t>2</a:t>
                  </a:r>
                </a:p>
              </p:txBody>
            </p:sp>
            <p:sp>
              <p:nvSpPr>
                <p:cNvPr id="611347" name="Text Box 19"/>
                <p:cNvSpPr txBox="1">
                  <a:spLocks noChangeArrowheads="1"/>
                </p:cNvSpPr>
                <p:nvPr/>
              </p:nvSpPr>
              <p:spPr bwMode="auto">
                <a:xfrm>
                  <a:off x="2984" y="1026"/>
                  <a:ext cx="680"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60">
                      <a:solidFill>
                        <a:srgbClr val="000000"/>
                      </a:solidFill>
                      <a:latin typeface="Times New Roman" panose="02020603050405020304" pitchFamily="18" charset="0"/>
                      <a:ea typeface="宋体" panose="02010600030101010101" pitchFamily="2" charset="-122"/>
                    </a:rPr>
                    <a:t>特征项</a:t>
                  </a:r>
                  <a:r>
                    <a:rPr lang="en-US" altLang="zh-CN" sz="1660">
                      <a:solidFill>
                        <a:srgbClr val="000000"/>
                      </a:solidFill>
                      <a:latin typeface="Times New Roman" panose="02020603050405020304" pitchFamily="18" charset="0"/>
                      <a:ea typeface="宋体" panose="02010600030101010101" pitchFamily="2" charset="-122"/>
                    </a:rPr>
                    <a:t>3</a:t>
                  </a:r>
                </a:p>
              </p:txBody>
            </p:sp>
          </p:grpSp>
        </p:grpSp>
      </p:grpSp>
      <p:graphicFrame>
        <p:nvGraphicFramePr>
          <p:cNvPr id="611352" name="Object 24"/>
          <p:cNvGraphicFramePr>
            <a:graphicFrameLocks noGrp="1" noChangeAspect="1"/>
          </p:cNvGraphicFramePr>
          <p:nvPr>
            <p:ph sz="half" idx="2"/>
          </p:nvPr>
        </p:nvGraphicFramePr>
        <p:xfrm>
          <a:off x="485041" y="3590193"/>
          <a:ext cx="4120662" cy="1321777"/>
        </p:xfrm>
        <a:graphic>
          <a:graphicData uri="http://schemas.openxmlformats.org/presentationml/2006/ole">
            <mc:AlternateContent xmlns:mc="http://schemas.openxmlformats.org/markup-compatibility/2006">
              <mc:Choice xmlns:v="urn:schemas-microsoft-com:vml" Requires="v">
                <p:oleObj spid="_x0000_s30811" name="公式" r:id="rId3" imgW="3009900" imgH="965200" progId="Equation.3">
                  <p:embed/>
                </p:oleObj>
              </mc:Choice>
              <mc:Fallback>
                <p:oleObj name="公式" r:id="rId3" imgW="3009900" imgH="965200" progId="Equation.3">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041" y="3590193"/>
                        <a:ext cx="4120662" cy="1321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Rectangle 21"/>
          <p:cNvSpPr txBox="1">
            <a:spLocks noChangeArrowheads="1"/>
          </p:cNvSpPr>
          <p:nvPr/>
        </p:nvSpPr>
        <p:spPr>
          <a:xfrm>
            <a:off x="3605579" y="5312021"/>
            <a:ext cx="5562600" cy="984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dirty="0">
                <a:solidFill>
                  <a:srgbClr val="FF0000"/>
                </a:solidFill>
                <a:latin typeface="黑体" panose="02010609060101010101" pitchFamily="49" charset="-122"/>
                <a:ea typeface="黑体" panose="02010609060101010101" pitchFamily="49" charset="-122"/>
              </a:rPr>
              <a:t>向量空间模型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11332"/>
                                        </p:tgtEl>
                                        <p:attrNameLst>
                                          <p:attrName>style.visibility</p:attrName>
                                        </p:attrNameLst>
                                      </p:cBhvr>
                                      <p:to>
                                        <p:strVal val="visible"/>
                                      </p:to>
                                    </p:set>
                                    <p:animEffect transition="in" filter="blinds(horizontal)">
                                      <p:cBhvr>
                                        <p:cTn id="7" dur="500"/>
                                        <p:tgtEl>
                                          <p:spTgt spid="6113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11352"/>
                                        </p:tgtEl>
                                        <p:attrNameLst>
                                          <p:attrName>style.visibility</p:attrName>
                                        </p:attrNameLst>
                                      </p:cBhvr>
                                      <p:to>
                                        <p:strVal val="visible"/>
                                      </p:to>
                                    </p:set>
                                    <p:animEffect transition="in" filter="dissolve">
                                      <p:cBhvr>
                                        <p:cTn id="12" dur="500"/>
                                        <p:tgtEl>
                                          <p:spTgt spid="611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日期占位符 3"/>
          <p:cNvSpPr>
            <a:spLocks noGrp="1"/>
          </p:cNvSpPr>
          <p:nvPr>
            <p:ph type="dt" sz="half" idx="10"/>
          </p:nvPr>
        </p:nvSpPr>
        <p:spPr/>
        <p:txBody>
          <a:bodyPr/>
          <a:lstStyle/>
          <a:p>
            <a:fld id="{66130EE5-0D37-4F60-AF23-82A790226641}" type="datetime1">
              <a:rPr lang="zh-CN" altLang="en-US"/>
              <a:t>2021/12/31</a:t>
            </a:fld>
            <a:endParaRPr lang="en-US" altLang="zh-CN"/>
          </a:p>
        </p:txBody>
      </p:sp>
      <p:sp>
        <p:nvSpPr>
          <p:cNvPr id="31" name="灯片编号占位符 5"/>
          <p:cNvSpPr>
            <a:spLocks noGrp="1"/>
          </p:cNvSpPr>
          <p:nvPr>
            <p:ph type="sldNum" sz="quarter" idx="12"/>
          </p:nvPr>
        </p:nvSpPr>
        <p:spPr/>
        <p:txBody>
          <a:bodyPr/>
          <a:lstStyle/>
          <a:p>
            <a:fld id="{671A1F35-0154-42BE-A265-0568F57BF15D}" type="slidenum">
              <a:rPr lang="zh-CN" altLang="en-US"/>
              <a:t>34</a:t>
            </a:fld>
            <a:endParaRPr lang="en-US" altLang="zh-CN"/>
          </a:p>
        </p:txBody>
      </p:sp>
      <p:grpSp>
        <p:nvGrpSpPr>
          <p:cNvPr id="501808" name="Group 48"/>
          <p:cNvGrpSpPr/>
          <p:nvPr/>
        </p:nvGrpSpPr>
        <p:grpSpPr bwMode="auto">
          <a:xfrm>
            <a:off x="1524000" y="1941309"/>
            <a:ext cx="6246935" cy="4120662"/>
            <a:chOff x="1079" y="981"/>
            <a:chExt cx="4263" cy="2812"/>
          </a:xfrm>
        </p:grpSpPr>
        <p:sp>
          <p:nvSpPr>
            <p:cNvPr id="501790" name="Rectangle 30"/>
            <p:cNvSpPr>
              <a:spLocks noChangeArrowheads="1"/>
            </p:cNvSpPr>
            <p:nvPr/>
          </p:nvSpPr>
          <p:spPr bwMode="auto">
            <a:xfrm>
              <a:off x="1941" y="981"/>
              <a:ext cx="1088"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60">
                  <a:solidFill>
                    <a:srgbClr val="0000FF"/>
                  </a:solidFill>
                  <a:ea typeface="宋体" panose="02010600030101010101" pitchFamily="2" charset="-122"/>
                </a:rPr>
                <a:t>结构化文本模型</a:t>
              </a:r>
            </a:p>
          </p:txBody>
        </p:sp>
        <p:sp>
          <p:nvSpPr>
            <p:cNvPr id="501799" name="Rectangle 39"/>
            <p:cNvSpPr>
              <a:spLocks noChangeArrowheads="1"/>
            </p:cNvSpPr>
            <p:nvPr/>
          </p:nvSpPr>
          <p:spPr bwMode="auto">
            <a:xfrm>
              <a:off x="4254" y="981"/>
              <a:ext cx="1088"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60">
                  <a:solidFill>
                    <a:srgbClr val="0000FF"/>
                  </a:solidFill>
                  <a:ea typeface="宋体" panose="02010600030101010101" pitchFamily="2" charset="-122"/>
                </a:rPr>
                <a:t>集合论模型</a:t>
              </a:r>
            </a:p>
          </p:txBody>
        </p:sp>
        <p:grpSp>
          <p:nvGrpSpPr>
            <p:cNvPr id="501807" name="Group 47"/>
            <p:cNvGrpSpPr/>
            <p:nvPr/>
          </p:nvGrpSpPr>
          <p:grpSpPr bwMode="auto">
            <a:xfrm>
              <a:off x="1079" y="1253"/>
              <a:ext cx="4263" cy="2540"/>
              <a:chOff x="1079" y="1253"/>
              <a:chExt cx="4263" cy="2540"/>
            </a:xfrm>
          </p:grpSpPr>
          <p:sp>
            <p:nvSpPr>
              <p:cNvPr id="501785" name="Rectangle 25"/>
              <p:cNvSpPr>
                <a:spLocks noChangeArrowheads="1"/>
              </p:cNvSpPr>
              <p:nvPr/>
            </p:nvSpPr>
            <p:spPr bwMode="auto">
              <a:xfrm>
                <a:off x="1079" y="1706"/>
                <a:ext cx="272" cy="1361"/>
              </a:xfrm>
              <a:prstGeom prst="rect">
                <a:avLst/>
              </a:prstGeom>
              <a:solidFill>
                <a:schemeClr val="accent1"/>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60">
                    <a:solidFill>
                      <a:srgbClr val="000000"/>
                    </a:solidFill>
                    <a:ea typeface="宋体" panose="02010600030101010101" pitchFamily="2" charset="-122"/>
                  </a:rPr>
                  <a:t>文</a:t>
                </a:r>
              </a:p>
              <a:p>
                <a:pPr algn="ctr"/>
                <a:r>
                  <a:rPr lang="zh-CN" altLang="en-US" sz="1660">
                    <a:solidFill>
                      <a:srgbClr val="000000"/>
                    </a:solidFill>
                    <a:ea typeface="宋体" panose="02010600030101010101" pitchFamily="2" charset="-122"/>
                  </a:rPr>
                  <a:t>本</a:t>
                </a:r>
              </a:p>
              <a:p>
                <a:pPr algn="ctr"/>
                <a:r>
                  <a:rPr lang="zh-CN" altLang="en-US" sz="1660">
                    <a:solidFill>
                      <a:srgbClr val="000000"/>
                    </a:solidFill>
                    <a:ea typeface="宋体" panose="02010600030101010101" pitchFamily="2" charset="-122"/>
                  </a:rPr>
                  <a:t>检</a:t>
                </a:r>
              </a:p>
              <a:p>
                <a:pPr algn="ctr"/>
                <a:r>
                  <a:rPr lang="zh-CN" altLang="en-US" sz="1660">
                    <a:solidFill>
                      <a:srgbClr val="000000"/>
                    </a:solidFill>
                    <a:ea typeface="宋体" panose="02010600030101010101" pitchFamily="2" charset="-122"/>
                  </a:rPr>
                  <a:t>索</a:t>
                </a:r>
              </a:p>
              <a:p>
                <a:pPr algn="ctr"/>
                <a:r>
                  <a:rPr lang="zh-CN" altLang="en-US" sz="1660">
                    <a:solidFill>
                      <a:srgbClr val="000000"/>
                    </a:solidFill>
                    <a:ea typeface="宋体" panose="02010600030101010101" pitchFamily="2" charset="-122"/>
                  </a:rPr>
                  <a:t>模</a:t>
                </a:r>
              </a:p>
              <a:p>
                <a:pPr algn="ctr"/>
                <a:r>
                  <a:rPr lang="zh-CN" altLang="en-US" sz="1660">
                    <a:solidFill>
                      <a:srgbClr val="000000"/>
                    </a:solidFill>
                    <a:ea typeface="宋体" panose="02010600030101010101" pitchFamily="2" charset="-122"/>
                  </a:rPr>
                  <a:t>型</a:t>
                </a:r>
              </a:p>
            </p:txBody>
          </p:sp>
          <p:sp>
            <p:nvSpPr>
              <p:cNvPr id="501786" name="Rectangle 26"/>
              <p:cNvSpPr>
                <a:spLocks noChangeArrowheads="1"/>
              </p:cNvSpPr>
              <p:nvPr/>
            </p:nvSpPr>
            <p:spPr bwMode="auto">
              <a:xfrm>
                <a:off x="1941" y="1253"/>
                <a:ext cx="1088" cy="453"/>
              </a:xfrm>
              <a:prstGeom prst="rect">
                <a:avLst/>
              </a:prstGeom>
              <a:solidFill>
                <a:schemeClr val="accent1"/>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60">
                    <a:solidFill>
                      <a:srgbClr val="000000"/>
                    </a:solidFill>
                    <a:ea typeface="宋体" panose="02010600030101010101" pitchFamily="2" charset="-122"/>
                  </a:rPr>
                  <a:t>非重叠链表模型</a:t>
                </a:r>
              </a:p>
              <a:p>
                <a:pPr algn="ctr"/>
                <a:r>
                  <a:rPr lang="zh-CN" altLang="en-US" sz="1660">
                    <a:solidFill>
                      <a:srgbClr val="000000"/>
                    </a:solidFill>
                    <a:ea typeface="宋体" panose="02010600030101010101" pitchFamily="2" charset="-122"/>
                  </a:rPr>
                  <a:t>邻近节点模型</a:t>
                </a:r>
              </a:p>
            </p:txBody>
          </p:sp>
          <p:sp>
            <p:nvSpPr>
              <p:cNvPr id="501787" name="Rectangle 27"/>
              <p:cNvSpPr>
                <a:spLocks noChangeArrowheads="1"/>
              </p:cNvSpPr>
              <p:nvPr/>
            </p:nvSpPr>
            <p:spPr bwMode="auto">
              <a:xfrm>
                <a:off x="1941" y="1933"/>
                <a:ext cx="1088" cy="576"/>
              </a:xfrm>
              <a:prstGeom prst="rect">
                <a:avLst/>
              </a:prstGeom>
              <a:solidFill>
                <a:schemeClr val="accent1"/>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60">
                    <a:solidFill>
                      <a:srgbClr val="CC0000"/>
                    </a:solidFill>
                    <a:ea typeface="宋体" panose="02010600030101010101" pitchFamily="2" charset="-122"/>
                  </a:rPr>
                  <a:t>布尔模型</a:t>
                </a:r>
              </a:p>
              <a:p>
                <a:pPr algn="ctr"/>
                <a:r>
                  <a:rPr lang="zh-CN" altLang="en-US" sz="1660">
                    <a:solidFill>
                      <a:srgbClr val="CC0000"/>
                    </a:solidFill>
                    <a:ea typeface="宋体" panose="02010600030101010101" pitchFamily="2" charset="-122"/>
                  </a:rPr>
                  <a:t>向量模型</a:t>
                </a:r>
              </a:p>
              <a:p>
                <a:pPr algn="ctr"/>
                <a:r>
                  <a:rPr lang="zh-CN" altLang="en-US" sz="1660">
                    <a:solidFill>
                      <a:srgbClr val="CC0000"/>
                    </a:solidFill>
                    <a:ea typeface="宋体" panose="02010600030101010101" pitchFamily="2" charset="-122"/>
                  </a:rPr>
                  <a:t>概率模型</a:t>
                </a:r>
              </a:p>
            </p:txBody>
          </p:sp>
          <p:sp>
            <p:nvSpPr>
              <p:cNvPr id="501788" name="Rectangle 28"/>
              <p:cNvSpPr>
                <a:spLocks noChangeArrowheads="1"/>
              </p:cNvSpPr>
              <p:nvPr/>
            </p:nvSpPr>
            <p:spPr bwMode="auto">
              <a:xfrm>
                <a:off x="1941" y="2750"/>
                <a:ext cx="1088" cy="454"/>
              </a:xfrm>
              <a:prstGeom prst="rect">
                <a:avLst/>
              </a:prstGeom>
              <a:solidFill>
                <a:schemeClr val="accent1"/>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60">
                    <a:solidFill>
                      <a:srgbClr val="000000"/>
                    </a:solidFill>
                    <a:ea typeface="宋体" panose="02010600030101010101" pitchFamily="2" charset="-122"/>
                  </a:rPr>
                  <a:t>浏览模型</a:t>
                </a:r>
              </a:p>
              <a:p>
                <a:pPr algn="ctr"/>
                <a:r>
                  <a:rPr lang="zh-CN" altLang="en-US" sz="1660">
                    <a:solidFill>
                      <a:srgbClr val="000000"/>
                    </a:solidFill>
                    <a:ea typeface="宋体" panose="02010600030101010101" pitchFamily="2" charset="-122"/>
                  </a:rPr>
                  <a:t>超文本模型</a:t>
                </a:r>
              </a:p>
            </p:txBody>
          </p:sp>
          <p:sp>
            <p:nvSpPr>
              <p:cNvPr id="501789" name="Rectangle 29"/>
              <p:cNvSpPr>
                <a:spLocks noChangeArrowheads="1"/>
              </p:cNvSpPr>
              <p:nvPr/>
            </p:nvSpPr>
            <p:spPr bwMode="auto">
              <a:xfrm>
                <a:off x="1941" y="3430"/>
                <a:ext cx="1088" cy="363"/>
              </a:xfrm>
              <a:prstGeom prst="rect">
                <a:avLst/>
              </a:prstGeom>
              <a:solidFill>
                <a:schemeClr val="accent1"/>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60">
                    <a:solidFill>
                      <a:srgbClr val="000000"/>
                    </a:solidFill>
                    <a:ea typeface="宋体" panose="02010600030101010101" pitchFamily="2" charset="-122"/>
                  </a:rPr>
                  <a:t>基于本体的模型</a:t>
                </a:r>
              </a:p>
            </p:txBody>
          </p:sp>
          <p:sp>
            <p:nvSpPr>
              <p:cNvPr id="501791" name="Rectangle 31"/>
              <p:cNvSpPr>
                <a:spLocks noChangeArrowheads="1"/>
              </p:cNvSpPr>
              <p:nvPr/>
            </p:nvSpPr>
            <p:spPr bwMode="auto">
              <a:xfrm>
                <a:off x="1941" y="1661"/>
                <a:ext cx="1088"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60">
                    <a:solidFill>
                      <a:srgbClr val="0000FF"/>
                    </a:solidFill>
                    <a:ea typeface="宋体" panose="02010600030101010101" pitchFamily="2" charset="-122"/>
                  </a:rPr>
                  <a:t>经典模型</a:t>
                </a:r>
              </a:p>
            </p:txBody>
          </p:sp>
          <p:sp>
            <p:nvSpPr>
              <p:cNvPr id="501792" name="Rectangle 32"/>
              <p:cNvSpPr>
                <a:spLocks noChangeArrowheads="1"/>
              </p:cNvSpPr>
              <p:nvPr/>
            </p:nvSpPr>
            <p:spPr bwMode="auto">
              <a:xfrm>
                <a:off x="1941" y="2478"/>
                <a:ext cx="1088"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60">
                    <a:solidFill>
                      <a:srgbClr val="0000FF"/>
                    </a:solidFill>
                    <a:ea typeface="宋体" panose="02010600030101010101" pitchFamily="2" charset="-122"/>
                  </a:rPr>
                  <a:t>超文本模型</a:t>
                </a:r>
              </a:p>
            </p:txBody>
          </p:sp>
          <p:sp>
            <p:nvSpPr>
              <p:cNvPr id="501793" name="Rectangle 33"/>
              <p:cNvSpPr>
                <a:spLocks noChangeArrowheads="1"/>
              </p:cNvSpPr>
              <p:nvPr/>
            </p:nvSpPr>
            <p:spPr bwMode="auto">
              <a:xfrm>
                <a:off x="1941" y="3158"/>
                <a:ext cx="1088"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60">
                    <a:solidFill>
                      <a:srgbClr val="0000FF"/>
                    </a:solidFill>
                    <a:ea typeface="宋体" panose="02010600030101010101" pitchFamily="2" charset="-122"/>
                  </a:rPr>
                  <a:t>知识检索模型</a:t>
                </a:r>
              </a:p>
            </p:txBody>
          </p:sp>
          <p:sp>
            <p:nvSpPr>
              <p:cNvPr id="501794" name="Rectangle 34"/>
              <p:cNvSpPr>
                <a:spLocks noChangeArrowheads="1"/>
              </p:cNvSpPr>
              <p:nvPr/>
            </p:nvSpPr>
            <p:spPr bwMode="auto">
              <a:xfrm>
                <a:off x="4254" y="1253"/>
                <a:ext cx="1088" cy="453"/>
              </a:xfrm>
              <a:prstGeom prst="rect">
                <a:avLst/>
              </a:prstGeom>
              <a:solidFill>
                <a:schemeClr val="accent1"/>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60">
                    <a:solidFill>
                      <a:srgbClr val="000000"/>
                    </a:solidFill>
                    <a:ea typeface="宋体" panose="02010600030101010101" pitchFamily="2" charset="-122"/>
                  </a:rPr>
                  <a:t>扩展布尔模型</a:t>
                </a:r>
              </a:p>
              <a:p>
                <a:pPr algn="ctr"/>
                <a:r>
                  <a:rPr lang="zh-CN" altLang="en-US" sz="1660">
                    <a:solidFill>
                      <a:srgbClr val="000000"/>
                    </a:solidFill>
                    <a:ea typeface="宋体" panose="02010600030101010101" pitchFamily="2" charset="-122"/>
                  </a:rPr>
                  <a:t>模糊集合模型</a:t>
                </a:r>
              </a:p>
            </p:txBody>
          </p:sp>
          <p:sp>
            <p:nvSpPr>
              <p:cNvPr id="501795" name="Rectangle 35"/>
              <p:cNvSpPr>
                <a:spLocks noChangeArrowheads="1"/>
              </p:cNvSpPr>
              <p:nvPr/>
            </p:nvSpPr>
            <p:spPr bwMode="auto">
              <a:xfrm>
                <a:off x="4254" y="1933"/>
                <a:ext cx="1088" cy="576"/>
              </a:xfrm>
              <a:prstGeom prst="rect">
                <a:avLst/>
              </a:prstGeom>
              <a:solidFill>
                <a:schemeClr val="accent1"/>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60">
                    <a:solidFill>
                      <a:srgbClr val="000000"/>
                    </a:solidFill>
                    <a:ea typeface="宋体" panose="02010600030101010101" pitchFamily="2" charset="-122"/>
                  </a:rPr>
                  <a:t>广义向量模型</a:t>
                </a:r>
              </a:p>
              <a:p>
                <a:pPr algn="ctr"/>
                <a:r>
                  <a:rPr lang="zh-CN" altLang="en-US" sz="1660">
                    <a:solidFill>
                      <a:srgbClr val="000000"/>
                    </a:solidFill>
                    <a:ea typeface="宋体" panose="02010600030101010101" pitchFamily="2" charset="-122"/>
                  </a:rPr>
                  <a:t>潜语义标引模型</a:t>
                </a:r>
              </a:p>
              <a:p>
                <a:pPr algn="ctr"/>
                <a:r>
                  <a:rPr lang="zh-CN" altLang="en-US" sz="1660">
                    <a:solidFill>
                      <a:srgbClr val="000000"/>
                    </a:solidFill>
                    <a:ea typeface="宋体" panose="02010600030101010101" pitchFamily="2" charset="-122"/>
                  </a:rPr>
                  <a:t>神经网络模型</a:t>
                </a:r>
              </a:p>
            </p:txBody>
          </p:sp>
          <p:sp>
            <p:nvSpPr>
              <p:cNvPr id="501796" name="Rectangle 36"/>
              <p:cNvSpPr>
                <a:spLocks noChangeArrowheads="1"/>
              </p:cNvSpPr>
              <p:nvPr/>
            </p:nvSpPr>
            <p:spPr bwMode="auto">
              <a:xfrm>
                <a:off x="4254" y="2750"/>
                <a:ext cx="1088" cy="454"/>
              </a:xfrm>
              <a:prstGeom prst="rect">
                <a:avLst/>
              </a:prstGeom>
              <a:solidFill>
                <a:schemeClr val="accent1"/>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60">
                    <a:solidFill>
                      <a:srgbClr val="000000"/>
                    </a:solidFill>
                    <a:ea typeface="宋体" panose="02010600030101010101" pitchFamily="2" charset="-122"/>
                  </a:rPr>
                  <a:t>推理网络模型</a:t>
                </a:r>
              </a:p>
              <a:p>
                <a:pPr algn="ctr"/>
                <a:r>
                  <a:rPr lang="zh-CN" altLang="en-US" sz="1660">
                    <a:solidFill>
                      <a:srgbClr val="000000"/>
                    </a:solidFill>
                    <a:ea typeface="宋体" panose="02010600030101010101" pitchFamily="2" charset="-122"/>
                  </a:rPr>
                  <a:t>信任度网络模型</a:t>
                </a:r>
              </a:p>
            </p:txBody>
          </p:sp>
          <p:sp>
            <p:nvSpPr>
              <p:cNvPr id="501797" name="Rectangle 37"/>
              <p:cNvSpPr>
                <a:spLocks noChangeArrowheads="1"/>
              </p:cNvSpPr>
              <p:nvPr/>
            </p:nvSpPr>
            <p:spPr bwMode="auto">
              <a:xfrm>
                <a:off x="4254" y="1661"/>
                <a:ext cx="1088"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60">
                    <a:solidFill>
                      <a:srgbClr val="0000FF"/>
                    </a:solidFill>
                    <a:ea typeface="宋体" panose="02010600030101010101" pitchFamily="2" charset="-122"/>
                  </a:rPr>
                  <a:t>代数模型</a:t>
                </a:r>
              </a:p>
            </p:txBody>
          </p:sp>
          <p:sp>
            <p:nvSpPr>
              <p:cNvPr id="501798" name="Rectangle 38"/>
              <p:cNvSpPr>
                <a:spLocks noChangeArrowheads="1"/>
              </p:cNvSpPr>
              <p:nvPr/>
            </p:nvSpPr>
            <p:spPr bwMode="auto">
              <a:xfrm>
                <a:off x="4254" y="2478"/>
                <a:ext cx="1088"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60">
                    <a:solidFill>
                      <a:srgbClr val="0000FF"/>
                    </a:solidFill>
                    <a:ea typeface="宋体" panose="02010600030101010101" pitchFamily="2" charset="-122"/>
                  </a:rPr>
                  <a:t>概率模型</a:t>
                </a:r>
              </a:p>
            </p:txBody>
          </p:sp>
          <p:cxnSp>
            <p:nvCxnSpPr>
              <p:cNvPr id="501800" name="AutoShape 40"/>
              <p:cNvCxnSpPr>
                <a:cxnSpLocks noChangeShapeType="1"/>
                <a:stCxn id="501785" idx="3"/>
                <a:endCxn id="501786" idx="1"/>
              </p:cNvCxnSpPr>
              <p:nvPr/>
            </p:nvCxnSpPr>
            <p:spPr bwMode="auto">
              <a:xfrm flipV="1">
                <a:off x="1351" y="1480"/>
                <a:ext cx="590" cy="907"/>
              </a:xfrm>
              <a:prstGeom prst="straightConnector1">
                <a:avLst/>
              </a:prstGeom>
              <a:noFill/>
              <a:ln w="158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1801" name="AutoShape 41"/>
              <p:cNvCxnSpPr>
                <a:cxnSpLocks noChangeShapeType="1"/>
                <a:stCxn id="501785" idx="3"/>
                <a:endCxn id="501787" idx="1"/>
              </p:cNvCxnSpPr>
              <p:nvPr/>
            </p:nvCxnSpPr>
            <p:spPr bwMode="auto">
              <a:xfrm flipV="1">
                <a:off x="1351" y="2221"/>
                <a:ext cx="590" cy="166"/>
              </a:xfrm>
              <a:prstGeom prst="straightConnector1">
                <a:avLst/>
              </a:prstGeom>
              <a:noFill/>
              <a:ln w="158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1802" name="AutoShape 42"/>
              <p:cNvCxnSpPr>
                <a:cxnSpLocks noChangeShapeType="1"/>
                <a:stCxn id="501785" idx="3"/>
                <a:endCxn id="501788" idx="1"/>
              </p:cNvCxnSpPr>
              <p:nvPr/>
            </p:nvCxnSpPr>
            <p:spPr bwMode="auto">
              <a:xfrm>
                <a:off x="1351" y="2387"/>
                <a:ext cx="590" cy="590"/>
              </a:xfrm>
              <a:prstGeom prst="straightConnector1">
                <a:avLst/>
              </a:prstGeom>
              <a:noFill/>
              <a:ln w="158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1803" name="AutoShape 43"/>
              <p:cNvCxnSpPr>
                <a:cxnSpLocks noChangeShapeType="1"/>
                <a:stCxn id="501785" idx="3"/>
                <a:endCxn id="501789" idx="1"/>
              </p:cNvCxnSpPr>
              <p:nvPr/>
            </p:nvCxnSpPr>
            <p:spPr bwMode="auto">
              <a:xfrm>
                <a:off x="1351" y="2387"/>
                <a:ext cx="590" cy="1225"/>
              </a:xfrm>
              <a:prstGeom prst="straightConnector1">
                <a:avLst/>
              </a:prstGeom>
              <a:noFill/>
              <a:ln w="158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1804" name="AutoShape 44"/>
              <p:cNvCxnSpPr>
                <a:cxnSpLocks noChangeShapeType="1"/>
                <a:stCxn id="501787" idx="3"/>
                <a:endCxn id="501794" idx="1"/>
              </p:cNvCxnSpPr>
              <p:nvPr/>
            </p:nvCxnSpPr>
            <p:spPr bwMode="auto">
              <a:xfrm flipV="1">
                <a:off x="3029" y="1480"/>
                <a:ext cx="1225" cy="741"/>
              </a:xfrm>
              <a:prstGeom prst="straightConnector1">
                <a:avLst/>
              </a:prstGeom>
              <a:noFill/>
              <a:ln w="15875">
                <a:solidFill>
                  <a:srgbClr val="80008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1805" name="AutoShape 45"/>
              <p:cNvCxnSpPr>
                <a:cxnSpLocks noChangeShapeType="1"/>
                <a:stCxn id="501787" idx="3"/>
                <a:endCxn id="501795" idx="1"/>
              </p:cNvCxnSpPr>
              <p:nvPr/>
            </p:nvCxnSpPr>
            <p:spPr bwMode="auto">
              <a:xfrm>
                <a:off x="3029" y="2221"/>
                <a:ext cx="1225" cy="0"/>
              </a:xfrm>
              <a:prstGeom prst="straightConnector1">
                <a:avLst/>
              </a:prstGeom>
              <a:noFill/>
              <a:ln w="15875">
                <a:solidFill>
                  <a:srgbClr val="80008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1806" name="AutoShape 46"/>
              <p:cNvCxnSpPr>
                <a:cxnSpLocks noChangeShapeType="1"/>
                <a:stCxn id="501787" idx="3"/>
                <a:endCxn id="501796" idx="1"/>
              </p:cNvCxnSpPr>
              <p:nvPr/>
            </p:nvCxnSpPr>
            <p:spPr bwMode="auto">
              <a:xfrm>
                <a:off x="3029" y="2221"/>
                <a:ext cx="1225" cy="756"/>
              </a:xfrm>
              <a:prstGeom prst="straightConnector1">
                <a:avLst/>
              </a:prstGeom>
              <a:noFill/>
              <a:ln w="15875">
                <a:solidFill>
                  <a:srgbClr val="80008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501809" name="Text Box 49"/>
          <p:cNvSpPr txBox="1">
            <a:spLocks noChangeArrowheads="1"/>
          </p:cNvSpPr>
          <p:nvPr/>
        </p:nvSpPr>
        <p:spPr bwMode="auto">
          <a:xfrm>
            <a:off x="650631" y="1767255"/>
            <a:ext cx="3723543" cy="34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sz="1660">
              <a:ea typeface="宋体" panose="02010600030101010101" pitchFamily="2" charset="-122"/>
            </a:endParaRPr>
          </a:p>
        </p:txBody>
      </p:sp>
      <p:sp>
        <p:nvSpPr>
          <p:cNvPr id="501812" name="Text Box 52"/>
          <p:cNvSpPr txBox="1">
            <a:spLocks noChangeArrowheads="1"/>
          </p:cNvSpPr>
          <p:nvPr/>
        </p:nvSpPr>
        <p:spPr bwMode="auto">
          <a:xfrm>
            <a:off x="457200" y="1192956"/>
            <a:ext cx="45207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dirty="0">
                <a:solidFill>
                  <a:srgbClr val="CC0000"/>
                </a:solidFill>
                <a:latin typeface="黑体" panose="02010609060101010101" pitchFamily="49" charset="-122"/>
                <a:ea typeface="黑体" panose="02010609060101010101" pitchFamily="49" charset="-122"/>
              </a:rPr>
              <a:t>3</a:t>
            </a:r>
            <a:r>
              <a:rPr lang="zh-CN" altLang="en-US" sz="2800" dirty="0">
                <a:solidFill>
                  <a:srgbClr val="CC0000"/>
                </a:solidFill>
                <a:latin typeface="黑体" panose="02010609060101010101" pitchFamily="49" charset="-122"/>
                <a:ea typeface="黑体" panose="02010609060101010101" pitchFamily="49" charset="-122"/>
              </a:rPr>
              <a:t>、信息检索模型的类型</a:t>
            </a:r>
          </a:p>
        </p:txBody>
      </p:sp>
      <p:sp>
        <p:nvSpPr>
          <p:cNvPr id="33" name="Rectangle 2"/>
          <p:cNvSpPr>
            <a:spLocks noGrp="1" noChangeArrowheads="1"/>
          </p:cNvSpPr>
          <p:nvPr>
            <p:ph type="title"/>
          </p:nvPr>
        </p:nvSpPr>
        <p:spPr>
          <a:xfrm>
            <a:off x="179512" y="26186"/>
            <a:ext cx="8229600" cy="1143000"/>
          </a:xfrm>
        </p:spPr>
        <p:txBody>
          <a:bodyPr vert="horz" lIns="91440" tIns="45720" rIns="91440" bIns="45720" rtlCol="0" anchor="ctr">
            <a:normAutofit/>
          </a:body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5.3.1  </a:t>
            </a:r>
            <a:r>
              <a:rPr lang="zh-CN" altLang="en-US" sz="2800" dirty="0">
                <a:solidFill>
                  <a:srgbClr val="660066"/>
                </a:solidFill>
                <a:latin typeface="微软雅黑" panose="020B0503020204020204" pitchFamily="34" charset="-122"/>
                <a:ea typeface="微软雅黑" panose="020B0503020204020204" pitchFamily="34" charset="-122"/>
                <a:cs typeface="+mn-cs"/>
              </a:rPr>
              <a:t>信息检索模型概述</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D2B7A0B-0842-44F2-8889-E8D17C68851F}" type="datetime1">
              <a:rPr lang="zh-CN" altLang="en-US"/>
              <a:t>2021/12/31</a:t>
            </a:fld>
            <a:endParaRPr lang="en-US" altLang="zh-CN"/>
          </a:p>
        </p:txBody>
      </p:sp>
      <p:sp>
        <p:nvSpPr>
          <p:cNvPr id="6" name="灯片编号占位符 5"/>
          <p:cNvSpPr>
            <a:spLocks noGrp="1"/>
          </p:cNvSpPr>
          <p:nvPr>
            <p:ph type="sldNum" sz="quarter" idx="12"/>
          </p:nvPr>
        </p:nvSpPr>
        <p:spPr/>
        <p:txBody>
          <a:bodyPr/>
          <a:lstStyle/>
          <a:p>
            <a:fld id="{71385E94-DC41-464C-B823-8D2AC2389251}" type="slidenum">
              <a:rPr lang="zh-CN" altLang="en-US"/>
              <a:t>35</a:t>
            </a:fld>
            <a:endParaRPr lang="en-US" altLang="zh-CN"/>
          </a:p>
        </p:txBody>
      </p:sp>
      <p:sp>
        <p:nvSpPr>
          <p:cNvPr id="503810" name="Rectangle 2"/>
          <p:cNvSpPr>
            <a:spLocks noGrp="1" noChangeArrowheads="1"/>
          </p:cNvSpPr>
          <p:nvPr>
            <p:ph type="title"/>
          </p:nvPr>
        </p:nvSpPr>
        <p:spPr>
          <a:xfrm>
            <a:off x="323528" y="8000"/>
            <a:ext cx="8229600" cy="984738"/>
          </a:xfrm>
        </p:spPr>
        <p:txBody>
          <a:bodyPr vert="horz" lIns="91440" tIns="45720" rIns="91440" bIns="45720" rtlCol="0" anchor="ctr">
            <a:normAutofit/>
          </a:body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5.3.2</a:t>
            </a:r>
            <a:r>
              <a:rPr lang="zh-CN" altLang="en-US" sz="2800" dirty="0">
                <a:solidFill>
                  <a:srgbClr val="660066"/>
                </a:solidFill>
                <a:latin typeface="微软雅黑" panose="020B0503020204020204" pitchFamily="34" charset="-122"/>
                <a:ea typeface="微软雅黑" panose="020B0503020204020204" pitchFamily="34" charset="-122"/>
                <a:cs typeface="+mn-cs"/>
              </a:rPr>
              <a:t>布尔检索模型与向量检索模型</a:t>
            </a:r>
          </a:p>
        </p:txBody>
      </p:sp>
      <p:sp>
        <p:nvSpPr>
          <p:cNvPr id="503811" name="Rectangle 3"/>
          <p:cNvSpPr>
            <a:spLocks noGrp="1" noChangeArrowheads="1"/>
          </p:cNvSpPr>
          <p:nvPr>
            <p:ph type="body" idx="1"/>
          </p:nvPr>
        </p:nvSpPr>
        <p:spPr>
          <a:xfrm>
            <a:off x="323528" y="1196752"/>
            <a:ext cx="8229600" cy="4525963"/>
          </a:xfrm>
        </p:spPr>
        <p:txBody>
          <a:bodyPr>
            <a:normAutofit fontScale="92500"/>
          </a:bodyPr>
          <a:lstStyle/>
          <a:p>
            <a:r>
              <a:rPr lang="en-US" altLang="zh-CN" dirty="0">
                <a:solidFill>
                  <a:srgbClr val="FF0000"/>
                </a:solidFill>
                <a:latin typeface="Arial" panose="020B0604020202020204" pitchFamily="34" charset="0"/>
                <a:cs typeface="Arial" panose="020B0604020202020204" pitchFamily="34" charset="0"/>
              </a:rPr>
              <a:t>Boolean Retrieval</a:t>
            </a:r>
            <a:r>
              <a:rPr lang="zh-CN" altLang="en-US" dirty="0">
                <a:solidFill>
                  <a:srgbClr val="FF0000"/>
                </a:solidFill>
                <a:latin typeface="Arial" panose="020B0604020202020204" pitchFamily="34" charset="0"/>
                <a:cs typeface="Arial" panose="020B0604020202020204" pitchFamily="34" charset="0"/>
              </a:rPr>
              <a:t>： </a:t>
            </a:r>
            <a:r>
              <a:rPr lang="zh-CN" altLang="en-US" b="1" dirty="0">
                <a:solidFill>
                  <a:srgbClr val="FF0000"/>
                </a:solidFill>
                <a:latin typeface="Arial" panose="020B0604020202020204" pitchFamily="34" charset="0"/>
                <a:cs typeface="Arial" panose="020B0604020202020204" pitchFamily="34" charset="0"/>
              </a:rPr>
              <a:t>与或非</a:t>
            </a:r>
            <a:endParaRPr lang="en-US" altLang="zh-CN" b="1" dirty="0">
              <a:solidFill>
                <a:srgbClr val="FF0000"/>
              </a:solidFill>
              <a:latin typeface="Arial" panose="020B0604020202020204" pitchFamily="34" charset="0"/>
              <a:cs typeface="Arial" panose="020B0604020202020204" pitchFamily="34" charset="0"/>
            </a:endParaRPr>
          </a:p>
          <a:p>
            <a:pPr>
              <a:lnSpc>
                <a:spcPct val="170000"/>
              </a:lnSpc>
            </a:pPr>
            <a:r>
              <a:rPr lang="zh-CN" altLang="en-US" dirty="0"/>
              <a:t>针对布尔查询的检索，布尔查询是指利用 </a:t>
            </a:r>
            <a:r>
              <a:rPr lang="en-US" altLang="zh-CN" dirty="0"/>
              <a:t>AND</a:t>
            </a:r>
            <a:r>
              <a:rPr lang="zh-CN" altLang="en-US" dirty="0"/>
              <a:t>，</a:t>
            </a:r>
            <a:r>
              <a:rPr lang="en-US" altLang="zh-CN" dirty="0"/>
              <a:t> OR </a:t>
            </a:r>
            <a:r>
              <a:rPr lang="zh-CN" altLang="en-US" dirty="0"/>
              <a:t>或者 </a:t>
            </a:r>
            <a:r>
              <a:rPr lang="en-US" altLang="zh-CN" dirty="0"/>
              <a:t>NOT</a:t>
            </a:r>
            <a:r>
              <a:rPr lang="zh-CN" altLang="en-US" dirty="0"/>
              <a:t>操作符将词项 连接起来的查询</a:t>
            </a:r>
          </a:p>
          <a:p>
            <a:pPr lvl="1">
              <a:lnSpc>
                <a:spcPct val="170000"/>
              </a:lnSpc>
            </a:pPr>
            <a:r>
              <a:rPr lang="zh-CN" altLang="en-US" dirty="0"/>
              <a:t>信息  </a:t>
            </a:r>
            <a:r>
              <a:rPr lang="en-US" altLang="zh-CN" dirty="0"/>
              <a:t>AND </a:t>
            </a:r>
            <a:r>
              <a:rPr lang="zh-CN" altLang="en-US" dirty="0"/>
              <a:t>检索</a:t>
            </a:r>
          </a:p>
          <a:p>
            <a:pPr lvl="1">
              <a:lnSpc>
                <a:spcPct val="170000"/>
              </a:lnSpc>
            </a:pPr>
            <a:r>
              <a:rPr lang="zh-CN" altLang="en-US" dirty="0"/>
              <a:t>信息 </a:t>
            </a:r>
            <a:r>
              <a:rPr lang="en-US" altLang="zh-CN" dirty="0"/>
              <a:t>OR </a:t>
            </a:r>
            <a:r>
              <a:rPr lang="zh-CN" altLang="en-US" dirty="0"/>
              <a:t>检索</a:t>
            </a:r>
          </a:p>
          <a:p>
            <a:pPr lvl="1">
              <a:lnSpc>
                <a:spcPct val="170000"/>
              </a:lnSpc>
            </a:pPr>
            <a:r>
              <a:rPr lang="zh-CN" altLang="en-US" dirty="0"/>
              <a:t>信息 </a:t>
            </a:r>
            <a:r>
              <a:rPr lang="en-US" altLang="zh-CN" dirty="0"/>
              <a:t>AND </a:t>
            </a:r>
            <a:r>
              <a:rPr lang="zh-CN" altLang="en-US" dirty="0"/>
              <a:t>检索  </a:t>
            </a:r>
            <a:r>
              <a:rPr lang="en-US" altLang="zh-CN" dirty="0"/>
              <a:t>AND NOT </a:t>
            </a:r>
            <a:r>
              <a:rPr lang="zh-CN" altLang="en-US" dirty="0"/>
              <a:t>教材</a:t>
            </a:r>
          </a:p>
          <a:p>
            <a:pPr>
              <a:lnSpc>
                <a:spcPct val="150000"/>
              </a:lnSpc>
              <a:buFontTx/>
              <a:buNone/>
            </a:pPr>
            <a:endParaRPr lang="zh-CN" altLang="en-US" sz="2585"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3811">
                                            <p:txEl>
                                              <p:pRg st="1" end="1"/>
                                            </p:txEl>
                                          </p:spTgt>
                                        </p:tgtEl>
                                        <p:attrNameLst>
                                          <p:attrName>style.visibility</p:attrName>
                                        </p:attrNameLst>
                                      </p:cBhvr>
                                      <p:to>
                                        <p:strVal val="visible"/>
                                      </p:to>
                                    </p:set>
                                    <p:animEffect transition="in" filter="dissolve">
                                      <p:cBhvr>
                                        <p:cTn id="7" dur="500"/>
                                        <p:tgtEl>
                                          <p:spTgt spid="5038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03811">
                                            <p:txEl>
                                              <p:pRg st="2" end="2"/>
                                            </p:txEl>
                                          </p:spTgt>
                                        </p:tgtEl>
                                        <p:attrNameLst>
                                          <p:attrName>style.visibility</p:attrName>
                                        </p:attrNameLst>
                                      </p:cBhvr>
                                      <p:to>
                                        <p:strVal val="visible"/>
                                      </p:to>
                                    </p:set>
                                    <p:animEffect transition="in" filter="dissolve">
                                      <p:cBhvr>
                                        <p:cTn id="12" dur="500"/>
                                        <p:tgtEl>
                                          <p:spTgt spid="5038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03811">
                                            <p:txEl>
                                              <p:pRg st="3" end="3"/>
                                            </p:txEl>
                                          </p:spTgt>
                                        </p:tgtEl>
                                        <p:attrNameLst>
                                          <p:attrName>style.visibility</p:attrName>
                                        </p:attrNameLst>
                                      </p:cBhvr>
                                      <p:to>
                                        <p:strVal val="visible"/>
                                      </p:to>
                                    </p:set>
                                    <p:animEffect transition="in" filter="dissolve">
                                      <p:cBhvr>
                                        <p:cTn id="17" dur="500"/>
                                        <p:tgtEl>
                                          <p:spTgt spid="5038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03811">
                                            <p:txEl>
                                              <p:pRg st="4" end="4"/>
                                            </p:txEl>
                                          </p:spTgt>
                                        </p:tgtEl>
                                        <p:attrNameLst>
                                          <p:attrName>style.visibility</p:attrName>
                                        </p:attrNameLst>
                                      </p:cBhvr>
                                      <p:to>
                                        <p:strVal val="visible"/>
                                      </p:to>
                                    </p:set>
                                    <p:animEffect transition="in" filter="dissolve">
                                      <p:cBhvr>
                                        <p:cTn id="22" dur="500"/>
                                        <p:tgtEl>
                                          <p:spTgt spid="5038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1026"/>
          <p:cNvSpPr>
            <a:spLocks noGrp="1" noChangeArrowheads="1"/>
          </p:cNvSpPr>
          <p:nvPr>
            <p:ph type="title" idx="4294967295"/>
          </p:nvPr>
        </p:nvSpPr>
        <p:spPr>
          <a:xfrm>
            <a:off x="457200" y="274638"/>
            <a:ext cx="8229600" cy="706090"/>
          </a:xfrm>
        </p:spPr>
        <p:txBody>
          <a:bodyPr>
            <a:normAutofit/>
          </a:bodyPr>
          <a:lstStyle/>
          <a:p>
            <a:pPr eaLnBrk="1" hangingPunct="1"/>
            <a:r>
              <a:rPr lang="zh-CN" altLang="en-US" sz="3200" b="1" dirty="0">
                <a:latin typeface="华文中宋" panose="02010600040101010101" pitchFamily="2" charset="-122"/>
                <a:ea typeface="华文中宋" panose="02010600040101010101" pitchFamily="2" charset="-122"/>
              </a:rPr>
              <a:t>一个文本检索例子</a:t>
            </a:r>
            <a:r>
              <a:rPr lang="en-US" altLang="zh-CN" sz="3200" b="1" dirty="0">
                <a:latin typeface="华文中宋" panose="02010600040101010101" pitchFamily="2" charset="-122"/>
                <a:ea typeface="华文中宋" panose="02010600040101010101" pitchFamily="2" charset="-122"/>
              </a:rPr>
              <a:t>《</a:t>
            </a:r>
            <a:r>
              <a:rPr lang="zh-CN" altLang="en-US" sz="3200" b="1" dirty="0">
                <a:latin typeface="华文中宋" panose="02010600040101010101" pitchFamily="2" charset="-122"/>
                <a:ea typeface="华文中宋" panose="02010600040101010101" pitchFamily="2" charset="-122"/>
              </a:rPr>
              <a:t>莎士比亚全集</a:t>
            </a:r>
            <a:r>
              <a:rPr lang="en-US" altLang="zh-CN" sz="3200" b="1" dirty="0">
                <a:latin typeface="华文中宋" panose="02010600040101010101" pitchFamily="2" charset="-122"/>
                <a:ea typeface="华文中宋" panose="02010600040101010101" pitchFamily="2" charset="-122"/>
              </a:rPr>
              <a:t>》</a:t>
            </a:r>
          </a:p>
        </p:txBody>
      </p:sp>
      <p:sp>
        <p:nvSpPr>
          <p:cNvPr id="26627" name="Rectangle 1027"/>
          <p:cNvSpPr>
            <a:spLocks noGrp="1" noChangeArrowheads="1"/>
          </p:cNvSpPr>
          <p:nvPr>
            <p:ph idx="4294967295"/>
          </p:nvPr>
        </p:nvSpPr>
        <p:spPr>
          <a:xfrm>
            <a:off x="457200" y="1600200"/>
            <a:ext cx="8229600" cy="4953000"/>
          </a:xfrm>
        </p:spPr>
        <p:txBody>
          <a:bodyPr>
            <a:normAutofit fontScale="62500" lnSpcReduction="20000"/>
          </a:bodyPr>
          <a:lstStyle/>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a:lnSpc>
                <a:spcPct val="170000"/>
              </a:lnSpc>
            </a:pPr>
            <a:endParaRPr lang="en-US" altLang="zh-CN" dirty="0"/>
          </a:p>
          <a:p>
            <a:pPr>
              <a:lnSpc>
                <a:spcPct val="170000"/>
              </a:lnSpc>
            </a:pPr>
            <a:endParaRPr lang="en-US" altLang="zh-CN" dirty="0"/>
          </a:p>
          <a:p>
            <a:pPr>
              <a:lnSpc>
                <a:spcPct val="170000"/>
              </a:lnSpc>
            </a:pPr>
            <a:r>
              <a:rPr lang="zh-CN" altLang="en-US" sz="3400" dirty="0">
                <a:latin typeface="华文中宋" panose="02010600040101010101" pitchFamily="2" charset="-122"/>
                <a:ea typeface="华文中宋" panose="02010600040101010101" pitchFamily="2" charset="-122"/>
              </a:rPr>
              <a:t>需求：莎士比亚的哪一幕剧本包含</a:t>
            </a:r>
            <a:r>
              <a:rPr lang="en-US" altLang="zh-CN" sz="3400" dirty="0">
                <a:latin typeface="华文中宋" panose="02010600040101010101" pitchFamily="2" charset="-122"/>
                <a:ea typeface="华文中宋" panose="02010600040101010101" pitchFamily="2" charset="-122"/>
              </a:rPr>
              <a:t>Brutus</a:t>
            </a:r>
            <a:r>
              <a:rPr lang="zh-CN" altLang="en-US" sz="3400" dirty="0">
                <a:latin typeface="华文中宋" panose="02010600040101010101" pitchFamily="2" charset="-122"/>
                <a:ea typeface="华文中宋" panose="02010600040101010101" pitchFamily="2" charset="-122"/>
              </a:rPr>
              <a:t>及</a:t>
            </a:r>
            <a:r>
              <a:rPr lang="en-US" altLang="zh-CN" sz="3400" dirty="0">
                <a:latin typeface="华文中宋" panose="02010600040101010101" pitchFamily="2" charset="-122"/>
                <a:ea typeface="华文中宋" panose="02010600040101010101" pitchFamily="2" charset="-122"/>
              </a:rPr>
              <a:t>Caesar</a:t>
            </a:r>
            <a:r>
              <a:rPr lang="zh-CN" altLang="en-US" sz="3400" dirty="0">
                <a:latin typeface="华文中宋" panose="02010600040101010101" pitchFamily="2" charset="-122"/>
                <a:ea typeface="华文中宋" panose="02010600040101010101" pitchFamily="2" charset="-122"/>
              </a:rPr>
              <a:t>但是不包含</a:t>
            </a:r>
            <a:r>
              <a:rPr lang="en-US" altLang="zh-CN" sz="3400" dirty="0">
                <a:latin typeface="华文中宋" panose="02010600040101010101" pitchFamily="2" charset="-122"/>
                <a:ea typeface="华文中宋" panose="02010600040101010101" pitchFamily="2" charset="-122"/>
              </a:rPr>
              <a:t>Calpurnia</a:t>
            </a:r>
            <a:r>
              <a:rPr lang="zh-CN" altLang="en-US" sz="3400" dirty="0">
                <a:latin typeface="华文中宋" panose="02010600040101010101" pitchFamily="2" charset="-122"/>
                <a:ea typeface="华文中宋" panose="02010600040101010101" pitchFamily="2" charset="-122"/>
              </a:rPr>
              <a:t>？ </a:t>
            </a:r>
          </a:p>
          <a:p>
            <a:pPr lvl="1">
              <a:lnSpc>
                <a:spcPct val="170000"/>
              </a:lnSpc>
            </a:pPr>
            <a:r>
              <a:rPr lang="zh-CN" altLang="en-US" sz="3400" dirty="0">
                <a:latin typeface="华文中宋" panose="02010600040101010101" pitchFamily="2" charset="-122"/>
                <a:ea typeface="华文中宋" panose="02010600040101010101" pitchFamily="2" charset="-122"/>
              </a:rPr>
              <a:t>将需求表示为布尔表达式：</a:t>
            </a:r>
            <a:r>
              <a:rPr lang="en-US" altLang="zh-CN" sz="3400" dirty="0">
                <a:latin typeface="华文中宋" panose="02010600040101010101" pitchFamily="2" charset="-122"/>
                <a:ea typeface="华文中宋" panose="02010600040101010101" pitchFamily="2" charset="-122"/>
              </a:rPr>
              <a:t>Brutus AND Caesar AND NOT Calpurnia</a:t>
            </a:r>
            <a:r>
              <a:rPr lang="zh-CN" altLang="en-US" dirty="0">
                <a:latin typeface="华文中宋" panose="02010600040101010101" pitchFamily="2" charset="-122"/>
                <a:ea typeface="华文中宋" panose="02010600040101010101" pitchFamily="2" charset="-122"/>
              </a:rPr>
              <a:t>。</a:t>
            </a:r>
          </a:p>
          <a:p>
            <a:pPr eaLnBrk="1" hangingPunct="1"/>
            <a:endParaRPr lang="en-US" altLang="zh-CN" dirty="0">
              <a:ea typeface="宋体" panose="02010600030101010101" pitchFamily="2" charset="-122"/>
            </a:endParaRPr>
          </a:p>
        </p:txBody>
      </p:sp>
      <p:sp>
        <p:nvSpPr>
          <p:cNvPr id="38916" name="Slide Number Placeholder 5"/>
          <p:cNvSpPr txBox="1">
            <a:spLocks noGrp="1" noChangeArrowheads="1"/>
          </p:cNvSpPr>
          <p:nvPr/>
        </p:nvSpPr>
        <p:spPr bwMode="auto">
          <a:xfrm>
            <a:off x="6553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r" eaLnBrk="1" hangingPunct="1">
              <a:spcBef>
                <a:spcPct val="0"/>
              </a:spcBef>
              <a:buClrTx/>
              <a:buFont typeface="DejaVu Sans" pitchFamily="34" charset="0"/>
              <a:buNone/>
            </a:pPr>
            <a:fld id="{7B28E708-44B8-4A8C-A5D6-24844FF6209E}" type="slidenum">
              <a:rPr lang="zh-CN" altLang="en-US" sz="1200">
                <a:solidFill>
                  <a:srgbClr val="898989"/>
                </a:solidFill>
                <a:latin typeface="Calibri" panose="020F0502020204030204" pitchFamily="34" charset="0"/>
                <a:ea typeface="宋体" panose="02010600030101010101" pitchFamily="2" charset="-122"/>
              </a:rPr>
              <a:t>36</a:t>
            </a:fld>
            <a:endParaRPr lang="en-US" altLang="zh-CN" sz="1200">
              <a:solidFill>
                <a:srgbClr val="898989"/>
              </a:solidFill>
              <a:latin typeface="Calibri" panose="020F0502020204030204" pitchFamily="34" charset="0"/>
              <a:ea typeface="宋体" panose="02010600030101010101" pitchFamily="2" charset="-122"/>
            </a:endParaRPr>
          </a:p>
        </p:txBody>
      </p:sp>
      <p:pic>
        <p:nvPicPr>
          <p:cNvPr id="26629" name="图片 4" descr="莎士比亚全集.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8106" y="1274564"/>
            <a:ext cx="1458526" cy="199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5"/>
          <p:cNvSpPr txBox="1">
            <a:spLocks noChangeArrowheads="1"/>
          </p:cNvSpPr>
          <p:nvPr/>
        </p:nvSpPr>
        <p:spPr bwMode="auto">
          <a:xfrm>
            <a:off x="3325772" y="3311888"/>
            <a:ext cx="5566707" cy="96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50000"/>
              </a:lnSpc>
              <a:spcBef>
                <a:spcPct val="0"/>
              </a:spcBef>
              <a:buClrTx/>
              <a:buFont typeface="DejaVu Sans" pitchFamily="34" charset="0"/>
              <a:buNone/>
            </a:pPr>
            <a:r>
              <a:rPr lang="zh-CN" altLang="en-US" sz="2000" dirty="0">
                <a:latin typeface="华文中宋" panose="02010600040101010101" pitchFamily="2" charset="-122"/>
                <a:ea typeface="华文中宋" panose="02010600040101010101" pitchFamily="2" charset="-122"/>
                <a:cs typeface="Arial" panose="020B0604020202020204" pitchFamily="34" charset="0"/>
              </a:rPr>
              <a:t>不到</a:t>
            </a:r>
            <a:r>
              <a:rPr lang="en-US" altLang="zh-CN" sz="2000" dirty="0">
                <a:latin typeface="华文中宋" panose="02010600040101010101" pitchFamily="2" charset="-122"/>
                <a:ea typeface="华文中宋" panose="02010600040101010101" pitchFamily="2" charset="-122"/>
                <a:cs typeface="Arial" panose="020B0604020202020204" pitchFamily="34" charset="0"/>
              </a:rPr>
              <a:t>100</a:t>
            </a:r>
            <a:r>
              <a:rPr lang="zh-CN" altLang="en-US" sz="2000" dirty="0">
                <a:latin typeface="华文中宋" panose="02010600040101010101" pitchFamily="2" charset="-122"/>
                <a:ea typeface="华文中宋" panose="02010600040101010101" pitchFamily="2" charset="-122"/>
                <a:cs typeface="Arial" panose="020B0604020202020204" pitchFamily="34" charset="0"/>
              </a:rPr>
              <a:t>万单词，假设每个英文单词平均长度为</a:t>
            </a:r>
            <a:r>
              <a:rPr lang="en-US" altLang="zh-CN" sz="2000" dirty="0">
                <a:latin typeface="华文中宋" panose="02010600040101010101" pitchFamily="2" charset="-122"/>
                <a:ea typeface="华文中宋" panose="02010600040101010101" pitchFamily="2" charset="-122"/>
                <a:cs typeface="Arial" panose="020B0604020202020204" pitchFamily="34" charset="0"/>
              </a:rPr>
              <a:t>8</a:t>
            </a:r>
            <a:r>
              <a:rPr lang="zh-CN" altLang="en-US" sz="2000" dirty="0">
                <a:latin typeface="华文中宋" panose="02010600040101010101" pitchFamily="2" charset="-122"/>
                <a:ea typeface="华文中宋" panose="02010600040101010101" pitchFamily="2" charset="-122"/>
                <a:cs typeface="Arial" panose="020B0604020202020204" pitchFamily="34" charset="0"/>
              </a:rPr>
              <a:t>字节，则整个全集不到</a:t>
            </a:r>
            <a:r>
              <a:rPr lang="en-US" altLang="zh-CN" sz="2000" dirty="0">
                <a:latin typeface="华文中宋" panose="02010600040101010101" pitchFamily="2" charset="-122"/>
                <a:ea typeface="华文中宋" panose="02010600040101010101" pitchFamily="2" charset="-122"/>
                <a:cs typeface="Arial" panose="020B0604020202020204" pitchFamily="34" charset="0"/>
              </a:rPr>
              <a:t>10MB</a:t>
            </a:r>
            <a:endParaRPr lang="zh-CN" altLang="en-US" sz="2000" dirty="0">
              <a:latin typeface="华文中宋" panose="02010600040101010101" pitchFamily="2" charset="-122"/>
              <a:ea typeface="华文中宋" panose="02010600040101010101" pitchFamily="2" charset="-122"/>
              <a:cs typeface="Arial" panose="020B0604020202020204" pitchFamily="34" charset="0"/>
            </a:endParaRPr>
          </a:p>
        </p:txBody>
      </p:sp>
      <p:pic>
        <p:nvPicPr>
          <p:cNvPr id="2663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15" y="1306364"/>
            <a:ext cx="1557338"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631"/>
                                        </p:tgtEl>
                                        <p:attrNameLst>
                                          <p:attrName>style.visibility</p:attrName>
                                        </p:attrNameLst>
                                      </p:cBhvr>
                                      <p:to>
                                        <p:strVal val="visible"/>
                                      </p:to>
                                    </p:set>
                                    <p:animEffect transition="in" filter="blinds(horizontal)">
                                      <p:cBhvr>
                                        <p:cTn id="7" dur="500"/>
                                        <p:tgtEl>
                                          <p:spTgt spid="266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629"/>
                                        </p:tgtEl>
                                        <p:attrNameLst>
                                          <p:attrName>style.visibility</p:attrName>
                                        </p:attrNameLst>
                                      </p:cBhvr>
                                      <p:to>
                                        <p:strVal val="visible"/>
                                      </p:to>
                                    </p:set>
                                    <p:animEffect transition="in" filter="blinds(horizontal)">
                                      <p:cBhvr>
                                        <p:cTn id="12" dur="500"/>
                                        <p:tgtEl>
                                          <p:spTgt spid="2662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630"/>
                                        </p:tgtEl>
                                        <p:attrNameLst>
                                          <p:attrName>style.visibility</p:attrName>
                                        </p:attrNameLst>
                                      </p:cBhvr>
                                      <p:to>
                                        <p:strVal val="visible"/>
                                      </p:to>
                                    </p:set>
                                    <p:animEffect transition="in" filter="blinds(horizontal)">
                                      <p:cBhvr>
                                        <p:cTn id="17" dur="500"/>
                                        <p:tgtEl>
                                          <p:spTgt spid="2663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6627">
                                            <p:txEl>
                                              <p:pRg st="8" end="8"/>
                                            </p:txEl>
                                          </p:spTgt>
                                        </p:tgtEl>
                                        <p:attrNameLst>
                                          <p:attrName>style.visibility</p:attrName>
                                        </p:attrNameLst>
                                      </p:cBhvr>
                                      <p:to>
                                        <p:strVal val="visible"/>
                                      </p:to>
                                    </p:set>
                                    <p:anim calcmode="lin" valueType="num">
                                      <p:cBhvr additive="base">
                                        <p:cTn id="22" dur="500" fill="hold"/>
                                        <p:tgtEl>
                                          <p:spTgt spid="26627">
                                            <p:txEl>
                                              <p:pRg st="8" end="8"/>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6627">
                                            <p:txEl>
                                              <p:pRg st="8" end="8"/>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6627">
                                            <p:txEl>
                                              <p:pRg st="9" end="9"/>
                                            </p:txEl>
                                          </p:spTgt>
                                        </p:tgtEl>
                                        <p:attrNameLst>
                                          <p:attrName>style.visibility</p:attrName>
                                        </p:attrNameLst>
                                      </p:cBhvr>
                                      <p:to>
                                        <p:strVal val="visible"/>
                                      </p:to>
                                    </p:set>
                                    <p:anim calcmode="lin" valueType="num">
                                      <p:cBhvr additive="base">
                                        <p:cTn id="26" dur="500" fill="hold"/>
                                        <p:tgtEl>
                                          <p:spTgt spid="26627">
                                            <p:txEl>
                                              <p:pRg st="9" end="9"/>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662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1026"/>
          <p:cNvSpPr>
            <a:spLocks noGrp="1" noChangeArrowheads="1"/>
          </p:cNvSpPr>
          <p:nvPr>
            <p:ph type="title"/>
          </p:nvPr>
        </p:nvSpPr>
        <p:spPr>
          <a:xfrm>
            <a:off x="457200" y="274638"/>
            <a:ext cx="8229600" cy="706090"/>
          </a:xfrm>
        </p:spPr>
        <p:txBody>
          <a:bodyPr vert="horz" lIns="91440" tIns="45720" rIns="91440" bIns="45720" rtlCol="0" anchor="ctr">
            <a:normAutofit/>
          </a:bodyPr>
          <a:lstStyle/>
          <a:p>
            <a:r>
              <a:rPr lang="zh-CN" altLang="en-US" sz="3200" b="1" dirty="0">
                <a:latin typeface="华文中宋" panose="02010600040101010101" pitchFamily="2" charset="-122"/>
                <a:ea typeface="华文中宋" panose="02010600040101010101" pitchFamily="2" charset="-122"/>
              </a:rPr>
              <a:t>一个文本检索例子</a:t>
            </a:r>
            <a:r>
              <a:rPr lang="en-US" altLang="zh-CN" sz="3200" b="1" dirty="0">
                <a:latin typeface="华文中宋" panose="02010600040101010101" pitchFamily="2" charset="-122"/>
                <a:ea typeface="华文中宋" panose="02010600040101010101" pitchFamily="2" charset="-122"/>
              </a:rPr>
              <a:t>《</a:t>
            </a:r>
            <a:r>
              <a:rPr lang="zh-CN" altLang="en-US" sz="3200" b="1" dirty="0">
                <a:latin typeface="华文中宋" panose="02010600040101010101" pitchFamily="2" charset="-122"/>
                <a:ea typeface="华文中宋" panose="02010600040101010101" pitchFamily="2" charset="-122"/>
              </a:rPr>
              <a:t>莎士比亚全集</a:t>
            </a:r>
            <a:r>
              <a:rPr lang="en-US" altLang="zh-CN" sz="3200" b="1" dirty="0">
                <a:latin typeface="华文中宋" panose="02010600040101010101" pitchFamily="2" charset="-122"/>
                <a:ea typeface="华文中宋" panose="02010600040101010101" pitchFamily="2" charset="-122"/>
              </a:rPr>
              <a:t>》</a:t>
            </a:r>
          </a:p>
        </p:txBody>
      </p:sp>
      <p:sp>
        <p:nvSpPr>
          <p:cNvPr id="28675" name="Rectangle 1027"/>
          <p:cNvSpPr>
            <a:spLocks noGrp="1" noChangeArrowheads="1"/>
          </p:cNvSpPr>
          <p:nvPr>
            <p:ph idx="1"/>
          </p:nvPr>
        </p:nvSpPr>
        <p:spPr>
          <a:xfrm>
            <a:off x="438346" y="1280592"/>
            <a:ext cx="8229600" cy="4896544"/>
          </a:xfrm>
        </p:spPr>
        <p:txBody>
          <a:bodyPr>
            <a:normAutofit fontScale="92500" lnSpcReduction="20000"/>
          </a:bodyPr>
          <a:lstStyle/>
          <a:p>
            <a:pPr eaLnBrk="1" hangingPunct="1">
              <a:lnSpc>
                <a:spcPct val="150000"/>
              </a:lnSpc>
            </a:pPr>
            <a:r>
              <a:rPr lang="zh-CN" altLang="en-US" sz="2800" dirty="0">
                <a:solidFill>
                  <a:srgbClr val="CC0000"/>
                </a:solidFill>
                <a:latin typeface="黑体" panose="02010609060101010101" pitchFamily="49" charset="-122"/>
                <a:ea typeface="黑体" panose="02010609060101010101" pitchFamily="49" charset="-122"/>
              </a:rPr>
              <a:t>暴力扫描方法</a:t>
            </a:r>
            <a:r>
              <a:rPr lang="zh-CN" altLang="en-US" sz="2400" dirty="0">
                <a:ea typeface="宋体" panose="02010600030101010101" pitchFamily="2" charset="-122"/>
              </a:rPr>
              <a:t>： 从头到尾扫描所有剧本，对每部剧本判断它是否包含 </a:t>
            </a:r>
            <a:r>
              <a:rPr lang="en-US" altLang="zh-CN" sz="2400" dirty="0">
                <a:ea typeface="宋体" panose="02010600030101010101" pitchFamily="2" charset="-122"/>
              </a:rPr>
              <a:t>Brutus AND Caesar </a:t>
            </a:r>
            <a:r>
              <a:rPr lang="zh-CN" altLang="en-US" sz="2400" dirty="0">
                <a:ea typeface="宋体" panose="02010600030101010101" pitchFamily="2" charset="-122"/>
              </a:rPr>
              <a:t>，同时又不包含</a:t>
            </a:r>
            <a:r>
              <a:rPr lang="en-US" altLang="zh-CN" sz="2400" dirty="0">
                <a:ea typeface="宋体" panose="02010600030101010101" pitchFamily="2" charset="-122"/>
              </a:rPr>
              <a:t>Calpurnia</a:t>
            </a:r>
          </a:p>
          <a:p>
            <a:pPr eaLnBrk="1" hangingPunct="1">
              <a:lnSpc>
                <a:spcPct val="150000"/>
              </a:lnSpc>
            </a:pPr>
            <a:r>
              <a:rPr lang="zh-CN" altLang="en-US" sz="2800" dirty="0">
                <a:solidFill>
                  <a:srgbClr val="CC0000"/>
                </a:solidFill>
                <a:latin typeface="黑体" panose="02010609060101010101" pitchFamily="49" charset="-122"/>
                <a:ea typeface="黑体" panose="02010609060101010101" pitchFamily="49" charset="-122"/>
              </a:rPr>
              <a:t>暴力方法的优点？</a:t>
            </a:r>
          </a:p>
          <a:p>
            <a:pPr lvl="1" eaLnBrk="1" hangingPunct="1">
              <a:lnSpc>
                <a:spcPct val="150000"/>
              </a:lnSpc>
            </a:pPr>
            <a:r>
              <a:rPr lang="zh-CN" altLang="en-US" sz="2000" dirty="0">
                <a:ea typeface="宋体" panose="02010600030101010101" pitchFamily="2" charset="-122"/>
              </a:rPr>
              <a:t>实现简单</a:t>
            </a:r>
          </a:p>
          <a:p>
            <a:pPr lvl="1" eaLnBrk="1" hangingPunct="1">
              <a:lnSpc>
                <a:spcPct val="150000"/>
              </a:lnSpc>
            </a:pPr>
            <a:r>
              <a:rPr lang="zh-CN" altLang="en-US" sz="2000" dirty="0">
                <a:ea typeface="宋体" panose="02010600030101010101" pitchFamily="2" charset="-122"/>
              </a:rPr>
              <a:t>很容易支持文档动态变化</a:t>
            </a:r>
            <a:endParaRPr lang="en-US" altLang="zh-CN" dirty="0">
              <a:ea typeface="宋体" panose="02010600030101010101" pitchFamily="2" charset="-122"/>
            </a:endParaRPr>
          </a:p>
          <a:p>
            <a:pPr>
              <a:lnSpc>
                <a:spcPct val="150000"/>
              </a:lnSpc>
            </a:pPr>
            <a:r>
              <a:rPr lang="zh-CN" altLang="en-US" sz="2800" dirty="0">
                <a:solidFill>
                  <a:srgbClr val="CC0000"/>
                </a:solidFill>
                <a:latin typeface="黑体" panose="02010609060101010101" pitchFamily="49" charset="-122"/>
                <a:ea typeface="黑体" panose="02010609060101010101" pitchFamily="49" charset="-122"/>
              </a:rPr>
              <a:t>暴力方法有什么不足</a:t>
            </a:r>
            <a:r>
              <a:rPr lang="en-US" altLang="zh-CN" sz="2800" dirty="0">
                <a:solidFill>
                  <a:srgbClr val="CC0000"/>
                </a:solidFill>
                <a:latin typeface="黑体" panose="02010609060101010101" pitchFamily="49" charset="-122"/>
                <a:ea typeface="黑体" panose="02010609060101010101" pitchFamily="49" charset="-122"/>
              </a:rPr>
              <a:t>?</a:t>
            </a:r>
          </a:p>
          <a:p>
            <a:pPr lvl="1" eaLnBrk="1" hangingPunct="1">
              <a:lnSpc>
                <a:spcPct val="150000"/>
              </a:lnSpc>
            </a:pPr>
            <a:r>
              <a:rPr lang="zh-CN" altLang="en-US" sz="2000" dirty="0">
                <a:ea typeface="宋体" panose="02010600030101010101" pitchFamily="2" charset="-122"/>
              </a:rPr>
              <a:t>速度超慢 </a:t>
            </a:r>
            <a:r>
              <a:rPr lang="en-US" altLang="zh-CN" sz="2000" dirty="0">
                <a:ea typeface="宋体" panose="02010600030101010101" pitchFamily="2" charset="-122"/>
              </a:rPr>
              <a:t>(</a:t>
            </a:r>
            <a:r>
              <a:rPr lang="zh-CN" altLang="en-US" sz="2000" dirty="0">
                <a:ea typeface="宋体" panose="02010600030101010101" pitchFamily="2" charset="-122"/>
              </a:rPr>
              <a:t>特别是大型文档集</a:t>
            </a:r>
            <a:r>
              <a:rPr lang="en-US" altLang="zh-CN" sz="2000" dirty="0">
                <a:ea typeface="宋体" panose="02010600030101010101" pitchFamily="2" charset="-122"/>
              </a:rPr>
              <a:t>)</a:t>
            </a:r>
          </a:p>
          <a:p>
            <a:pPr lvl="1" eaLnBrk="1" hangingPunct="1">
              <a:lnSpc>
                <a:spcPct val="150000"/>
              </a:lnSpc>
            </a:pPr>
            <a:r>
              <a:rPr lang="zh-CN" altLang="en-US" sz="2000" dirty="0">
                <a:ea typeface="宋体" panose="02010600030101010101" pitchFamily="2" charset="-122"/>
              </a:rPr>
              <a:t>处理</a:t>
            </a:r>
            <a:r>
              <a:rPr lang="en-US" altLang="zh-CN" sz="2000" dirty="0">
                <a:ea typeface="宋体" panose="02010600030101010101" pitchFamily="2" charset="-122"/>
              </a:rPr>
              <a:t>NOT Calpurnia </a:t>
            </a:r>
            <a:r>
              <a:rPr lang="zh-CN" altLang="en-US" sz="2000" dirty="0">
                <a:ea typeface="宋体" panose="02010600030101010101" pitchFamily="2" charset="-122"/>
              </a:rPr>
              <a:t>并不容易（不到末尾不能停止判断）</a:t>
            </a:r>
          </a:p>
          <a:p>
            <a:pPr lvl="1" eaLnBrk="1" hangingPunct="1">
              <a:lnSpc>
                <a:spcPct val="150000"/>
              </a:lnSpc>
            </a:pPr>
            <a:r>
              <a:rPr lang="zh-CN" altLang="en-US" sz="2000" dirty="0">
                <a:ea typeface="宋体" panose="02010600030101010101" pitchFamily="2" charset="-122"/>
              </a:rPr>
              <a:t>不太容易支持其他操作 </a:t>
            </a:r>
            <a:r>
              <a:rPr lang="en-US" altLang="zh-CN" sz="2000" dirty="0">
                <a:ea typeface="宋体" panose="02010600030101010101" pitchFamily="2" charset="-122"/>
              </a:rPr>
              <a:t>(e.g., </a:t>
            </a:r>
            <a:r>
              <a:rPr lang="zh-CN" altLang="en-US" sz="2000" dirty="0">
                <a:ea typeface="宋体" panose="02010600030101010101" pitchFamily="2" charset="-122"/>
              </a:rPr>
              <a:t>寻找靠近</a:t>
            </a:r>
            <a:r>
              <a:rPr lang="en-US" altLang="zh-CN" sz="2000" dirty="0">
                <a:ea typeface="宋体" panose="02010600030101010101" pitchFamily="2" charset="-122"/>
              </a:rPr>
              <a:t>countrymen</a:t>
            </a:r>
            <a:r>
              <a:rPr lang="zh-CN" altLang="en-US" sz="2000" dirty="0">
                <a:ea typeface="宋体" panose="02010600030101010101" pitchFamily="2" charset="-122"/>
              </a:rPr>
              <a:t>的单词</a:t>
            </a:r>
            <a:r>
              <a:rPr lang="en-US" altLang="zh-CN" sz="2000" dirty="0">
                <a:ea typeface="宋体" panose="02010600030101010101" pitchFamily="2" charset="-122"/>
              </a:rPr>
              <a:t>Romans) </a:t>
            </a:r>
          </a:p>
          <a:p>
            <a:pPr lvl="1" eaLnBrk="1" hangingPunct="1">
              <a:lnSpc>
                <a:spcPct val="150000"/>
              </a:lnSpc>
            </a:pPr>
            <a:r>
              <a:rPr lang="zh-CN" altLang="en-US" sz="2000" dirty="0">
                <a:ea typeface="宋体" panose="02010600030101010101" pitchFamily="2" charset="-122"/>
              </a:rPr>
              <a:t>不支持检索结果的</a:t>
            </a:r>
            <a:r>
              <a:rPr lang="en-US" altLang="zh-CN" sz="2000" dirty="0">
                <a:ea typeface="宋体" panose="02010600030101010101" pitchFamily="2" charset="-122"/>
              </a:rPr>
              <a:t>(</a:t>
            </a:r>
            <a:r>
              <a:rPr lang="zh-CN" altLang="en-US" sz="2000" dirty="0">
                <a:ea typeface="宋体" panose="02010600030101010101" pitchFamily="2" charset="-122"/>
              </a:rPr>
              <a:t>灵活</a:t>
            </a:r>
            <a:r>
              <a:rPr lang="en-US" altLang="zh-CN" sz="2000" dirty="0">
                <a:ea typeface="宋体" panose="02010600030101010101" pitchFamily="2" charset="-122"/>
              </a:rPr>
              <a:t>)</a:t>
            </a:r>
            <a:r>
              <a:rPr lang="zh-CN" altLang="en-US" sz="2000" dirty="0">
                <a:ea typeface="宋体" panose="02010600030101010101" pitchFamily="2" charset="-122"/>
              </a:rPr>
              <a:t>排序 </a:t>
            </a:r>
            <a:r>
              <a:rPr lang="en-US" altLang="zh-CN" sz="2000" dirty="0">
                <a:ea typeface="宋体" panose="02010600030101010101" pitchFamily="2" charset="-122"/>
              </a:rPr>
              <a:t>(</a:t>
            </a:r>
            <a:r>
              <a:rPr lang="zh-CN" altLang="en-US" sz="2000" dirty="0">
                <a:ea typeface="宋体" panose="02010600030101010101" pitchFamily="2" charset="-122"/>
              </a:rPr>
              <a:t>排序时只返回较好的结果</a:t>
            </a:r>
            <a:r>
              <a:rPr lang="en-US" altLang="zh-CN" sz="2000" dirty="0">
                <a:ea typeface="宋体" panose="02010600030101010101" pitchFamily="2" charset="-122"/>
              </a:rPr>
              <a:t>)</a:t>
            </a:r>
          </a:p>
          <a:p>
            <a:pPr eaLnBrk="1" hangingPunct="1">
              <a:lnSpc>
                <a:spcPct val="150000"/>
              </a:lnSpc>
            </a:pPr>
            <a:endParaRPr lang="zh-CN" altLang="en-US" sz="2400" dirty="0">
              <a:ea typeface="宋体" panose="02010600030101010101" pitchFamily="2" charset="-122"/>
            </a:endParaRPr>
          </a:p>
        </p:txBody>
      </p:sp>
      <p:sp>
        <p:nvSpPr>
          <p:cNvPr id="40964" name="Slide Number Placeholder 5"/>
          <p:cNvSpPr txBox="1">
            <a:spLocks noGrp="1" noChangeArrowheads="1"/>
          </p:cNvSpPr>
          <p:nvPr/>
        </p:nvSpPr>
        <p:spPr bwMode="auto">
          <a:xfrm>
            <a:off x="6553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r" eaLnBrk="1" hangingPunct="1">
              <a:spcBef>
                <a:spcPct val="0"/>
              </a:spcBef>
              <a:buClrTx/>
              <a:buFont typeface="DejaVu Sans" pitchFamily="34" charset="0"/>
              <a:buNone/>
            </a:pPr>
            <a:fld id="{5B50C67B-F112-455E-A64B-8A750B091FA6}" type="slidenum">
              <a:rPr lang="zh-CN" altLang="en-US" sz="1200">
                <a:solidFill>
                  <a:srgbClr val="898989"/>
                </a:solidFill>
                <a:latin typeface="Calibri" panose="020F0502020204030204" pitchFamily="34" charset="0"/>
                <a:ea typeface="宋体" panose="02010600030101010101" pitchFamily="2" charset="-122"/>
              </a:rPr>
              <a:t>37</a:t>
            </a:fld>
            <a:endParaRPr lang="en-US" altLang="zh-CN" sz="1200">
              <a:solidFill>
                <a:srgbClr val="898989"/>
              </a:solidFill>
              <a:latin typeface="Calibri" panose="020F050202020403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867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86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67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867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867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2867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286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457200" y="274638"/>
            <a:ext cx="8229600" cy="706090"/>
          </a:xfrm>
        </p:spPr>
        <p:txBody>
          <a:bodyPr>
            <a:noAutofit/>
          </a:bodyPr>
          <a:lstStyle/>
          <a:p>
            <a:r>
              <a:rPr lang="zh-CN" altLang="en-US" sz="3200" dirty="0">
                <a:solidFill>
                  <a:srgbClr val="CC0000"/>
                </a:solidFill>
                <a:latin typeface="Arial" panose="020B0604020202020204" pitchFamily="34" charset="0"/>
                <a:ea typeface="黑体" panose="02010609060101010101" pitchFamily="49" charset="-122"/>
                <a:cs typeface="Arial" panose="020B0604020202020204" pitchFamily="34" charset="0"/>
              </a:rPr>
              <a:t>关联向量</a:t>
            </a:r>
            <a:r>
              <a:rPr lang="en-US" altLang="zh-CN" sz="3200" dirty="0">
                <a:solidFill>
                  <a:srgbClr val="CC0000"/>
                </a:solidFill>
                <a:latin typeface="Arial" panose="020B0604020202020204" pitchFamily="34" charset="0"/>
                <a:ea typeface="黑体" panose="02010609060101010101" pitchFamily="49" charset="-122"/>
                <a:cs typeface="Arial" panose="020B0604020202020204" pitchFamily="34" charset="0"/>
              </a:rPr>
              <a:t>(incidence vectors)</a:t>
            </a:r>
            <a:r>
              <a:rPr lang="zh-CN" altLang="en-US" sz="3200" dirty="0">
                <a:solidFill>
                  <a:srgbClr val="CC0000"/>
                </a:solidFill>
                <a:latin typeface="Arial" panose="020B0604020202020204" pitchFamily="34" charset="0"/>
                <a:ea typeface="黑体" panose="02010609060101010101" pitchFamily="49" charset="-122"/>
                <a:cs typeface="Arial" panose="020B0604020202020204" pitchFamily="34" charset="0"/>
              </a:rPr>
              <a:t>与</a:t>
            </a:r>
            <a:r>
              <a:rPr lang="en-US" altLang="zh-CN" sz="3200" dirty="0">
                <a:solidFill>
                  <a:srgbClr val="CC0000"/>
                </a:solidFill>
                <a:latin typeface="Arial" panose="020B0604020202020204" pitchFamily="34" charset="0"/>
                <a:ea typeface="黑体" panose="02010609060101010101" pitchFamily="49" charset="-122"/>
                <a:cs typeface="Arial" panose="020B0604020202020204" pitchFamily="34" charset="0"/>
              </a:rPr>
              <a:t>DTM</a:t>
            </a:r>
            <a:r>
              <a:rPr lang="zh-CN" altLang="en-US" sz="3200" dirty="0">
                <a:solidFill>
                  <a:srgbClr val="CC0000"/>
                </a:solidFill>
                <a:latin typeface="Arial" panose="020B0604020202020204" pitchFamily="34" charset="0"/>
                <a:ea typeface="黑体" panose="02010609060101010101" pitchFamily="49" charset="-122"/>
                <a:cs typeface="Arial" panose="020B0604020202020204" pitchFamily="34" charset="0"/>
              </a:rPr>
              <a:t>矩阵</a:t>
            </a:r>
          </a:p>
        </p:txBody>
      </p:sp>
      <p:pic>
        <p:nvPicPr>
          <p:cNvPr id="43011" name="Object 1028"/>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457200" y="2971719"/>
            <a:ext cx="8228013" cy="3060700"/>
          </a:xfrm>
        </p:spPr>
      </p:pic>
      <p:sp>
        <p:nvSpPr>
          <p:cNvPr id="43012" name="Text Box 3"/>
          <p:cNvSpPr txBox="1">
            <a:spLocks noChangeArrowheads="1"/>
          </p:cNvSpPr>
          <p:nvPr/>
        </p:nvSpPr>
        <p:spPr bwMode="auto">
          <a:xfrm>
            <a:off x="5638799" y="5568950"/>
            <a:ext cx="3046413" cy="961161"/>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50000"/>
              </a:lnSpc>
              <a:spcBef>
                <a:spcPct val="0"/>
              </a:spcBef>
              <a:buClrTx/>
              <a:buFont typeface="DejaVu Sans" pitchFamily="34" charset="0"/>
              <a:buNone/>
            </a:pPr>
            <a:r>
              <a:rPr lang="zh-CN" altLang="en-US" sz="2000" dirty="0">
                <a:latin typeface="华文中宋" panose="02010600040101010101" pitchFamily="2" charset="-122"/>
                <a:ea typeface="华文中宋" panose="02010600040101010101" pitchFamily="2" charset="-122"/>
                <a:cs typeface="Arial" panose="020B0604020202020204" pitchFamily="34" charset="0"/>
              </a:rPr>
              <a:t>若某剧本包含某单词，则该位置上为</a:t>
            </a:r>
            <a:r>
              <a:rPr lang="en-US" altLang="zh-CN" sz="2000" dirty="0">
                <a:latin typeface="华文中宋" panose="02010600040101010101" pitchFamily="2" charset="-122"/>
                <a:ea typeface="华文中宋" panose="02010600040101010101" pitchFamily="2" charset="-122"/>
                <a:cs typeface="Arial" panose="020B0604020202020204" pitchFamily="34" charset="0"/>
              </a:rPr>
              <a:t>1</a:t>
            </a:r>
            <a:r>
              <a:rPr lang="zh-CN" altLang="en-US" sz="2000" dirty="0">
                <a:latin typeface="华文中宋" panose="02010600040101010101" pitchFamily="2" charset="-122"/>
                <a:ea typeface="华文中宋" panose="02010600040101010101" pitchFamily="2" charset="-122"/>
                <a:cs typeface="Arial" panose="020B0604020202020204" pitchFamily="34" charset="0"/>
              </a:rPr>
              <a:t>，否则为</a:t>
            </a:r>
            <a:r>
              <a:rPr lang="en-US" altLang="zh-CN" sz="2000" dirty="0">
                <a:latin typeface="华文中宋" panose="02010600040101010101" pitchFamily="2" charset="-122"/>
                <a:ea typeface="华文中宋" panose="02010600040101010101" pitchFamily="2" charset="-122"/>
                <a:cs typeface="Arial" panose="020B0604020202020204" pitchFamily="34" charset="0"/>
              </a:rPr>
              <a:t>0</a:t>
            </a:r>
          </a:p>
        </p:txBody>
      </p:sp>
      <p:sp>
        <p:nvSpPr>
          <p:cNvPr id="43013" name="Line 5"/>
          <p:cNvSpPr>
            <a:spLocks noChangeShapeType="1"/>
          </p:cNvSpPr>
          <p:nvPr/>
        </p:nvSpPr>
        <p:spPr bwMode="auto">
          <a:xfrm flipH="1" flipV="1">
            <a:off x="4267200" y="3733800"/>
            <a:ext cx="1371600" cy="1828800"/>
          </a:xfrm>
          <a:prstGeom prst="line">
            <a:avLst/>
          </a:prstGeom>
          <a:noFill/>
          <a:ln w="19050">
            <a:solidFill>
              <a:srgbClr val="000080"/>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14" name="Text Box 8"/>
          <p:cNvSpPr txBox="1">
            <a:spLocks noChangeArrowheads="1"/>
          </p:cNvSpPr>
          <p:nvPr/>
        </p:nvSpPr>
        <p:spPr bwMode="auto">
          <a:xfrm>
            <a:off x="762000" y="5715000"/>
            <a:ext cx="3978275" cy="64633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1800" b="1" i="1" dirty="0">
                <a:latin typeface="Lucida Sans" panose="020B0602030504020204" charset="0"/>
                <a:ea typeface="宋体" panose="02010600030101010101" pitchFamily="2" charset="-122"/>
              </a:rPr>
              <a:t>Brutus</a:t>
            </a:r>
            <a:r>
              <a:rPr lang="en-US" altLang="zh-CN" sz="1800" dirty="0">
                <a:latin typeface="Lucida Sans" panose="020B0602030504020204" charset="0"/>
                <a:ea typeface="宋体" panose="02010600030101010101" pitchFamily="2" charset="-122"/>
              </a:rPr>
              <a:t> </a:t>
            </a:r>
            <a:r>
              <a:rPr lang="en-US" altLang="zh-CN" sz="1800" i="1" dirty="0">
                <a:latin typeface="Lucida Sans" panose="020B0602030504020204" charset="0"/>
                <a:ea typeface="宋体" panose="02010600030101010101" pitchFamily="2" charset="-122"/>
              </a:rPr>
              <a:t>AND</a:t>
            </a:r>
            <a:r>
              <a:rPr lang="en-US" altLang="zh-CN" sz="1800" dirty="0">
                <a:latin typeface="Lucida Sans" panose="020B0602030504020204" charset="0"/>
                <a:ea typeface="宋体" panose="02010600030101010101" pitchFamily="2" charset="-122"/>
              </a:rPr>
              <a:t> </a:t>
            </a:r>
            <a:r>
              <a:rPr lang="en-US" altLang="zh-CN" sz="1800" b="1" i="1" dirty="0">
                <a:latin typeface="Lucida Sans" panose="020B0602030504020204" charset="0"/>
                <a:ea typeface="宋体" panose="02010600030101010101" pitchFamily="2" charset="-122"/>
              </a:rPr>
              <a:t>Caesar</a:t>
            </a:r>
            <a:r>
              <a:rPr lang="en-US" altLang="zh-CN" sz="1800" dirty="0">
                <a:latin typeface="Lucida Sans" panose="020B0602030504020204" charset="0"/>
                <a:ea typeface="宋体" panose="02010600030101010101" pitchFamily="2" charset="-122"/>
              </a:rPr>
              <a:t> </a:t>
            </a:r>
            <a:r>
              <a:rPr lang="en-US" altLang="zh-CN" sz="1800" i="1" dirty="0">
                <a:latin typeface="Lucida Sans" panose="020B0602030504020204" charset="0"/>
                <a:ea typeface="宋体" panose="02010600030101010101" pitchFamily="2" charset="-122"/>
              </a:rPr>
              <a:t>BUT</a:t>
            </a:r>
            <a:r>
              <a:rPr lang="en-US" altLang="zh-CN" sz="1800" dirty="0">
                <a:latin typeface="Lucida Sans" panose="020B0602030504020204" charset="0"/>
                <a:ea typeface="宋体" panose="02010600030101010101" pitchFamily="2" charset="-122"/>
              </a:rPr>
              <a:t> </a:t>
            </a:r>
            <a:r>
              <a:rPr lang="en-US" altLang="zh-CN" sz="1800" i="1" dirty="0">
                <a:latin typeface="Lucida Sans" panose="020B0602030504020204" charset="0"/>
                <a:ea typeface="宋体" panose="02010600030101010101" pitchFamily="2" charset="-122"/>
              </a:rPr>
              <a:t>NOT</a:t>
            </a:r>
            <a:r>
              <a:rPr lang="en-US" altLang="zh-CN" sz="1800" dirty="0">
                <a:latin typeface="Lucida Sans" panose="020B0602030504020204" charset="0"/>
                <a:ea typeface="宋体" panose="02010600030101010101" pitchFamily="2" charset="-122"/>
              </a:rPr>
              <a:t> </a:t>
            </a:r>
            <a:r>
              <a:rPr lang="en-US" altLang="zh-CN" sz="1800" b="1" i="1" dirty="0">
                <a:latin typeface="Lucida Sans" panose="020B0602030504020204" charset="0"/>
                <a:ea typeface="宋体" panose="02010600030101010101" pitchFamily="2" charset="-122"/>
              </a:rPr>
              <a:t>Calpurnia</a:t>
            </a:r>
          </a:p>
        </p:txBody>
      </p:sp>
      <p:sp>
        <p:nvSpPr>
          <p:cNvPr id="2" name="矩形 1"/>
          <p:cNvSpPr/>
          <p:nvPr/>
        </p:nvSpPr>
        <p:spPr>
          <a:xfrm>
            <a:off x="228600" y="996700"/>
            <a:ext cx="8686799" cy="2438488"/>
          </a:xfrm>
          <a:prstGeom prst="rect">
            <a:avLst/>
          </a:prstGeom>
        </p:spPr>
        <p:txBody>
          <a:bodyPr wrap="square">
            <a:spAutoFit/>
          </a:bodyPr>
          <a:lstStyle/>
          <a:p>
            <a:pPr>
              <a:lnSpc>
                <a:spcPct val="150000"/>
              </a:lnSpc>
            </a:pPr>
            <a:r>
              <a:rPr lang="zh-CN" altLang="en-US" sz="2400" dirty="0">
                <a:latin typeface="华文中宋" panose="02010600040101010101" pitchFamily="2" charset="-122"/>
                <a:ea typeface="华文中宋" panose="02010600040101010101" pitchFamily="2" charset="-122"/>
              </a:rPr>
              <a:t>词项</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文档</a:t>
            </a:r>
            <a:r>
              <a:rPr lang="en-US" altLang="zh-CN" sz="2400" dirty="0">
                <a:latin typeface="华文中宋" panose="02010600040101010101" pitchFamily="2" charset="-122"/>
                <a:ea typeface="华文中宋" panose="02010600040101010101" pitchFamily="2" charset="-122"/>
              </a:rPr>
              <a:t>(term-doc)</a:t>
            </a:r>
            <a:r>
              <a:rPr lang="zh-CN" altLang="en-US" sz="2400" dirty="0">
                <a:latin typeface="华文中宋" panose="02010600040101010101" pitchFamily="2" charset="-122"/>
                <a:ea typeface="华文中宋" panose="02010600040101010101" pitchFamily="2" charset="-122"/>
              </a:rPr>
              <a:t>的关联矩阵：</a:t>
            </a:r>
            <a:endParaRPr lang="en-US" altLang="zh-CN" sz="2400" dirty="0">
              <a:latin typeface="华文中宋" panose="02010600040101010101" pitchFamily="2" charset="-122"/>
              <a:ea typeface="华文中宋" panose="02010600040101010101" pitchFamily="2" charset="-122"/>
            </a:endParaRPr>
          </a:p>
          <a:p>
            <a:pPr marL="342900" indent="-342900">
              <a:lnSpc>
                <a:spcPct val="150000"/>
              </a:lnSpc>
              <a:buFont typeface="Arial" panose="020B0604020202020204" pitchFamily="34" charset="0"/>
              <a:buChar char="•"/>
            </a:pPr>
            <a:r>
              <a:rPr lang="zh-CN" altLang="en-US" sz="2000" dirty="0">
                <a:latin typeface="华文中宋" panose="02010600040101010101" pitchFamily="2" charset="-122"/>
                <a:ea typeface="华文中宋" panose="02010600040101010101" pitchFamily="2" charset="-122"/>
              </a:rPr>
              <a:t>关联矩阵的每一列</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对应一篇文档</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是 </a:t>
            </a:r>
            <a:r>
              <a:rPr lang="en-US" altLang="zh-CN" sz="2000" dirty="0">
                <a:latin typeface="华文中宋" panose="02010600040101010101" pitchFamily="2" charset="-122"/>
                <a:ea typeface="华文中宋" panose="02010600040101010101" pitchFamily="2" charset="-122"/>
              </a:rPr>
              <a:t>0/1</a:t>
            </a:r>
            <a:r>
              <a:rPr lang="zh-CN" altLang="en-US" sz="2000" dirty="0">
                <a:latin typeface="华文中宋" panose="02010600040101010101" pitchFamily="2" charset="-122"/>
                <a:ea typeface="华文中宋" panose="02010600040101010101" pitchFamily="2" charset="-122"/>
              </a:rPr>
              <a:t>向量，每个</a:t>
            </a:r>
            <a:r>
              <a:rPr lang="en-US" altLang="zh-CN" sz="2000" dirty="0">
                <a:latin typeface="华文中宋" panose="02010600040101010101" pitchFamily="2" charset="-122"/>
                <a:ea typeface="华文中宋" panose="02010600040101010101" pitchFamily="2" charset="-122"/>
              </a:rPr>
              <a:t>0/1</a:t>
            </a:r>
            <a:r>
              <a:rPr lang="zh-CN" altLang="en-US" sz="2000" dirty="0">
                <a:latin typeface="华文中宋" panose="02010600040101010101" pitchFamily="2" charset="-122"/>
                <a:ea typeface="华文中宋" panose="02010600040101010101" pitchFamily="2" charset="-122"/>
              </a:rPr>
              <a:t>都对应一个词项。</a:t>
            </a:r>
          </a:p>
          <a:p>
            <a:pPr marL="342900" indent="-342900">
              <a:lnSpc>
                <a:spcPct val="150000"/>
              </a:lnSpc>
              <a:buFont typeface="Arial" panose="020B0604020202020204" pitchFamily="34" charset="0"/>
              <a:buChar char="•"/>
            </a:pPr>
            <a:r>
              <a:rPr lang="zh-CN" altLang="en-US" sz="2000" dirty="0">
                <a:latin typeface="华文中宋" panose="02010600040101010101" pitchFamily="2" charset="-122"/>
                <a:ea typeface="华文中宋" panose="02010600040101010101" pitchFamily="2" charset="-122"/>
              </a:rPr>
              <a:t>关联矩阵的每一行</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对应一个词项</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也可以看成一个</a:t>
            </a:r>
            <a:r>
              <a:rPr lang="en-US" altLang="zh-CN" sz="2000" dirty="0">
                <a:latin typeface="华文中宋" panose="02010600040101010101" pitchFamily="2" charset="-122"/>
                <a:ea typeface="华文中宋" panose="02010600040101010101" pitchFamily="2" charset="-122"/>
              </a:rPr>
              <a:t>0/1</a:t>
            </a:r>
            <a:r>
              <a:rPr lang="zh-CN" altLang="en-US" sz="2000" dirty="0">
                <a:latin typeface="华文中宋" panose="02010600040101010101" pitchFamily="2" charset="-122"/>
                <a:ea typeface="华文中宋" panose="02010600040101010101" pitchFamily="2" charset="-122"/>
              </a:rPr>
              <a:t>向量，每个</a:t>
            </a:r>
            <a:r>
              <a:rPr lang="en-US" altLang="zh-CN" sz="2000" dirty="0">
                <a:latin typeface="华文中宋" panose="02010600040101010101" pitchFamily="2" charset="-122"/>
                <a:ea typeface="华文中宋" panose="02010600040101010101" pitchFamily="2" charset="-122"/>
              </a:rPr>
              <a:t>0/1</a:t>
            </a:r>
            <a:r>
              <a:rPr lang="zh-CN" altLang="en-US" sz="2000" dirty="0">
                <a:latin typeface="华文中宋" panose="02010600040101010101" pitchFamily="2" charset="-122"/>
                <a:ea typeface="华文中宋" panose="02010600040101010101" pitchFamily="2" charset="-122"/>
              </a:rPr>
              <a:t>代表该词项在相应文档中的出现与否</a:t>
            </a:r>
          </a:p>
          <a:p>
            <a:pPr>
              <a:lnSpc>
                <a:spcPct val="150000"/>
              </a:lnSpc>
            </a:pPr>
            <a:endParaRPr lang="zh-CN" altLang="en-US" sz="2000" dirty="0">
              <a:latin typeface="华文中宋" panose="02010600040101010101" pitchFamily="2" charset="-122"/>
              <a:ea typeface="华文中宋" panose="0201060004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D2B7A0B-0842-44F2-8889-E8D17C68851F}" type="datetime1">
              <a:rPr lang="zh-CN" altLang="en-US"/>
              <a:t>2021/12/31</a:t>
            </a:fld>
            <a:endParaRPr lang="en-US" altLang="zh-CN"/>
          </a:p>
        </p:txBody>
      </p:sp>
      <p:sp>
        <p:nvSpPr>
          <p:cNvPr id="6" name="灯片编号占位符 5"/>
          <p:cNvSpPr>
            <a:spLocks noGrp="1"/>
          </p:cNvSpPr>
          <p:nvPr>
            <p:ph type="sldNum" sz="quarter" idx="12"/>
          </p:nvPr>
        </p:nvSpPr>
        <p:spPr>
          <a:xfrm>
            <a:off x="6534615" y="6356350"/>
            <a:ext cx="2152185" cy="365125"/>
          </a:xfrm>
        </p:spPr>
        <p:txBody>
          <a:bodyPr/>
          <a:lstStyle/>
          <a:p>
            <a:fld id="{71385E94-DC41-464C-B823-8D2AC2389251}" type="slidenum">
              <a:rPr lang="zh-CN" altLang="en-US"/>
              <a:t>39</a:t>
            </a:fld>
            <a:endParaRPr lang="en-US" altLang="zh-CN"/>
          </a:p>
        </p:txBody>
      </p:sp>
      <p:sp>
        <p:nvSpPr>
          <p:cNvPr id="503810" name="Rectangle 2"/>
          <p:cNvSpPr>
            <a:spLocks noGrp="1" noChangeArrowheads="1"/>
          </p:cNvSpPr>
          <p:nvPr>
            <p:ph type="title"/>
          </p:nvPr>
        </p:nvSpPr>
        <p:spPr>
          <a:xfrm>
            <a:off x="323528" y="8000"/>
            <a:ext cx="7029772" cy="984738"/>
          </a:xfrm>
        </p:spPr>
        <p:txBody>
          <a:bodyPr vert="horz" lIns="91440" tIns="45720" rIns="91440" bIns="45720" rtlCol="0" anchor="ctr">
            <a:normAutofit/>
          </a:body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5.3.2  </a:t>
            </a:r>
            <a:r>
              <a:rPr lang="zh-CN" altLang="en-US" sz="2800" dirty="0">
                <a:solidFill>
                  <a:srgbClr val="660066"/>
                </a:solidFill>
                <a:latin typeface="微软雅黑" panose="020B0503020204020204" pitchFamily="34" charset="-122"/>
                <a:ea typeface="微软雅黑" panose="020B0503020204020204" pitchFamily="34" charset="-122"/>
                <a:cs typeface="+mn-cs"/>
              </a:rPr>
              <a:t>词向量与布尔检索模型</a:t>
            </a:r>
          </a:p>
        </p:txBody>
      </p:sp>
      <p:sp>
        <p:nvSpPr>
          <p:cNvPr id="503811" name="Rectangle 3"/>
          <p:cNvSpPr>
            <a:spLocks noGrp="1" noChangeArrowheads="1"/>
          </p:cNvSpPr>
          <p:nvPr>
            <p:ph type="body" idx="1"/>
          </p:nvPr>
        </p:nvSpPr>
        <p:spPr>
          <a:xfrm>
            <a:off x="323528" y="1085411"/>
            <a:ext cx="8229600" cy="4525963"/>
          </a:xfrm>
        </p:spPr>
        <p:txBody>
          <a:bodyPr>
            <a:normAutofit/>
          </a:bodyPr>
          <a:lstStyle/>
          <a:p>
            <a:pPr>
              <a:lnSpc>
                <a:spcPct val="150000"/>
              </a:lnSpc>
              <a:buFontTx/>
              <a:buNone/>
            </a:pPr>
            <a:r>
              <a:rPr lang="zh-CN" altLang="en-US" sz="2400" dirty="0">
                <a:solidFill>
                  <a:srgbClr val="CC0000"/>
                </a:solidFill>
                <a:latin typeface="黑体" panose="02010609060101010101" pitchFamily="49" charset="-122"/>
                <a:ea typeface="黑体" panose="02010609060101010101" pitchFamily="49" charset="-122"/>
              </a:rPr>
              <a:t>问题的转译</a:t>
            </a:r>
          </a:p>
          <a:p>
            <a:pPr>
              <a:lnSpc>
                <a:spcPct val="150000"/>
              </a:lnSpc>
            </a:pPr>
            <a:r>
              <a:rPr lang="zh-CN" altLang="en-US" sz="2400" dirty="0">
                <a:latin typeface="华文中宋" panose="02010600040101010101" pitchFamily="2" charset="-122"/>
                <a:ea typeface="华文中宋" panose="02010600040101010101" pitchFamily="2" charset="-122"/>
              </a:rPr>
              <a:t>给定查询</a:t>
            </a:r>
            <a:r>
              <a:rPr lang="en-US" altLang="zh-CN" sz="2400" dirty="0">
                <a:latin typeface="华文中宋" panose="02010600040101010101" pitchFamily="2" charset="-122"/>
                <a:ea typeface="华文中宋" panose="02010600040101010101" pitchFamily="2" charset="-122"/>
              </a:rPr>
              <a:t>Brutus AND Caesar AND NOT Calpurnia</a:t>
            </a:r>
          </a:p>
          <a:p>
            <a:pPr lvl="1">
              <a:lnSpc>
                <a:spcPct val="150000"/>
              </a:lnSpc>
            </a:pPr>
            <a:r>
              <a:rPr lang="zh-CN" altLang="en-US" sz="2000" dirty="0">
                <a:latin typeface="华文中宋" panose="02010600040101010101" pitchFamily="2" charset="-122"/>
                <a:ea typeface="华文中宋" panose="02010600040101010101" pitchFamily="2" charset="-122"/>
              </a:rPr>
              <a:t>取出三个词项对应的行向量 ，并对</a:t>
            </a:r>
            <a:r>
              <a:rPr lang="en-US" altLang="zh-CN" sz="2000" dirty="0">
                <a:latin typeface="华文中宋" panose="02010600040101010101" pitchFamily="2" charset="-122"/>
                <a:ea typeface="华文中宋" panose="02010600040101010101" pitchFamily="2" charset="-122"/>
              </a:rPr>
              <a:t>Calpurnia </a:t>
            </a:r>
            <a:r>
              <a:rPr lang="zh-CN" altLang="en-US" sz="2000" dirty="0">
                <a:latin typeface="华文中宋" panose="02010600040101010101" pitchFamily="2" charset="-122"/>
                <a:ea typeface="华文中宋" panose="02010600040101010101" pitchFamily="2" charset="-122"/>
              </a:rPr>
              <a:t>的行向量求反，最后按位进行与操作</a:t>
            </a:r>
          </a:p>
          <a:p>
            <a:pPr lvl="1">
              <a:lnSpc>
                <a:spcPct val="150000"/>
              </a:lnSpc>
            </a:pPr>
            <a:r>
              <a:rPr lang="en-US" altLang="zh-CN" sz="2000" dirty="0">
                <a:latin typeface="华文中宋" panose="02010600040101010101" pitchFamily="2" charset="-122"/>
                <a:ea typeface="华文中宋" panose="02010600040101010101" pitchFamily="2" charset="-122"/>
              </a:rPr>
              <a:t>110100 AND 110111 AND 101111 = 100100. </a:t>
            </a:r>
          </a:p>
        </p:txBody>
      </p:sp>
      <p:pic>
        <p:nvPicPr>
          <p:cNvPr id="7" name="Object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47373" y="4195756"/>
            <a:ext cx="5915000" cy="2200293"/>
          </a:xfrm>
          <a:prstGeom prst="rect">
            <a:avLst/>
          </a:prstGeom>
        </p:spPr>
      </p:pic>
      <p:sp>
        <p:nvSpPr>
          <p:cNvPr id="2" name="椭圆 1"/>
          <p:cNvSpPr/>
          <p:nvPr/>
        </p:nvSpPr>
        <p:spPr bwMode="auto">
          <a:xfrm>
            <a:off x="3622390" y="6018277"/>
            <a:ext cx="432048" cy="351599"/>
          </a:xfrm>
          <a:prstGeom prst="ellipse">
            <a:avLst/>
          </a:prstGeom>
          <a:solidFill>
            <a:srgbClr val="FF0000"/>
          </a:solidFill>
          <a:ln w="9525" cmpd="sng">
            <a:solidFill>
              <a:srgbClr val="A7BCEF"/>
            </a:solidFill>
            <a:miter lim="800000"/>
          </a:ln>
        </p:spPr>
        <p:txBody>
          <a:bodyPr wrap="none" rtlCol="0" anchor="ctr"/>
          <a:lstStyle/>
          <a:p>
            <a:pPr algn="ctr" eaLnBrk="1" hangingPunct="1">
              <a:spcBef>
                <a:spcPct val="20000"/>
              </a:spcBef>
              <a:buClr>
                <a:schemeClr val="tx2"/>
              </a:buClr>
              <a:buSzPct val="70000"/>
              <a:buFont typeface="Wingdings" panose="05000000000000000000" pitchFamily="2" charset="2"/>
              <a:buNone/>
            </a:pPr>
            <a:endParaRPr lang="zh-CN" altLang="en-US" sz="2800" dirty="0">
              <a:solidFill>
                <a:srgbClr val="800000"/>
              </a:solidFill>
              <a:ea typeface="华文楷体" panose="02010600040101010101" pitchFamily="2" charset="-122"/>
            </a:endParaRPr>
          </a:p>
        </p:txBody>
      </p:sp>
      <p:sp>
        <p:nvSpPr>
          <p:cNvPr id="9" name="椭圆 8"/>
          <p:cNvSpPr/>
          <p:nvPr/>
        </p:nvSpPr>
        <p:spPr bwMode="auto">
          <a:xfrm>
            <a:off x="6372200" y="6004751"/>
            <a:ext cx="432048" cy="351599"/>
          </a:xfrm>
          <a:prstGeom prst="ellipse">
            <a:avLst/>
          </a:prstGeom>
          <a:solidFill>
            <a:srgbClr val="FF0000"/>
          </a:solidFill>
          <a:ln w="9525" cmpd="sng">
            <a:solidFill>
              <a:srgbClr val="A7BCEF"/>
            </a:solidFill>
            <a:miter lim="800000"/>
          </a:ln>
        </p:spPr>
        <p:txBody>
          <a:bodyPr wrap="none" rtlCol="0" anchor="ctr"/>
          <a:lstStyle/>
          <a:p>
            <a:pPr algn="ctr" eaLnBrk="1" hangingPunct="1">
              <a:spcBef>
                <a:spcPct val="20000"/>
              </a:spcBef>
              <a:buClr>
                <a:schemeClr val="tx2"/>
              </a:buClr>
              <a:buSzPct val="70000"/>
              <a:buFont typeface="Wingdings" panose="05000000000000000000" pitchFamily="2" charset="2"/>
              <a:buNone/>
            </a:pPr>
            <a:endParaRPr lang="zh-CN" altLang="en-US" sz="2800" dirty="0">
              <a:solidFill>
                <a:srgbClr val="800000"/>
              </a:solidFill>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285728"/>
            <a:ext cx="571472" cy="571504"/>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1071546"/>
            <a:ext cx="357158" cy="5786478"/>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1" descr="C:\Users\user\AppData\Roaming\Tencent\Users\837722370\QQ\WinTemp\RichOle\BFT22Q[%T0`SABDTI%FRHDW.png"/>
          <p:cNvPicPr>
            <a:picLocks noChangeAspect="1" noChangeArrowheads="1"/>
          </p:cNvPicPr>
          <p:nvPr/>
        </p:nvPicPr>
        <p:blipFill>
          <a:blip r:embed="rId3"/>
          <a:srcRect/>
          <a:stretch>
            <a:fillRect/>
          </a:stretch>
        </p:blipFill>
        <p:spPr bwMode="auto">
          <a:xfrm>
            <a:off x="0" y="902920"/>
            <a:ext cx="9144000" cy="236907"/>
          </a:xfrm>
          <a:prstGeom prst="rect">
            <a:avLst/>
          </a:prstGeom>
          <a:noFill/>
        </p:spPr>
      </p:pic>
      <p:sp>
        <p:nvSpPr>
          <p:cNvPr id="3" name="文本框 2"/>
          <p:cNvSpPr txBox="1"/>
          <p:nvPr/>
        </p:nvSpPr>
        <p:spPr>
          <a:xfrm>
            <a:off x="571472" y="3429000"/>
            <a:ext cx="8465024" cy="646331"/>
          </a:xfrm>
          <a:prstGeom prst="rect">
            <a:avLst/>
          </a:prstGeom>
          <a:noFill/>
        </p:spPr>
        <p:txBody>
          <a:bodyPr wrap="square" rtlCol="0">
            <a:spAutoFit/>
          </a:bodyPr>
          <a:lstStyle/>
          <a:p>
            <a:pPr algn="ctr"/>
            <a:r>
              <a:rPr lang="en-US" altLang="zh-CN" sz="3600" b="1" dirty="0">
                <a:solidFill>
                  <a:srgbClr val="660066"/>
                </a:solidFill>
                <a:latin typeface="微软雅黑" panose="020B0503020204020204" pitchFamily="34" charset="-122"/>
                <a:ea typeface="微软雅黑" panose="020B0503020204020204" pitchFamily="34" charset="-122"/>
              </a:rPr>
              <a:t>5.1 </a:t>
            </a:r>
            <a:r>
              <a:rPr lang="zh-CN" altLang="en-US" sz="3600" b="1" dirty="0">
                <a:solidFill>
                  <a:srgbClr val="660066"/>
                </a:solidFill>
                <a:latin typeface="微软雅黑" panose="020B0503020204020204" pitchFamily="34" charset="-122"/>
                <a:ea typeface="微软雅黑" panose="020B0503020204020204" pitchFamily="34" charset="-122"/>
              </a:rPr>
              <a:t>信息检索的基本理论</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457200" y="274638"/>
            <a:ext cx="8229600" cy="562074"/>
          </a:xfrm>
        </p:spPr>
        <p:txBody>
          <a:bodyPr vert="horz" lIns="91440" tIns="45720" rIns="91440" bIns="45720" rtlCol="0" anchor="ctr">
            <a:normAutofit fontScale="90000"/>
          </a:bodyPr>
          <a:lstStyle/>
          <a:p>
            <a:r>
              <a:rPr lang="zh-CN" altLang="en-US" sz="3200" b="1" dirty="0">
                <a:latin typeface="华文中宋" panose="02010600040101010101" pitchFamily="2" charset="-122"/>
                <a:ea typeface="华文中宋" panose="02010600040101010101" pitchFamily="2" charset="-122"/>
              </a:rPr>
              <a:t>上述查询的结果文档</a:t>
            </a:r>
          </a:p>
        </p:txBody>
      </p:sp>
      <p:sp>
        <p:nvSpPr>
          <p:cNvPr id="45059" name="Rectangle 3"/>
          <p:cNvSpPr>
            <a:spLocks noGrp="1" noChangeArrowheads="1"/>
          </p:cNvSpPr>
          <p:nvPr>
            <p:ph idx="4294967295"/>
          </p:nvPr>
        </p:nvSpPr>
        <p:spPr>
          <a:xfrm>
            <a:off x="381000" y="1268760"/>
            <a:ext cx="8655496" cy="4953000"/>
          </a:xfrm>
        </p:spPr>
        <p:txBody>
          <a:bodyPr>
            <a:normAutofit fontScale="92500"/>
          </a:bodyPr>
          <a:lstStyle/>
          <a:p>
            <a:pPr eaLnBrk="1" hangingPunct="1">
              <a:lnSpc>
                <a:spcPct val="150000"/>
              </a:lnSpc>
            </a:pPr>
            <a:r>
              <a:rPr lang="en-US" altLang="zh-CN" sz="2800" dirty="0">
                <a:latin typeface="Arial" panose="020B0604020202020204" pitchFamily="34" charset="0"/>
                <a:ea typeface="宋体" panose="02010600030101010101" pitchFamily="2" charset="-122"/>
                <a:cs typeface="Arial" panose="020B0604020202020204" pitchFamily="34" charset="0"/>
              </a:rPr>
              <a:t>Antony and Cleopatra, Act III, Scene ii</a:t>
            </a:r>
          </a:p>
          <a:p>
            <a:pPr lvl="1" eaLnBrk="1" hangingPunct="1">
              <a:lnSpc>
                <a:spcPct val="150000"/>
              </a:lnSpc>
            </a:pPr>
            <a:r>
              <a:rPr lang="en-US" altLang="zh-CN" sz="2400" dirty="0">
                <a:latin typeface="Arial" panose="020B0604020202020204" pitchFamily="34" charset="0"/>
                <a:ea typeface="宋体" panose="02010600030101010101" pitchFamily="2" charset="-122"/>
                <a:cs typeface="Arial" panose="020B0604020202020204" pitchFamily="34" charset="0"/>
              </a:rPr>
              <a:t>Agrippa [Aside to DOMITIUS ENOBARBUS]: Why, </a:t>
            </a:r>
            <a:r>
              <a:rPr lang="en-US" altLang="zh-CN" sz="2400" dirty="0" err="1">
                <a:latin typeface="Arial" panose="020B0604020202020204" pitchFamily="34" charset="0"/>
                <a:ea typeface="宋体" panose="02010600030101010101" pitchFamily="2" charset="-122"/>
                <a:cs typeface="Arial" panose="020B0604020202020204" pitchFamily="34" charset="0"/>
              </a:rPr>
              <a:t>Enobarbus</a:t>
            </a:r>
            <a:r>
              <a:rPr lang="en-US" altLang="zh-CN" sz="2400" dirty="0">
                <a:latin typeface="Arial" panose="020B0604020202020204" pitchFamily="34" charset="0"/>
                <a:ea typeface="宋体" panose="02010600030101010101" pitchFamily="2" charset="-122"/>
                <a:cs typeface="Arial" panose="020B0604020202020204" pitchFamily="34" charset="0"/>
              </a:rPr>
              <a:t>,</a:t>
            </a:r>
          </a:p>
          <a:p>
            <a:pPr lvl="1" eaLnBrk="1" hangingPunct="1">
              <a:lnSpc>
                <a:spcPct val="150000"/>
              </a:lnSpc>
            </a:pPr>
            <a:r>
              <a:rPr lang="en-US" altLang="zh-CN" sz="2400" dirty="0">
                <a:latin typeface="Arial" panose="020B0604020202020204" pitchFamily="34" charset="0"/>
                <a:ea typeface="宋体" panose="02010600030101010101" pitchFamily="2" charset="-122"/>
                <a:cs typeface="Arial" panose="020B0604020202020204" pitchFamily="34" charset="0"/>
              </a:rPr>
              <a:t>When Antony found Julius Caesar dead,</a:t>
            </a:r>
          </a:p>
          <a:p>
            <a:pPr lvl="1" eaLnBrk="1" hangingPunct="1">
              <a:lnSpc>
                <a:spcPct val="150000"/>
              </a:lnSpc>
            </a:pPr>
            <a:r>
              <a:rPr lang="en-US" altLang="zh-CN" sz="2400" dirty="0">
                <a:latin typeface="Arial" panose="020B0604020202020204" pitchFamily="34" charset="0"/>
                <a:ea typeface="宋体" panose="02010600030101010101" pitchFamily="2" charset="-122"/>
                <a:cs typeface="Arial" panose="020B0604020202020204" pitchFamily="34" charset="0"/>
              </a:rPr>
              <a:t>He cried almost to roaring; and he wept</a:t>
            </a:r>
          </a:p>
          <a:p>
            <a:pPr lvl="1" eaLnBrk="1" hangingPunct="1">
              <a:lnSpc>
                <a:spcPct val="150000"/>
              </a:lnSpc>
            </a:pPr>
            <a:r>
              <a:rPr lang="en-US" altLang="zh-CN" sz="2400" dirty="0">
                <a:latin typeface="Arial" panose="020B0604020202020204" pitchFamily="34" charset="0"/>
                <a:ea typeface="宋体" panose="02010600030101010101" pitchFamily="2" charset="-122"/>
                <a:cs typeface="Arial" panose="020B0604020202020204" pitchFamily="34" charset="0"/>
              </a:rPr>
              <a:t>When at Philippi he found Brutus slain.</a:t>
            </a:r>
          </a:p>
          <a:p>
            <a:pPr eaLnBrk="1" hangingPunct="1">
              <a:lnSpc>
                <a:spcPct val="150000"/>
              </a:lnSpc>
            </a:pPr>
            <a:r>
              <a:rPr lang="en-US" altLang="zh-CN" sz="2800" dirty="0">
                <a:latin typeface="Arial" panose="020B0604020202020204" pitchFamily="34" charset="0"/>
                <a:ea typeface="宋体" panose="02010600030101010101" pitchFamily="2" charset="-122"/>
                <a:cs typeface="Arial" panose="020B0604020202020204" pitchFamily="34" charset="0"/>
              </a:rPr>
              <a:t>Hamlet, Act III, Scene ii</a:t>
            </a:r>
          </a:p>
          <a:p>
            <a:pPr lvl="1" eaLnBrk="1" hangingPunct="1">
              <a:lnSpc>
                <a:spcPct val="150000"/>
              </a:lnSpc>
            </a:pPr>
            <a:r>
              <a:rPr lang="en-US" altLang="zh-CN" sz="2400" dirty="0">
                <a:latin typeface="Arial" panose="020B0604020202020204" pitchFamily="34" charset="0"/>
                <a:ea typeface="宋体" panose="02010600030101010101" pitchFamily="2" charset="-122"/>
                <a:cs typeface="Arial" panose="020B0604020202020204" pitchFamily="34" charset="0"/>
              </a:rPr>
              <a:t>Lord Polonius: I did enact Julius Caesar I was killed </a:t>
            </a:r>
            <a:r>
              <a:rPr lang="en-US" altLang="zh-CN" sz="2400" dirty="0" err="1">
                <a:latin typeface="Arial" panose="020B0604020202020204" pitchFamily="34" charset="0"/>
                <a:ea typeface="宋体" panose="02010600030101010101" pitchFamily="2" charset="-122"/>
                <a:cs typeface="Arial" panose="020B0604020202020204" pitchFamily="34" charset="0"/>
              </a:rPr>
              <a:t>i</a:t>
            </a:r>
            <a:r>
              <a:rPr lang="en-US" altLang="zh-CN" sz="2400" dirty="0">
                <a:latin typeface="Arial" panose="020B0604020202020204" pitchFamily="34" charset="0"/>
                <a:ea typeface="宋体" panose="02010600030101010101" pitchFamily="2" charset="-122"/>
                <a:cs typeface="Arial" panose="020B0604020202020204" pitchFamily="34" charset="0"/>
              </a:rPr>
              <a:t>' the</a:t>
            </a:r>
          </a:p>
          <a:p>
            <a:pPr lvl="1" eaLnBrk="1" hangingPunct="1">
              <a:lnSpc>
                <a:spcPct val="150000"/>
              </a:lnSpc>
            </a:pPr>
            <a:r>
              <a:rPr lang="en-US" altLang="zh-CN" sz="2400" dirty="0">
                <a:latin typeface="Arial" panose="020B0604020202020204" pitchFamily="34" charset="0"/>
                <a:ea typeface="宋体" panose="02010600030101010101" pitchFamily="2" charset="-122"/>
                <a:cs typeface="Arial" panose="020B0604020202020204" pitchFamily="34" charset="0"/>
              </a:rPr>
              <a:t>Capitol; Brutus killed me.</a:t>
            </a:r>
          </a:p>
        </p:txBody>
      </p:sp>
      <p:sp>
        <p:nvSpPr>
          <p:cNvPr id="45060" name="Slide Number Placeholder 5"/>
          <p:cNvSpPr txBox="1">
            <a:spLocks noGrp="1" noChangeArrowheads="1"/>
          </p:cNvSpPr>
          <p:nvPr/>
        </p:nvSpPr>
        <p:spPr bwMode="auto">
          <a:xfrm>
            <a:off x="6553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r" eaLnBrk="1" hangingPunct="1">
              <a:spcBef>
                <a:spcPct val="0"/>
              </a:spcBef>
              <a:buClrTx/>
              <a:buFont typeface="DejaVu Sans" pitchFamily="34" charset="0"/>
              <a:buNone/>
            </a:pPr>
            <a:fld id="{4F4C76F9-A241-4413-81F4-181B14DA5AA9}" type="slidenum">
              <a:rPr lang="zh-CN" altLang="en-US" sz="1200">
                <a:solidFill>
                  <a:srgbClr val="898989"/>
                </a:solidFill>
                <a:latin typeface="Calibri" panose="020F0502020204030204" pitchFamily="34" charset="0"/>
                <a:ea typeface="宋体" panose="02010600030101010101" pitchFamily="2" charset="-122"/>
              </a:rPr>
              <a:t>40</a:t>
            </a:fld>
            <a:endParaRPr lang="en-US" altLang="zh-CN" sz="1200">
              <a:solidFill>
                <a:srgbClr val="898989"/>
              </a:solidFill>
              <a:latin typeface="Calibri" panose="020F0502020204030204" pitchFamily="34" charset="0"/>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457200" y="274638"/>
            <a:ext cx="8229600" cy="706090"/>
          </a:xfrm>
        </p:spPr>
        <p:txBody>
          <a:bodyPr vert="horz" lIns="91440" tIns="45720" rIns="91440" bIns="45720" rtlCol="0" anchor="ctr">
            <a:normAutofit/>
          </a:bodyPr>
          <a:lstStyle/>
          <a:p>
            <a:r>
              <a:rPr lang="zh-CN" altLang="en-US" sz="3200" b="1" dirty="0">
                <a:latin typeface="华文中宋" panose="02010600040101010101" pitchFamily="2" charset="-122"/>
                <a:ea typeface="华文中宋" panose="02010600040101010101" pitchFamily="2" charset="-122"/>
              </a:rPr>
              <a:t>更大的文档集如何处理？</a:t>
            </a:r>
          </a:p>
        </p:txBody>
      </p:sp>
      <p:sp>
        <p:nvSpPr>
          <p:cNvPr id="49155" name="Rectangle 3"/>
          <p:cNvSpPr>
            <a:spLocks noGrp="1" noChangeArrowheads="1"/>
          </p:cNvSpPr>
          <p:nvPr>
            <p:ph idx="4294967295"/>
          </p:nvPr>
        </p:nvSpPr>
        <p:spPr>
          <a:xfrm>
            <a:off x="304800" y="1183928"/>
            <a:ext cx="8229600" cy="4953000"/>
          </a:xfrm>
        </p:spPr>
        <p:txBody>
          <a:bodyPr>
            <a:normAutofit/>
          </a:bodyPr>
          <a:lstStyle/>
          <a:p>
            <a:pPr eaLnBrk="1" hangingPunct="1">
              <a:lnSpc>
                <a:spcPct val="150000"/>
              </a:lnSpc>
            </a:pPr>
            <a:r>
              <a:rPr lang="zh-CN" altLang="en-US" sz="2400" dirty="0">
                <a:ea typeface="宋体" panose="02010600030101010101" pitchFamily="2" charset="-122"/>
              </a:rPr>
              <a:t>假定</a:t>
            </a:r>
            <a:r>
              <a:rPr lang="en-US" altLang="zh-CN" sz="2400" dirty="0">
                <a:ea typeface="宋体" panose="02010600030101010101" pitchFamily="2" charset="-122"/>
              </a:rPr>
              <a:t>N = 1 </a:t>
            </a:r>
            <a:r>
              <a:rPr lang="zh-CN" altLang="en-US" sz="2400" dirty="0">
                <a:ea typeface="宋体" panose="02010600030101010101" pitchFamily="2" charset="-122"/>
              </a:rPr>
              <a:t>百万篇文档</a:t>
            </a:r>
            <a:r>
              <a:rPr lang="en-US" altLang="zh-CN" sz="2400" dirty="0">
                <a:ea typeface="宋体" panose="02010600030101010101" pitchFamily="2" charset="-122"/>
              </a:rPr>
              <a:t>(1M), </a:t>
            </a:r>
            <a:r>
              <a:rPr lang="zh-CN" altLang="en-US" sz="2400" dirty="0">
                <a:ea typeface="宋体" panose="02010600030101010101" pitchFamily="2" charset="-122"/>
              </a:rPr>
              <a:t>每篇有</a:t>
            </a:r>
            <a:r>
              <a:rPr lang="en-US" altLang="zh-CN" sz="2400" dirty="0">
                <a:ea typeface="宋体" panose="02010600030101010101" pitchFamily="2" charset="-122"/>
              </a:rPr>
              <a:t>1000</a:t>
            </a:r>
            <a:r>
              <a:rPr lang="zh-CN" altLang="en-US" sz="2400" dirty="0">
                <a:ea typeface="宋体" panose="02010600030101010101" pitchFamily="2" charset="-122"/>
              </a:rPr>
              <a:t>个词</a:t>
            </a:r>
            <a:r>
              <a:rPr lang="en-US" altLang="zh-CN" sz="2400" dirty="0">
                <a:ea typeface="宋体" panose="02010600030101010101" pitchFamily="2" charset="-122"/>
              </a:rPr>
              <a:t>(1K)</a:t>
            </a:r>
          </a:p>
          <a:p>
            <a:pPr eaLnBrk="1" hangingPunct="1">
              <a:lnSpc>
                <a:spcPct val="150000"/>
              </a:lnSpc>
            </a:pPr>
            <a:r>
              <a:rPr lang="zh-CN" altLang="en-US" sz="2400" dirty="0">
                <a:ea typeface="宋体" panose="02010600030101010101" pitchFamily="2" charset="-122"/>
              </a:rPr>
              <a:t>假定每个词平均有</a:t>
            </a:r>
            <a:r>
              <a:rPr lang="en-US" altLang="zh-CN" sz="2400" dirty="0">
                <a:ea typeface="宋体" panose="02010600030101010101" pitchFamily="2" charset="-122"/>
              </a:rPr>
              <a:t>6</a:t>
            </a:r>
            <a:r>
              <a:rPr lang="zh-CN" altLang="en-US" sz="2400" dirty="0">
                <a:ea typeface="宋体" panose="02010600030101010101" pitchFamily="2" charset="-122"/>
              </a:rPr>
              <a:t>个字节</a:t>
            </a:r>
            <a:r>
              <a:rPr lang="en-US" altLang="zh-CN" sz="2400" dirty="0">
                <a:ea typeface="宋体" panose="02010600030101010101" pitchFamily="2" charset="-122"/>
              </a:rPr>
              <a:t>(</a:t>
            </a:r>
            <a:r>
              <a:rPr lang="zh-CN" altLang="en-US" sz="2400" dirty="0">
                <a:ea typeface="宋体" panose="02010600030101010101" pitchFamily="2" charset="-122"/>
              </a:rPr>
              <a:t>包括空格和标点符号</a:t>
            </a:r>
            <a:r>
              <a:rPr lang="en-US" altLang="zh-CN" sz="2400" dirty="0">
                <a:ea typeface="宋体" panose="02010600030101010101" pitchFamily="2" charset="-122"/>
              </a:rPr>
              <a:t>)</a:t>
            </a:r>
          </a:p>
          <a:p>
            <a:pPr lvl="1" eaLnBrk="1" hangingPunct="1">
              <a:lnSpc>
                <a:spcPct val="150000"/>
              </a:lnSpc>
            </a:pPr>
            <a:r>
              <a:rPr lang="zh-CN" altLang="en-US" sz="2000" dirty="0">
                <a:ea typeface="宋体" panose="02010600030101010101" pitchFamily="2" charset="-122"/>
              </a:rPr>
              <a:t> 那么所有文档将约占</a:t>
            </a:r>
            <a:r>
              <a:rPr lang="en-US" altLang="zh-CN" sz="2000" dirty="0">
                <a:ea typeface="宋体" panose="02010600030101010101" pitchFamily="2" charset="-122"/>
              </a:rPr>
              <a:t>6GB </a:t>
            </a:r>
            <a:r>
              <a:rPr lang="zh-CN" altLang="en-US" sz="2000" dirty="0">
                <a:ea typeface="宋体" panose="02010600030101010101" pitchFamily="2" charset="-122"/>
              </a:rPr>
              <a:t>空间</a:t>
            </a:r>
            <a:r>
              <a:rPr lang="en-US" altLang="zh-CN" sz="2000" dirty="0">
                <a:ea typeface="宋体" panose="02010600030101010101" pitchFamily="2" charset="-122"/>
              </a:rPr>
              <a:t>.</a:t>
            </a:r>
          </a:p>
          <a:p>
            <a:pPr eaLnBrk="1" hangingPunct="1">
              <a:lnSpc>
                <a:spcPct val="150000"/>
              </a:lnSpc>
            </a:pPr>
            <a:r>
              <a:rPr lang="zh-CN" altLang="en-US" sz="2400" dirty="0">
                <a:ea typeface="宋体" panose="02010600030101010101" pitchFamily="2" charset="-122"/>
              </a:rPr>
              <a:t>假定词汇表的大小</a:t>
            </a:r>
            <a:r>
              <a:rPr lang="en-US" altLang="zh-CN" sz="2400" dirty="0">
                <a:ea typeface="宋体" panose="02010600030101010101" pitchFamily="2" charset="-122"/>
              </a:rPr>
              <a:t>(</a:t>
            </a:r>
            <a:r>
              <a:rPr lang="zh-CN" altLang="en-US" sz="2400" dirty="0">
                <a:ea typeface="宋体" panose="02010600030101010101" pitchFamily="2" charset="-122"/>
              </a:rPr>
              <a:t>即词项个数</a:t>
            </a:r>
            <a:r>
              <a:rPr lang="en-US" altLang="zh-CN" sz="2400" dirty="0">
                <a:ea typeface="宋体" panose="02010600030101010101" pitchFamily="2" charset="-122"/>
              </a:rPr>
              <a:t>)</a:t>
            </a:r>
            <a:r>
              <a:rPr lang="zh-CN" altLang="en-US" sz="2400" dirty="0">
                <a:ea typeface="宋体" panose="02010600030101010101" pitchFamily="2" charset="-122"/>
              </a:rPr>
              <a:t> </a:t>
            </a:r>
            <a:r>
              <a:rPr lang="en-US" altLang="zh-CN" sz="2400" dirty="0">
                <a:ea typeface="宋体" panose="02010600030101010101" pitchFamily="2" charset="-122"/>
              </a:rPr>
              <a:t>M = 500K</a:t>
            </a:r>
          </a:p>
        </p:txBody>
      </p:sp>
      <p:sp>
        <p:nvSpPr>
          <p:cNvPr id="49156" name="Slide Number Placeholder 5"/>
          <p:cNvSpPr txBox="1">
            <a:spLocks noGrp="1" noChangeArrowheads="1"/>
          </p:cNvSpPr>
          <p:nvPr/>
        </p:nvSpPr>
        <p:spPr bwMode="auto">
          <a:xfrm>
            <a:off x="6553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r" eaLnBrk="1" hangingPunct="1">
              <a:spcBef>
                <a:spcPct val="0"/>
              </a:spcBef>
              <a:buClrTx/>
              <a:buFont typeface="DejaVu Sans" pitchFamily="34" charset="0"/>
              <a:buNone/>
            </a:pPr>
            <a:fld id="{C6C422E9-AFD6-4F1E-B636-0C5D195A2159}" type="slidenum">
              <a:rPr lang="zh-CN" altLang="en-US" sz="1200">
                <a:solidFill>
                  <a:srgbClr val="898989"/>
                </a:solidFill>
                <a:latin typeface="Calibri" panose="020F0502020204030204" pitchFamily="34" charset="0"/>
                <a:ea typeface="宋体" panose="02010600030101010101" pitchFamily="2" charset="-122"/>
              </a:rPr>
              <a:t>41</a:t>
            </a:fld>
            <a:endParaRPr lang="en-US" altLang="zh-CN" sz="1200">
              <a:solidFill>
                <a:srgbClr val="898989"/>
              </a:solidFill>
              <a:latin typeface="Calibri" panose="020F0502020204030204" pitchFamily="34" charset="0"/>
              <a:ea typeface="宋体" panose="02010600030101010101" pitchFamily="2" charset="-122"/>
            </a:endParaRPr>
          </a:p>
        </p:txBody>
      </p:sp>
      <p:pic>
        <p:nvPicPr>
          <p:cNvPr id="49157" name="Object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797300"/>
            <a:ext cx="82296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457200" y="274638"/>
            <a:ext cx="8229600" cy="562074"/>
          </a:xfrm>
        </p:spPr>
        <p:txBody>
          <a:bodyPr vert="horz" lIns="91440" tIns="45720" rIns="91440" bIns="45720" rtlCol="0" anchor="ctr">
            <a:normAutofit fontScale="90000"/>
          </a:bodyPr>
          <a:lstStyle/>
          <a:p>
            <a:r>
              <a:rPr lang="zh-CN" altLang="en-US" sz="3200" b="1" dirty="0">
                <a:latin typeface="华文中宋" panose="02010600040101010101" pitchFamily="2" charset="-122"/>
                <a:ea typeface="华文中宋" panose="02010600040101010101" pitchFamily="2" charset="-122"/>
              </a:rPr>
              <a:t>倒排索引 </a:t>
            </a:r>
            <a:r>
              <a:rPr lang="en-US" altLang="zh-CN" sz="3200" b="1" dirty="0">
                <a:latin typeface="华文中宋" panose="02010600040101010101" pitchFamily="2" charset="-122"/>
                <a:ea typeface="华文中宋" panose="02010600040101010101" pitchFamily="2" charset="-122"/>
              </a:rPr>
              <a:t>(Inverted index)</a:t>
            </a:r>
          </a:p>
        </p:txBody>
      </p:sp>
      <p:sp>
        <p:nvSpPr>
          <p:cNvPr id="51203" name="Rectangle 3"/>
          <p:cNvSpPr>
            <a:spLocks noGrp="1" noChangeArrowheads="1"/>
          </p:cNvSpPr>
          <p:nvPr>
            <p:ph idx="4294967295"/>
          </p:nvPr>
        </p:nvSpPr>
        <p:spPr>
          <a:xfrm>
            <a:off x="288764" y="1071563"/>
            <a:ext cx="8566471" cy="4953000"/>
          </a:xfrm>
        </p:spPr>
        <p:txBody>
          <a:bodyPr>
            <a:normAutofit/>
          </a:bodyPr>
          <a:lstStyle/>
          <a:p>
            <a:pPr eaLnBrk="1" hangingPunct="1">
              <a:lnSpc>
                <a:spcPct val="150000"/>
              </a:lnSpc>
            </a:pPr>
            <a:r>
              <a:rPr lang="zh-CN" altLang="en-US" sz="2400" dirty="0">
                <a:latin typeface="华文中宋" panose="02010600040101010101" pitchFamily="2" charset="-122"/>
                <a:ea typeface="华文中宋" panose="02010600040101010101" pitchFamily="2" charset="-122"/>
              </a:rPr>
              <a:t>对每个词项</a:t>
            </a:r>
            <a:r>
              <a:rPr lang="en-US" altLang="zh-CN" sz="2400" dirty="0">
                <a:latin typeface="华文中宋" panose="02010600040101010101" pitchFamily="2" charset="-122"/>
                <a:ea typeface="华文中宋" panose="02010600040101010101" pitchFamily="2" charset="-122"/>
              </a:rPr>
              <a:t>t, </a:t>
            </a:r>
            <a:r>
              <a:rPr lang="zh-CN" altLang="en-US" sz="2400" dirty="0">
                <a:latin typeface="华文中宋" panose="02010600040101010101" pitchFamily="2" charset="-122"/>
                <a:ea typeface="华文中宋" panose="02010600040101010101" pitchFamily="2" charset="-122"/>
              </a:rPr>
              <a:t>记录所有包含</a:t>
            </a:r>
            <a:r>
              <a:rPr lang="en-US" altLang="zh-CN" sz="2400" dirty="0">
                <a:latin typeface="华文中宋" panose="02010600040101010101" pitchFamily="2" charset="-122"/>
                <a:ea typeface="华文中宋" panose="02010600040101010101" pitchFamily="2" charset="-122"/>
              </a:rPr>
              <a:t>t</a:t>
            </a:r>
            <a:r>
              <a:rPr lang="zh-CN" altLang="en-US" sz="2400" dirty="0">
                <a:latin typeface="华文中宋" panose="02010600040101010101" pitchFamily="2" charset="-122"/>
                <a:ea typeface="华文中宋" panose="02010600040101010101" pitchFamily="2" charset="-122"/>
              </a:rPr>
              <a:t>的文档列表</a:t>
            </a:r>
            <a:r>
              <a:rPr lang="en-US" altLang="zh-CN" sz="2400" dirty="0">
                <a:latin typeface="华文中宋" panose="02010600040101010101" pitchFamily="2" charset="-122"/>
                <a:ea typeface="华文中宋" panose="02010600040101010101" pitchFamily="2" charset="-122"/>
              </a:rPr>
              <a:t>.</a:t>
            </a:r>
          </a:p>
          <a:p>
            <a:pPr lvl="1" eaLnBrk="1" hangingPunct="1">
              <a:lnSpc>
                <a:spcPct val="150000"/>
              </a:lnSpc>
            </a:pPr>
            <a:r>
              <a:rPr lang="zh-CN" altLang="en-US" sz="2000" dirty="0">
                <a:latin typeface="华文中宋" panose="02010600040101010101" pitchFamily="2" charset="-122"/>
                <a:ea typeface="华文中宋" panose="02010600040101010101" pitchFamily="2" charset="-122"/>
              </a:rPr>
              <a:t>每篇文档用一个唯一的 </a:t>
            </a:r>
            <a:r>
              <a:rPr lang="en-US" altLang="zh-CN" sz="2000" dirty="0" err="1">
                <a:latin typeface="华文中宋" panose="02010600040101010101" pitchFamily="2" charset="-122"/>
                <a:ea typeface="华文中宋" panose="02010600040101010101" pitchFamily="2" charset="-122"/>
              </a:rPr>
              <a:t>docID</a:t>
            </a:r>
            <a:r>
              <a:rPr lang="zh-CN" altLang="en-US" sz="2000" dirty="0">
                <a:latin typeface="华文中宋" panose="02010600040101010101" pitchFamily="2" charset="-122"/>
                <a:ea typeface="华文中宋" panose="02010600040101010101" pitchFamily="2" charset="-122"/>
              </a:rPr>
              <a:t>来表示，通常是正整数，如</a:t>
            </a:r>
            <a:r>
              <a:rPr lang="en-US" altLang="zh-CN" sz="2000" dirty="0">
                <a:latin typeface="华文中宋" panose="02010600040101010101" pitchFamily="2" charset="-122"/>
                <a:ea typeface="华文中宋" panose="02010600040101010101" pitchFamily="2" charset="-122"/>
              </a:rPr>
              <a:t>1,2,3…</a:t>
            </a:r>
          </a:p>
          <a:p>
            <a:pPr eaLnBrk="1" hangingPunct="1">
              <a:lnSpc>
                <a:spcPct val="150000"/>
              </a:lnSpc>
            </a:pPr>
            <a:r>
              <a:rPr lang="zh-CN" altLang="en-US" sz="2400" dirty="0">
                <a:latin typeface="华文中宋" panose="02010600040101010101" pitchFamily="2" charset="-122"/>
                <a:ea typeface="华文中宋" panose="02010600040101010101" pitchFamily="2" charset="-122"/>
              </a:rPr>
              <a:t>能否采用定长数组的方式来存储</a:t>
            </a:r>
            <a:r>
              <a:rPr lang="en-US" altLang="zh-CN" sz="2400" dirty="0" err="1">
                <a:latin typeface="华文中宋" panose="02010600040101010101" pitchFamily="2" charset="-122"/>
                <a:ea typeface="华文中宋" panose="02010600040101010101" pitchFamily="2" charset="-122"/>
              </a:rPr>
              <a:t>docID</a:t>
            </a:r>
            <a:r>
              <a:rPr lang="zh-CN" altLang="en-US" sz="2400" dirty="0">
                <a:latin typeface="华文中宋" panose="02010600040101010101" pitchFamily="2" charset="-122"/>
                <a:ea typeface="华文中宋" panose="02010600040101010101" pitchFamily="2" charset="-122"/>
              </a:rPr>
              <a:t>列表</a:t>
            </a:r>
          </a:p>
        </p:txBody>
      </p:sp>
      <p:sp>
        <p:nvSpPr>
          <p:cNvPr id="51204" name="Slide Number Placeholder 5"/>
          <p:cNvSpPr txBox="1">
            <a:spLocks noGrp="1" noChangeArrowheads="1"/>
          </p:cNvSpPr>
          <p:nvPr/>
        </p:nvSpPr>
        <p:spPr bwMode="auto">
          <a:xfrm>
            <a:off x="6553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r" eaLnBrk="1" hangingPunct="1">
              <a:spcBef>
                <a:spcPct val="0"/>
              </a:spcBef>
              <a:buClrTx/>
              <a:buFont typeface="DejaVu Sans" pitchFamily="34" charset="0"/>
              <a:buNone/>
            </a:pPr>
            <a:fld id="{2468FADF-4192-44D4-85B4-100B3A806776}" type="slidenum">
              <a:rPr lang="zh-CN" altLang="en-US" sz="1200">
                <a:solidFill>
                  <a:srgbClr val="898989"/>
                </a:solidFill>
                <a:latin typeface="Calibri" panose="020F0502020204030204" pitchFamily="34" charset="0"/>
                <a:ea typeface="宋体" panose="02010600030101010101" pitchFamily="2" charset="-122"/>
              </a:rPr>
              <a:t>42</a:t>
            </a:fld>
            <a:endParaRPr lang="en-US" altLang="zh-CN" sz="1200">
              <a:solidFill>
                <a:srgbClr val="898989"/>
              </a:solidFill>
              <a:latin typeface="Calibri" panose="020F0502020204030204" pitchFamily="34" charset="0"/>
              <a:ea typeface="宋体" panose="02010600030101010101" pitchFamily="2" charset="-122"/>
            </a:endParaRPr>
          </a:p>
        </p:txBody>
      </p:sp>
      <p:sp>
        <p:nvSpPr>
          <p:cNvPr id="38961" name="Text Box 54"/>
          <p:cNvSpPr txBox="1">
            <a:spLocks noChangeArrowheads="1"/>
          </p:cNvSpPr>
          <p:nvPr/>
        </p:nvSpPr>
        <p:spPr bwMode="auto">
          <a:xfrm>
            <a:off x="1423985" y="5338763"/>
            <a:ext cx="6172200" cy="461963"/>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zh-CN" altLang="en-US" sz="2400">
                <a:latin typeface="Lucida Sans" panose="020B0602030504020204" charset="0"/>
                <a:ea typeface="宋体" panose="02010600030101010101" pitchFamily="2" charset="-122"/>
              </a:rPr>
              <a:t>文档</a:t>
            </a:r>
            <a:r>
              <a:rPr lang="en-US" altLang="zh-CN" sz="2400">
                <a:latin typeface="Lucida Sans" panose="020B0602030504020204" charset="0"/>
                <a:ea typeface="宋体" panose="02010600030101010101" pitchFamily="2" charset="-122"/>
              </a:rPr>
              <a:t>14</a:t>
            </a:r>
            <a:r>
              <a:rPr lang="zh-CN" altLang="en-US" sz="2400">
                <a:latin typeface="Lucida Sans" panose="020B0602030504020204" charset="0"/>
                <a:ea typeface="宋体" panose="02010600030101010101" pitchFamily="2" charset="-122"/>
              </a:rPr>
              <a:t>中加入单词</a:t>
            </a:r>
            <a:r>
              <a:rPr lang="en-US" altLang="zh-CN" sz="2400" b="1" i="1">
                <a:latin typeface="Lucida Sans" panose="020B0602030504020204" charset="0"/>
                <a:ea typeface="宋体" panose="02010600030101010101" pitchFamily="2" charset="-122"/>
              </a:rPr>
              <a:t>Caesar</a:t>
            </a:r>
            <a:r>
              <a:rPr lang="zh-CN" altLang="en-US" sz="2400" b="1">
                <a:latin typeface="Lucida Sans" panose="020B0602030504020204" charset="0"/>
                <a:ea typeface="宋体" panose="02010600030101010101" pitchFamily="2" charset="-122"/>
              </a:rPr>
              <a:t>时该如何处理</a:t>
            </a:r>
            <a:r>
              <a:rPr lang="en-US" altLang="zh-CN" sz="2400">
                <a:latin typeface="Lucida Sans" panose="020B0602030504020204" charset="0"/>
                <a:ea typeface="宋体" panose="02010600030101010101" pitchFamily="2" charset="-122"/>
              </a:rPr>
              <a:t>? </a:t>
            </a:r>
          </a:p>
        </p:txBody>
      </p:sp>
      <p:grpSp>
        <p:nvGrpSpPr>
          <p:cNvPr id="2" name="组合 1"/>
          <p:cNvGrpSpPr/>
          <p:nvPr/>
        </p:nvGrpSpPr>
        <p:grpSpPr>
          <a:xfrm>
            <a:off x="644524" y="3429000"/>
            <a:ext cx="7854950" cy="1528763"/>
            <a:chOff x="381000" y="3733800"/>
            <a:chExt cx="7854950" cy="1528763"/>
          </a:xfrm>
        </p:grpSpPr>
        <p:sp>
          <p:nvSpPr>
            <p:cNvPr id="51205" name="Text Box 4"/>
            <p:cNvSpPr txBox="1">
              <a:spLocks noChangeArrowheads="1"/>
            </p:cNvSpPr>
            <p:nvPr/>
          </p:nvSpPr>
          <p:spPr bwMode="auto">
            <a:xfrm>
              <a:off x="381000" y="3733800"/>
              <a:ext cx="1176338" cy="4667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b="1" i="1">
                  <a:latin typeface="Lucida Sans" panose="020B0602030504020204" charset="0"/>
                  <a:ea typeface="宋体" panose="02010600030101010101" pitchFamily="2" charset="-122"/>
                </a:rPr>
                <a:t>Brutus</a:t>
              </a:r>
            </a:p>
          </p:txBody>
        </p:sp>
        <p:sp>
          <p:nvSpPr>
            <p:cNvPr id="51206" name="Text Box 5"/>
            <p:cNvSpPr txBox="1">
              <a:spLocks noChangeArrowheads="1"/>
            </p:cNvSpPr>
            <p:nvPr/>
          </p:nvSpPr>
          <p:spPr bwMode="auto">
            <a:xfrm>
              <a:off x="381000" y="4791075"/>
              <a:ext cx="1614488" cy="4667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b="1" i="1">
                  <a:latin typeface="Lucida Sans" panose="020B0602030504020204" charset="0"/>
                  <a:ea typeface="宋体" panose="02010600030101010101" pitchFamily="2" charset="-122"/>
                </a:rPr>
                <a:t>Calpurnia</a:t>
              </a:r>
            </a:p>
          </p:txBody>
        </p:sp>
        <p:sp>
          <p:nvSpPr>
            <p:cNvPr id="51207" name="Text Box 6"/>
            <p:cNvSpPr txBox="1">
              <a:spLocks noChangeArrowheads="1"/>
            </p:cNvSpPr>
            <p:nvPr/>
          </p:nvSpPr>
          <p:spPr bwMode="auto">
            <a:xfrm>
              <a:off x="381000" y="4267200"/>
              <a:ext cx="1295400" cy="4667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b="1" i="1">
                  <a:latin typeface="Lucida Sans" panose="020B0602030504020204" charset="0"/>
                  <a:ea typeface="宋体" panose="02010600030101010101" pitchFamily="2" charset="-122"/>
                </a:rPr>
                <a:t>Caesar</a:t>
              </a:r>
            </a:p>
          </p:txBody>
        </p:sp>
        <p:sp>
          <p:nvSpPr>
            <p:cNvPr id="51208" name="AutoShape 7"/>
            <p:cNvSpPr/>
            <p:nvPr/>
          </p:nvSpPr>
          <p:spPr bwMode="auto">
            <a:xfrm>
              <a:off x="2057400" y="3810000"/>
              <a:ext cx="1143000" cy="228600"/>
            </a:xfrm>
            <a:custGeom>
              <a:avLst/>
              <a:gdLst>
                <a:gd name="T0" fmla="*/ 2147483646 w 21600"/>
                <a:gd name="T1" fmla="*/ 0 h 21600"/>
                <a:gd name="T2" fmla="*/ 2147483646 w 21600"/>
                <a:gd name="T3" fmla="*/ 67746055 h 21600"/>
                <a:gd name="T4" fmla="*/ 2147483646 w 21600"/>
                <a:gd name="T5" fmla="*/ 67746055 h 21600"/>
                <a:gd name="T6" fmla="*/ 2147483646 w 21600"/>
                <a:gd name="T7" fmla="*/ 203238058 h 21600"/>
                <a:gd name="T8" fmla="*/ 2147483646 w 21600"/>
                <a:gd name="T9" fmla="*/ 203238058 h 21600"/>
                <a:gd name="T10" fmla="*/ 2147483646 w 21600"/>
                <a:gd name="T11" fmla="*/ 270984006 h 21600"/>
                <a:gd name="T12" fmla="*/ 2147483646 w 21600"/>
                <a:gd name="T13" fmla="*/ 135492003 h 21600"/>
                <a:gd name="T14" fmla="*/ 2147483646 w 21600"/>
                <a:gd name="T15" fmla="*/ 0 h 21600"/>
                <a:gd name="T16" fmla="*/ 2147483646 w 21600"/>
                <a:gd name="T17" fmla="*/ 67746055 h 21600"/>
                <a:gd name="T18" fmla="*/ 2147483646 w 21600"/>
                <a:gd name="T19" fmla="*/ 203238058 h 21600"/>
                <a:gd name="T20" fmla="*/ 2147483646 w 21600"/>
                <a:gd name="T21" fmla="*/ 203238058 h 21600"/>
                <a:gd name="T22" fmla="*/ 2147483646 w 21600"/>
                <a:gd name="T23" fmla="*/ 67746055 h 21600"/>
                <a:gd name="T24" fmla="*/ 2147483646 w 21600"/>
                <a:gd name="T25" fmla="*/ 67746055 h 21600"/>
                <a:gd name="T26" fmla="*/ 0 w 21600"/>
                <a:gd name="T27" fmla="*/ 67746055 h 21600"/>
                <a:gd name="T28" fmla="*/ 0 w 21600"/>
                <a:gd name="T29" fmla="*/ 203238058 h 21600"/>
                <a:gd name="T30" fmla="*/ 2147483646 w 21600"/>
                <a:gd name="T31" fmla="*/ 203238058 h 21600"/>
                <a:gd name="T32" fmla="*/ 2147483646 w 21600"/>
                <a:gd name="T33" fmla="*/ 67746055 h 21600"/>
                <a:gd name="T34" fmla="*/ 0 w 21600"/>
                <a:gd name="T35" fmla="*/ 67746055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3375 w 21600"/>
                <a:gd name="T55" fmla="*/ 5400 h 21600"/>
                <a:gd name="T56" fmla="*/ 18900 w 21600"/>
                <a:gd name="T57" fmla="*/ 162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cmpd="sng">
              <a:solidFill>
                <a:schemeClr val="tx1"/>
              </a:solidFill>
              <a:bevel/>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51209" name="AutoShape 8"/>
            <p:cNvSpPr/>
            <p:nvPr/>
          </p:nvSpPr>
          <p:spPr bwMode="auto">
            <a:xfrm>
              <a:off x="2057400" y="4343400"/>
              <a:ext cx="1143000" cy="228600"/>
            </a:xfrm>
            <a:custGeom>
              <a:avLst/>
              <a:gdLst>
                <a:gd name="T0" fmla="*/ 2147483646 w 21600"/>
                <a:gd name="T1" fmla="*/ 0 h 21600"/>
                <a:gd name="T2" fmla="*/ 2147483646 w 21600"/>
                <a:gd name="T3" fmla="*/ 67746055 h 21600"/>
                <a:gd name="T4" fmla="*/ 2147483646 w 21600"/>
                <a:gd name="T5" fmla="*/ 67746055 h 21600"/>
                <a:gd name="T6" fmla="*/ 2147483646 w 21600"/>
                <a:gd name="T7" fmla="*/ 203238058 h 21600"/>
                <a:gd name="T8" fmla="*/ 2147483646 w 21600"/>
                <a:gd name="T9" fmla="*/ 203238058 h 21600"/>
                <a:gd name="T10" fmla="*/ 2147483646 w 21600"/>
                <a:gd name="T11" fmla="*/ 270984006 h 21600"/>
                <a:gd name="T12" fmla="*/ 2147483646 w 21600"/>
                <a:gd name="T13" fmla="*/ 135492003 h 21600"/>
                <a:gd name="T14" fmla="*/ 2147483646 w 21600"/>
                <a:gd name="T15" fmla="*/ 0 h 21600"/>
                <a:gd name="T16" fmla="*/ 2147483646 w 21600"/>
                <a:gd name="T17" fmla="*/ 67746055 h 21600"/>
                <a:gd name="T18" fmla="*/ 2147483646 w 21600"/>
                <a:gd name="T19" fmla="*/ 203238058 h 21600"/>
                <a:gd name="T20" fmla="*/ 2147483646 w 21600"/>
                <a:gd name="T21" fmla="*/ 203238058 h 21600"/>
                <a:gd name="T22" fmla="*/ 2147483646 w 21600"/>
                <a:gd name="T23" fmla="*/ 67746055 h 21600"/>
                <a:gd name="T24" fmla="*/ 2147483646 w 21600"/>
                <a:gd name="T25" fmla="*/ 67746055 h 21600"/>
                <a:gd name="T26" fmla="*/ 0 w 21600"/>
                <a:gd name="T27" fmla="*/ 67746055 h 21600"/>
                <a:gd name="T28" fmla="*/ 0 w 21600"/>
                <a:gd name="T29" fmla="*/ 203238058 h 21600"/>
                <a:gd name="T30" fmla="*/ 2147483646 w 21600"/>
                <a:gd name="T31" fmla="*/ 203238058 h 21600"/>
                <a:gd name="T32" fmla="*/ 2147483646 w 21600"/>
                <a:gd name="T33" fmla="*/ 67746055 h 21600"/>
                <a:gd name="T34" fmla="*/ 0 w 21600"/>
                <a:gd name="T35" fmla="*/ 67746055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3375 w 21600"/>
                <a:gd name="T55" fmla="*/ 5400 h 21600"/>
                <a:gd name="T56" fmla="*/ 18900 w 21600"/>
                <a:gd name="T57" fmla="*/ 162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cmpd="sng">
              <a:solidFill>
                <a:schemeClr val="tx1"/>
              </a:solidFill>
              <a:bevel/>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51210" name="Group 26"/>
            <p:cNvGrpSpPr/>
            <p:nvPr/>
          </p:nvGrpSpPr>
          <p:grpSpPr bwMode="auto">
            <a:xfrm>
              <a:off x="3276600" y="4876800"/>
              <a:ext cx="4876800" cy="304800"/>
              <a:chOff x="0" y="0"/>
              <a:chExt cx="3072" cy="192"/>
            </a:xfrm>
          </p:grpSpPr>
          <p:sp>
            <p:nvSpPr>
              <p:cNvPr id="51248" name="Rectangle 27"/>
              <p:cNvSpPr>
                <a:spLocks noChangeArrowheads="1"/>
              </p:cNvSpPr>
              <p:nvPr/>
            </p:nvSpPr>
            <p:spPr bwMode="auto">
              <a:xfrm>
                <a:off x="0" y="0"/>
                <a:ext cx="3072" cy="192"/>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1249" name="Rectangle 28"/>
              <p:cNvSpPr>
                <a:spLocks noChangeArrowheads="1"/>
              </p:cNvSpPr>
              <p:nvPr/>
            </p:nvSpPr>
            <p:spPr bwMode="auto">
              <a:xfrm>
                <a:off x="384" y="0"/>
                <a:ext cx="2304"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1250" name="Rectangle 29"/>
              <p:cNvSpPr>
                <a:spLocks noChangeArrowheads="1"/>
              </p:cNvSpPr>
              <p:nvPr/>
            </p:nvSpPr>
            <p:spPr bwMode="auto">
              <a:xfrm>
                <a:off x="768" y="0"/>
                <a:ext cx="1536"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1251" name="Rectangle 30"/>
              <p:cNvSpPr>
                <a:spLocks noChangeArrowheads="1"/>
              </p:cNvSpPr>
              <p:nvPr/>
            </p:nvSpPr>
            <p:spPr bwMode="auto">
              <a:xfrm>
                <a:off x="1152" y="0"/>
                <a:ext cx="768"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1252" name="Line 31"/>
              <p:cNvSpPr>
                <a:spLocks noChangeShapeType="1"/>
              </p:cNvSpPr>
              <p:nvPr/>
            </p:nvSpPr>
            <p:spPr bwMode="auto">
              <a:xfrm>
                <a:off x="1536" y="0"/>
                <a:ext cx="0"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nvGrpSpPr>
            <p:cNvPr id="51211" name="Group 51"/>
            <p:cNvGrpSpPr/>
            <p:nvPr/>
          </p:nvGrpSpPr>
          <p:grpSpPr bwMode="auto">
            <a:xfrm>
              <a:off x="3276600" y="4267200"/>
              <a:ext cx="4959350" cy="461963"/>
              <a:chOff x="0" y="0"/>
              <a:chExt cx="3124" cy="291"/>
            </a:xfrm>
          </p:grpSpPr>
          <p:grpSp>
            <p:nvGrpSpPr>
              <p:cNvPr id="51234" name="Group 20"/>
              <p:cNvGrpSpPr/>
              <p:nvPr/>
            </p:nvGrpSpPr>
            <p:grpSpPr bwMode="auto">
              <a:xfrm>
                <a:off x="0" y="48"/>
                <a:ext cx="3072" cy="192"/>
                <a:chOff x="0" y="0"/>
                <a:chExt cx="3072" cy="192"/>
              </a:xfrm>
            </p:grpSpPr>
            <p:sp>
              <p:nvSpPr>
                <p:cNvPr id="51243" name="Rectangle 21"/>
                <p:cNvSpPr>
                  <a:spLocks noChangeArrowheads="1"/>
                </p:cNvSpPr>
                <p:nvPr/>
              </p:nvSpPr>
              <p:spPr bwMode="auto">
                <a:xfrm>
                  <a:off x="0" y="0"/>
                  <a:ext cx="3072" cy="192"/>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1244" name="Rectangle 22"/>
                <p:cNvSpPr>
                  <a:spLocks noChangeArrowheads="1"/>
                </p:cNvSpPr>
                <p:nvPr/>
              </p:nvSpPr>
              <p:spPr bwMode="auto">
                <a:xfrm>
                  <a:off x="384" y="0"/>
                  <a:ext cx="2304"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1245" name="Rectangle 23"/>
                <p:cNvSpPr>
                  <a:spLocks noChangeArrowheads="1"/>
                </p:cNvSpPr>
                <p:nvPr/>
              </p:nvSpPr>
              <p:spPr bwMode="auto">
                <a:xfrm>
                  <a:off x="768" y="0"/>
                  <a:ext cx="1536"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1246" name="Rectangle 24"/>
                <p:cNvSpPr>
                  <a:spLocks noChangeArrowheads="1"/>
                </p:cNvSpPr>
                <p:nvPr/>
              </p:nvSpPr>
              <p:spPr bwMode="auto">
                <a:xfrm>
                  <a:off x="1152" y="0"/>
                  <a:ext cx="768"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1247" name="Line 25"/>
                <p:cNvSpPr>
                  <a:spLocks noChangeShapeType="1"/>
                </p:cNvSpPr>
                <p:nvPr/>
              </p:nvSpPr>
              <p:spPr bwMode="auto">
                <a:xfrm>
                  <a:off x="1536" y="0"/>
                  <a:ext cx="0"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51235" name="Text Box 32"/>
              <p:cNvSpPr txBox="1">
                <a:spLocks noChangeArrowheads="1"/>
              </p:cNvSpPr>
              <p:nvPr/>
            </p:nvSpPr>
            <p:spPr bwMode="auto">
              <a:xfrm>
                <a:off x="86" y="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a:t>
                </a:r>
              </a:p>
            </p:txBody>
          </p:sp>
          <p:sp>
            <p:nvSpPr>
              <p:cNvPr id="51236" name="Text Box 33"/>
              <p:cNvSpPr txBox="1">
                <a:spLocks noChangeArrowheads="1"/>
              </p:cNvSpPr>
              <p:nvPr/>
            </p:nvSpPr>
            <p:spPr bwMode="auto">
              <a:xfrm>
                <a:off x="518" y="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2</a:t>
                </a:r>
              </a:p>
            </p:txBody>
          </p:sp>
          <p:sp>
            <p:nvSpPr>
              <p:cNvPr id="51237" name="Text Box 34"/>
              <p:cNvSpPr txBox="1">
                <a:spLocks noChangeArrowheads="1"/>
              </p:cNvSpPr>
              <p:nvPr/>
            </p:nvSpPr>
            <p:spPr bwMode="auto">
              <a:xfrm>
                <a:off x="881" y="0"/>
                <a:ext cx="2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4</a:t>
                </a:r>
              </a:p>
            </p:txBody>
          </p:sp>
          <p:sp>
            <p:nvSpPr>
              <p:cNvPr id="51238" name="Text Box 35"/>
              <p:cNvSpPr txBox="1">
                <a:spLocks noChangeArrowheads="1"/>
              </p:cNvSpPr>
              <p:nvPr/>
            </p:nvSpPr>
            <p:spPr bwMode="auto">
              <a:xfrm>
                <a:off x="1248" y="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5</a:t>
                </a:r>
              </a:p>
            </p:txBody>
          </p:sp>
          <p:sp>
            <p:nvSpPr>
              <p:cNvPr id="51239" name="Text Box 36"/>
              <p:cNvSpPr txBox="1">
                <a:spLocks noChangeArrowheads="1"/>
              </p:cNvSpPr>
              <p:nvPr/>
            </p:nvSpPr>
            <p:spPr bwMode="auto">
              <a:xfrm>
                <a:off x="1601" y="0"/>
                <a:ext cx="2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6</a:t>
                </a:r>
              </a:p>
            </p:txBody>
          </p:sp>
          <p:sp>
            <p:nvSpPr>
              <p:cNvPr id="51240" name="Text Box 37"/>
              <p:cNvSpPr txBox="1">
                <a:spLocks noChangeArrowheads="1"/>
              </p:cNvSpPr>
              <p:nvPr/>
            </p:nvSpPr>
            <p:spPr bwMode="auto">
              <a:xfrm>
                <a:off x="1985" y="0"/>
                <a:ext cx="3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16</a:t>
                </a:r>
              </a:p>
            </p:txBody>
          </p:sp>
          <p:sp>
            <p:nvSpPr>
              <p:cNvPr id="51241" name="Text Box 38"/>
              <p:cNvSpPr txBox="1">
                <a:spLocks noChangeArrowheads="1"/>
              </p:cNvSpPr>
              <p:nvPr/>
            </p:nvSpPr>
            <p:spPr bwMode="auto">
              <a:xfrm>
                <a:off x="2352" y="0"/>
                <a:ext cx="3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57</a:t>
                </a:r>
              </a:p>
            </p:txBody>
          </p:sp>
          <p:sp>
            <p:nvSpPr>
              <p:cNvPr id="51242" name="Text Box 39"/>
              <p:cNvSpPr txBox="1">
                <a:spLocks noChangeArrowheads="1"/>
              </p:cNvSpPr>
              <p:nvPr/>
            </p:nvSpPr>
            <p:spPr bwMode="auto">
              <a:xfrm>
                <a:off x="2640" y="0"/>
                <a:ext cx="48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132</a:t>
                </a:r>
              </a:p>
            </p:txBody>
          </p:sp>
        </p:grpSp>
        <p:grpSp>
          <p:nvGrpSpPr>
            <p:cNvPr id="51212" name="Group 52"/>
            <p:cNvGrpSpPr/>
            <p:nvPr/>
          </p:nvGrpSpPr>
          <p:grpSpPr bwMode="auto">
            <a:xfrm>
              <a:off x="3276600" y="3733800"/>
              <a:ext cx="4876800" cy="461963"/>
              <a:chOff x="0" y="0"/>
              <a:chExt cx="3072" cy="291"/>
            </a:xfrm>
          </p:grpSpPr>
          <p:grpSp>
            <p:nvGrpSpPr>
              <p:cNvPr id="51220" name="Group 19"/>
              <p:cNvGrpSpPr/>
              <p:nvPr/>
            </p:nvGrpSpPr>
            <p:grpSpPr bwMode="auto">
              <a:xfrm>
                <a:off x="0" y="48"/>
                <a:ext cx="3072" cy="192"/>
                <a:chOff x="0" y="0"/>
                <a:chExt cx="3072" cy="192"/>
              </a:xfrm>
            </p:grpSpPr>
            <p:sp>
              <p:nvSpPr>
                <p:cNvPr id="51229" name="Rectangle 11"/>
                <p:cNvSpPr>
                  <a:spLocks noChangeArrowheads="1"/>
                </p:cNvSpPr>
                <p:nvPr/>
              </p:nvSpPr>
              <p:spPr bwMode="auto">
                <a:xfrm>
                  <a:off x="0" y="0"/>
                  <a:ext cx="3072" cy="192"/>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1230" name="Rectangle 13"/>
                <p:cNvSpPr>
                  <a:spLocks noChangeArrowheads="1"/>
                </p:cNvSpPr>
                <p:nvPr/>
              </p:nvSpPr>
              <p:spPr bwMode="auto">
                <a:xfrm>
                  <a:off x="384" y="0"/>
                  <a:ext cx="2304"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1231" name="Rectangle 15"/>
                <p:cNvSpPr>
                  <a:spLocks noChangeArrowheads="1"/>
                </p:cNvSpPr>
                <p:nvPr/>
              </p:nvSpPr>
              <p:spPr bwMode="auto">
                <a:xfrm>
                  <a:off x="768" y="0"/>
                  <a:ext cx="1536"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1232" name="Rectangle 16"/>
                <p:cNvSpPr>
                  <a:spLocks noChangeArrowheads="1"/>
                </p:cNvSpPr>
                <p:nvPr/>
              </p:nvSpPr>
              <p:spPr bwMode="auto">
                <a:xfrm>
                  <a:off x="1152" y="0"/>
                  <a:ext cx="768"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1233" name="Line 18"/>
                <p:cNvSpPr>
                  <a:spLocks noChangeShapeType="1"/>
                </p:cNvSpPr>
                <p:nvPr/>
              </p:nvSpPr>
              <p:spPr bwMode="auto">
                <a:xfrm>
                  <a:off x="1536" y="0"/>
                  <a:ext cx="0"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51221" name="Text Box 40"/>
              <p:cNvSpPr txBox="1">
                <a:spLocks noChangeArrowheads="1"/>
              </p:cNvSpPr>
              <p:nvPr/>
            </p:nvSpPr>
            <p:spPr bwMode="auto">
              <a:xfrm>
                <a:off x="96" y="0"/>
                <a:ext cx="2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a:t>
                </a:r>
              </a:p>
            </p:txBody>
          </p:sp>
          <p:sp>
            <p:nvSpPr>
              <p:cNvPr id="51222" name="Text Box 41"/>
              <p:cNvSpPr txBox="1">
                <a:spLocks noChangeArrowheads="1"/>
              </p:cNvSpPr>
              <p:nvPr/>
            </p:nvSpPr>
            <p:spPr bwMode="auto">
              <a:xfrm>
                <a:off x="449" y="0"/>
                <a:ext cx="2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dirty="0">
                    <a:latin typeface="Lucida Sans" panose="020B0602030504020204" charset="0"/>
                    <a:ea typeface="宋体" panose="02010600030101010101" pitchFamily="2" charset="-122"/>
                  </a:rPr>
                  <a:t>2</a:t>
                </a:r>
              </a:p>
            </p:txBody>
          </p:sp>
          <p:sp>
            <p:nvSpPr>
              <p:cNvPr id="51223" name="Text Box 42"/>
              <p:cNvSpPr txBox="1">
                <a:spLocks noChangeArrowheads="1"/>
              </p:cNvSpPr>
              <p:nvPr/>
            </p:nvSpPr>
            <p:spPr bwMode="auto">
              <a:xfrm>
                <a:off x="864" y="0"/>
                <a:ext cx="2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4</a:t>
                </a:r>
              </a:p>
            </p:txBody>
          </p:sp>
          <p:sp>
            <p:nvSpPr>
              <p:cNvPr id="51224" name="Text Box 43"/>
              <p:cNvSpPr txBox="1">
                <a:spLocks noChangeArrowheads="1"/>
              </p:cNvSpPr>
              <p:nvPr/>
            </p:nvSpPr>
            <p:spPr bwMode="auto">
              <a:xfrm>
                <a:off x="1200" y="0"/>
                <a:ext cx="3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11</a:t>
                </a:r>
              </a:p>
            </p:txBody>
          </p:sp>
          <p:sp>
            <p:nvSpPr>
              <p:cNvPr id="51225" name="Text Box 44"/>
              <p:cNvSpPr txBox="1">
                <a:spLocks noChangeArrowheads="1"/>
              </p:cNvSpPr>
              <p:nvPr/>
            </p:nvSpPr>
            <p:spPr bwMode="auto">
              <a:xfrm>
                <a:off x="1601" y="0"/>
                <a:ext cx="3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31</a:t>
                </a:r>
              </a:p>
            </p:txBody>
          </p:sp>
          <p:sp>
            <p:nvSpPr>
              <p:cNvPr id="51226" name="Text Box 45"/>
              <p:cNvSpPr txBox="1">
                <a:spLocks noChangeArrowheads="1"/>
              </p:cNvSpPr>
              <p:nvPr/>
            </p:nvSpPr>
            <p:spPr bwMode="auto">
              <a:xfrm>
                <a:off x="1985" y="0"/>
                <a:ext cx="3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45</a:t>
                </a:r>
              </a:p>
            </p:txBody>
          </p:sp>
          <p:sp>
            <p:nvSpPr>
              <p:cNvPr id="51227" name="Text Box 46"/>
              <p:cNvSpPr txBox="1">
                <a:spLocks noChangeArrowheads="1"/>
              </p:cNvSpPr>
              <p:nvPr/>
            </p:nvSpPr>
            <p:spPr bwMode="auto">
              <a:xfrm>
                <a:off x="2256" y="0"/>
                <a:ext cx="48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173</a:t>
                </a:r>
              </a:p>
            </p:txBody>
          </p:sp>
          <p:sp>
            <p:nvSpPr>
              <p:cNvPr id="51228" name="Text Box 47"/>
              <p:cNvSpPr txBox="1">
                <a:spLocks noChangeArrowheads="1"/>
              </p:cNvSpPr>
              <p:nvPr/>
            </p:nvSpPr>
            <p:spPr bwMode="auto">
              <a:xfrm>
                <a:off x="2683" y="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grpSp>
        <p:sp>
          <p:nvSpPr>
            <p:cNvPr id="51213" name="Text Box 48"/>
            <p:cNvSpPr txBox="1">
              <a:spLocks noChangeArrowheads="1"/>
            </p:cNvSpPr>
            <p:nvPr/>
          </p:nvSpPr>
          <p:spPr bwMode="auto">
            <a:xfrm>
              <a:off x="3276600" y="4800600"/>
              <a:ext cx="379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2</a:t>
              </a:r>
            </a:p>
          </p:txBody>
        </p:sp>
        <p:sp>
          <p:nvSpPr>
            <p:cNvPr id="51214" name="AutoShape 49"/>
            <p:cNvSpPr/>
            <p:nvPr/>
          </p:nvSpPr>
          <p:spPr bwMode="auto">
            <a:xfrm>
              <a:off x="2057400" y="4876800"/>
              <a:ext cx="1143000" cy="228600"/>
            </a:xfrm>
            <a:custGeom>
              <a:avLst/>
              <a:gdLst>
                <a:gd name="T0" fmla="*/ 2147483646 w 21600"/>
                <a:gd name="T1" fmla="*/ 0 h 21600"/>
                <a:gd name="T2" fmla="*/ 2147483646 w 21600"/>
                <a:gd name="T3" fmla="*/ 67746055 h 21600"/>
                <a:gd name="T4" fmla="*/ 2147483646 w 21600"/>
                <a:gd name="T5" fmla="*/ 67746055 h 21600"/>
                <a:gd name="T6" fmla="*/ 2147483646 w 21600"/>
                <a:gd name="T7" fmla="*/ 203238058 h 21600"/>
                <a:gd name="T8" fmla="*/ 2147483646 w 21600"/>
                <a:gd name="T9" fmla="*/ 203238058 h 21600"/>
                <a:gd name="T10" fmla="*/ 2147483646 w 21600"/>
                <a:gd name="T11" fmla="*/ 270984006 h 21600"/>
                <a:gd name="T12" fmla="*/ 2147483646 w 21600"/>
                <a:gd name="T13" fmla="*/ 135492003 h 21600"/>
                <a:gd name="T14" fmla="*/ 2147483646 w 21600"/>
                <a:gd name="T15" fmla="*/ 0 h 21600"/>
                <a:gd name="T16" fmla="*/ 2147483646 w 21600"/>
                <a:gd name="T17" fmla="*/ 67746055 h 21600"/>
                <a:gd name="T18" fmla="*/ 2147483646 w 21600"/>
                <a:gd name="T19" fmla="*/ 203238058 h 21600"/>
                <a:gd name="T20" fmla="*/ 2147483646 w 21600"/>
                <a:gd name="T21" fmla="*/ 203238058 h 21600"/>
                <a:gd name="T22" fmla="*/ 2147483646 w 21600"/>
                <a:gd name="T23" fmla="*/ 67746055 h 21600"/>
                <a:gd name="T24" fmla="*/ 2147483646 w 21600"/>
                <a:gd name="T25" fmla="*/ 67746055 h 21600"/>
                <a:gd name="T26" fmla="*/ 0 w 21600"/>
                <a:gd name="T27" fmla="*/ 67746055 h 21600"/>
                <a:gd name="T28" fmla="*/ 0 w 21600"/>
                <a:gd name="T29" fmla="*/ 203238058 h 21600"/>
                <a:gd name="T30" fmla="*/ 2147483646 w 21600"/>
                <a:gd name="T31" fmla="*/ 203238058 h 21600"/>
                <a:gd name="T32" fmla="*/ 2147483646 w 21600"/>
                <a:gd name="T33" fmla="*/ 67746055 h 21600"/>
                <a:gd name="T34" fmla="*/ 0 w 21600"/>
                <a:gd name="T35" fmla="*/ 67746055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3375 w 21600"/>
                <a:gd name="T55" fmla="*/ 5400 h 21600"/>
                <a:gd name="T56" fmla="*/ 18900 w 21600"/>
                <a:gd name="T57" fmla="*/ 162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cmpd="sng">
              <a:solidFill>
                <a:schemeClr val="tx1"/>
              </a:solidFill>
              <a:bevel/>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51215" name="Text Box 50"/>
            <p:cNvSpPr txBox="1">
              <a:spLocks noChangeArrowheads="1"/>
            </p:cNvSpPr>
            <p:nvPr/>
          </p:nvSpPr>
          <p:spPr bwMode="auto">
            <a:xfrm>
              <a:off x="3895725" y="48006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31</a:t>
              </a:r>
            </a:p>
          </p:txBody>
        </p:sp>
        <p:sp>
          <p:nvSpPr>
            <p:cNvPr id="51217" name="Text Box 46"/>
            <p:cNvSpPr txBox="1">
              <a:spLocks noChangeArrowheads="1"/>
            </p:cNvSpPr>
            <p:nvPr/>
          </p:nvSpPr>
          <p:spPr bwMode="auto">
            <a:xfrm>
              <a:off x="7467600" y="3733800"/>
              <a:ext cx="768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174</a:t>
              </a:r>
            </a:p>
          </p:txBody>
        </p:sp>
        <p:sp>
          <p:nvSpPr>
            <p:cNvPr id="51218" name="Text Box 50"/>
            <p:cNvSpPr txBox="1">
              <a:spLocks noChangeArrowheads="1"/>
            </p:cNvSpPr>
            <p:nvPr/>
          </p:nvSpPr>
          <p:spPr bwMode="auto">
            <a:xfrm>
              <a:off x="4606925" y="48006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54</a:t>
              </a:r>
            </a:p>
          </p:txBody>
        </p:sp>
        <p:sp>
          <p:nvSpPr>
            <p:cNvPr id="51219" name="Text Box 50"/>
            <p:cNvSpPr txBox="1">
              <a:spLocks noChangeArrowheads="1"/>
            </p:cNvSpPr>
            <p:nvPr/>
          </p:nvSpPr>
          <p:spPr bwMode="auto">
            <a:xfrm>
              <a:off x="5029200" y="4800600"/>
              <a:ext cx="768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101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61"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457200" y="274638"/>
            <a:ext cx="8229600" cy="455612"/>
          </a:xfrm>
        </p:spPr>
        <p:txBody>
          <a:bodyPr vert="horz" lIns="91440" tIns="45720" rIns="91440" bIns="45720" rtlCol="0" anchor="ctr">
            <a:normAutofit fontScale="90000"/>
          </a:bodyPr>
          <a:lstStyle/>
          <a:p>
            <a:r>
              <a:rPr lang="zh-CN" altLang="en-US" sz="3200" b="1" dirty="0">
                <a:latin typeface="华文中宋" panose="02010600040101010101" pitchFamily="2" charset="-122"/>
                <a:ea typeface="华文中宋" panose="02010600040101010101" pitchFamily="2" charset="-122"/>
              </a:rPr>
              <a:t>倒排索引</a:t>
            </a:r>
            <a:r>
              <a:rPr lang="en-US" altLang="zh-CN" sz="3200" b="1" dirty="0">
                <a:latin typeface="华文中宋" panose="02010600040101010101" pitchFamily="2" charset="-122"/>
                <a:ea typeface="华文中宋" panose="02010600040101010101" pitchFamily="2" charset="-122"/>
              </a:rPr>
              <a:t>(</a:t>
            </a:r>
            <a:r>
              <a:rPr lang="zh-CN" altLang="en-US" sz="3200" b="1" dirty="0">
                <a:latin typeface="华文中宋" panose="02010600040101010101" pitchFamily="2" charset="-122"/>
                <a:ea typeface="华文中宋" panose="02010600040101010101" pitchFamily="2" charset="-122"/>
              </a:rPr>
              <a:t>续</a:t>
            </a:r>
            <a:r>
              <a:rPr lang="en-US" altLang="zh-CN" sz="3200" b="1" dirty="0">
                <a:latin typeface="华文中宋" panose="02010600040101010101" pitchFamily="2" charset="-122"/>
                <a:ea typeface="华文中宋" panose="02010600040101010101" pitchFamily="2" charset="-122"/>
              </a:rPr>
              <a:t>)</a:t>
            </a:r>
          </a:p>
        </p:txBody>
      </p:sp>
      <p:sp>
        <p:nvSpPr>
          <p:cNvPr id="52227" name="Rectangle 3"/>
          <p:cNvSpPr>
            <a:spLocks noGrp="1" noChangeArrowheads="1"/>
          </p:cNvSpPr>
          <p:nvPr>
            <p:ph idx="4294967295"/>
          </p:nvPr>
        </p:nvSpPr>
        <p:spPr>
          <a:xfrm>
            <a:off x="249238" y="1161256"/>
            <a:ext cx="8229600" cy="4953000"/>
          </a:xfrm>
        </p:spPr>
        <p:txBody>
          <a:bodyPr>
            <a:normAutofit/>
          </a:bodyPr>
          <a:lstStyle/>
          <a:p>
            <a:pPr eaLnBrk="1" hangingPunct="1">
              <a:lnSpc>
                <a:spcPct val="150000"/>
              </a:lnSpc>
            </a:pPr>
            <a:r>
              <a:rPr lang="zh-CN" altLang="en-US" sz="2400" dirty="0">
                <a:latin typeface="华文中宋" panose="02010600040101010101" pitchFamily="2" charset="-122"/>
                <a:ea typeface="华文中宋" panose="02010600040101010101" pitchFamily="2" charset="-122"/>
              </a:rPr>
              <a:t>通常采用变长表方式</a:t>
            </a:r>
          </a:p>
          <a:p>
            <a:pPr lvl="1" eaLnBrk="1" hangingPunct="1">
              <a:lnSpc>
                <a:spcPct val="150000"/>
              </a:lnSpc>
            </a:pPr>
            <a:r>
              <a:rPr lang="zh-CN" altLang="en-US" sz="2000" dirty="0">
                <a:latin typeface="华文中宋" panose="02010600040101010101" pitchFamily="2" charset="-122"/>
                <a:ea typeface="华文中宋" panose="02010600040101010101" pitchFamily="2" charset="-122"/>
              </a:rPr>
              <a:t>磁盘上，顺序存储方式比较好，便于快速读取</a:t>
            </a:r>
          </a:p>
          <a:p>
            <a:pPr lvl="1" eaLnBrk="1" hangingPunct="1">
              <a:lnSpc>
                <a:spcPct val="150000"/>
              </a:lnSpc>
            </a:pPr>
            <a:r>
              <a:rPr lang="zh-CN" altLang="en-US" sz="2000" dirty="0">
                <a:latin typeface="华文中宋" panose="02010600040101010101" pitchFamily="2" charset="-122"/>
                <a:ea typeface="华文中宋" panose="02010600040101010101" pitchFamily="2" charset="-122"/>
              </a:rPr>
              <a:t>内存中，采用链表或者可变长数组方式</a:t>
            </a:r>
          </a:p>
          <a:p>
            <a:pPr lvl="2" eaLnBrk="1" hangingPunct="1">
              <a:lnSpc>
                <a:spcPct val="150000"/>
              </a:lnSpc>
            </a:pPr>
            <a:r>
              <a:rPr lang="zh-CN" altLang="en-US" sz="1800" dirty="0">
                <a:latin typeface="华文中宋" panose="02010600040101010101" pitchFamily="2" charset="-122"/>
                <a:ea typeface="华文中宋" panose="02010600040101010101" pitchFamily="2" charset="-122"/>
              </a:rPr>
              <a:t>存储空间</a:t>
            </a:r>
            <a:r>
              <a:rPr lang="en-US" altLang="zh-CN" sz="1800" dirty="0">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易插入之间需要平衡</a:t>
            </a:r>
          </a:p>
        </p:txBody>
      </p:sp>
      <p:sp>
        <p:nvSpPr>
          <p:cNvPr id="52228" name="Slide Number Placeholder 5"/>
          <p:cNvSpPr txBox="1">
            <a:spLocks noGrp="1" noChangeArrowheads="1"/>
          </p:cNvSpPr>
          <p:nvPr/>
        </p:nvSpPr>
        <p:spPr bwMode="auto">
          <a:xfrm>
            <a:off x="6553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r" eaLnBrk="1" hangingPunct="1">
              <a:spcBef>
                <a:spcPct val="0"/>
              </a:spcBef>
              <a:buClrTx/>
              <a:buFont typeface="DejaVu Sans" pitchFamily="34" charset="0"/>
              <a:buNone/>
            </a:pPr>
            <a:fld id="{B0243712-4C1F-4F2C-AF6B-F03DDD4C83DA}" type="slidenum">
              <a:rPr lang="zh-CN" altLang="en-US" sz="1200">
                <a:solidFill>
                  <a:srgbClr val="898989"/>
                </a:solidFill>
                <a:latin typeface="Calibri" panose="020F0502020204030204" pitchFamily="34" charset="0"/>
                <a:ea typeface="宋体" panose="02010600030101010101" pitchFamily="2" charset="-122"/>
              </a:rPr>
              <a:t>43</a:t>
            </a:fld>
            <a:endParaRPr lang="en-US" altLang="zh-CN" sz="1200">
              <a:solidFill>
                <a:srgbClr val="898989"/>
              </a:solidFill>
              <a:latin typeface="Calibri" panose="020F0502020204030204" pitchFamily="34" charset="0"/>
              <a:ea typeface="宋体" panose="02010600030101010101" pitchFamily="2" charset="-122"/>
            </a:endParaRPr>
          </a:p>
        </p:txBody>
      </p:sp>
      <p:grpSp>
        <p:nvGrpSpPr>
          <p:cNvPr id="39941" name="Group 54"/>
          <p:cNvGrpSpPr/>
          <p:nvPr/>
        </p:nvGrpSpPr>
        <p:grpSpPr bwMode="auto">
          <a:xfrm>
            <a:off x="304800" y="3971925"/>
            <a:ext cx="1666875" cy="2398713"/>
            <a:chOff x="0" y="0"/>
            <a:chExt cx="1050" cy="1511"/>
          </a:xfrm>
        </p:grpSpPr>
        <p:sp>
          <p:nvSpPr>
            <p:cNvPr id="52286" name="AutoShape 46"/>
            <p:cNvSpPr/>
            <p:nvPr/>
          </p:nvSpPr>
          <p:spPr bwMode="auto">
            <a:xfrm>
              <a:off x="0" y="0"/>
              <a:ext cx="144" cy="960"/>
            </a:xfrm>
            <a:prstGeom prst="leftBrace">
              <a:avLst>
                <a:gd name="adj1" fmla="val 55556"/>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2287" name="Text Box 47"/>
            <p:cNvSpPr txBox="1">
              <a:spLocks noChangeArrowheads="1"/>
            </p:cNvSpPr>
            <p:nvPr/>
          </p:nvSpPr>
          <p:spPr bwMode="auto">
            <a:xfrm>
              <a:off x="86" y="1223"/>
              <a:ext cx="964" cy="288"/>
            </a:xfrm>
            <a:prstGeom prst="rect">
              <a:avLst/>
            </a:prstGeom>
            <a:solidFill>
              <a:srgbClr val="83AD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i="1">
                  <a:latin typeface="Tahoma" panose="020B0604030504040204" pitchFamily="34" charset="0"/>
                  <a:ea typeface="Arial Unicode MS" panose="020B0604020202020204" charset="-122"/>
                </a:rPr>
                <a:t>Dictionary</a:t>
              </a:r>
            </a:p>
          </p:txBody>
        </p:sp>
        <p:cxnSp>
          <p:nvCxnSpPr>
            <p:cNvPr id="52288" name="AutoShape 48"/>
            <p:cNvCxnSpPr>
              <a:cxnSpLocks noChangeShapeType="1"/>
              <a:stCxn id="52287" idx="1"/>
              <a:endCxn id="52286" idx="1"/>
            </p:cNvCxnSpPr>
            <p:nvPr/>
          </p:nvCxnSpPr>
          <p:spPr bwMode="auto">
            <a:xfrm rot="10800000">
              <a:off x="0" y="480"/>
              <a:ext cx="86" cy="889"/>
            </a:xfrm>
            <a:prstGeom prst="curvedConnector3">
              <a:avLst>
                <a:gd name="adj1" fmla="val 267440"/>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39945" name="Group 53"/>
          <p:cNvGrpSpPr/>
          <p:nvPr/>
        </p:nvGrpSpPr>
        <p:grpSpPr bwMode="auto">
          <a:xfrm>
            <a:off x="3657600" y="5495925"/>
            <a:ext cx="5334000" cy="803275"/>
            <a:chOff x="0" y="0"/>
            <a:chExt cx="3360" cy="506"/>
          </a:xfrm>
        </p:grpSpPr>
        <p:sp>
          <p:nvSpPr>
            <p:cNvPr id="52284" name="AutoShape 51"/>
            <p:cNvSpPr/>
            <p:nvPr/>
          </p:nvSpPr>
          <p:spPr bwMode="auto">
            <a:xfrm rot="-5400000">
              <a:off x="1572" y="-1572"/>
              <a:ext cx="216" cy="3360"/>
            </a:xfrm>
            <a:prstGeom prst="leftBrace">
              <a:avLst>
                <a:gd name="adj1" fmla="val 12963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2285" name="Text Box 52"/>
            <p:cNvSpPr txBox="1">
              <a:spLocks noChangeArrowheads="1"/>
            </p:cNvSpPr>
            <p:nvPr/>
          </p:nvSpPr>
          <p:spPr bwMode="auto">
            <a:xfrm>
              <a:off x="1248" y="215"/>
              <a:ext cx="880" cy="291"/>
            </a:xfrm>
            <a:prstGeom prst="rect">
              <a:avLst/>
            </a:prstGeom>
            <a:solidFill>
              <a:srgbClr val="83AD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i="1">
                  <a:latin typeface="Tahoma" panose="020B0604030504040204" pitchFamily="34" charset="0"/>
                  <a:ea typeface="宋体" panose="02010600030101010101" pitchFamily="2" charset="-122"/>
                </a:rPr>
                <a:t>Postings</a:t>
              </a:r>
            </a:p>
          </p:txBody>
        </p:sp>
      </p:grpSp>
      <p:sp>
        <p:nvSpPr>
          <p:cNvPr id="39948" name="Text Box 55"/>
          <p:cNvSpPr txBox="1">
            <a:spLocks noChangeArrowheads="1"/>
          </p:cNvSpPr>
          <p:nvPr/>
        </p:nvSpPr>
        <p:spPr bwMode="auto">
          <a:xfrm>
            <a:off x="3105075" y="6068368"/>
            <a:ext cx="1983235" cy="46166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zh-CN" altLang="en-US" sz="2400" dirty="0">
                <a:latin typeface="华文中宋" panose="02010600040101010101" pitchFamily="2" charset="-122"/>
                <a:ea typeface="华文中宋" panose="02010600040101010101" pitchFamily="2" charset="-122"/>
              </a:rPr>
              <a:t>按</a:t>
            </a:r>
            <a:r>
              <a:rPr lang="en-US" altLang="zh-CN" sz="2400" dirty="0" err="1">
                <a:latin typeface="华文中宋" panose="02010600040101010101" pitchFamily="2" charset="-122"/>
                <a:ea typeface="华文中宋" panose="02010600040101010101" pitchFamily="2" charset="-122"/>
              </a:rPr>
              <a:t>docID</a:t>
            </a:r>
            <a:r>
              <a:rPr lang="zh-CN" altLang="en-US" sz="2400" dirty="0">
                <a:latin typeface="华文中宋" panose="02010600040101010101" pitchFamily="2" charset="-122"/>
                <a:ea typeface="华文中宋" panose="02010600040101010101" pitchFamily="2" charset="-122"/>
              </a:rPr>
              <a:t>排序</a:t>
            </a:r>
            <a:endParaRPr lang="en-US" altLang="zh-CN" sz="2400" dirty="0">
              <a:latin typeface="华文中宋" panose="02010600040101010101" pitchFamily="2" charset="-122"/>
              <a:ea typeface="华文中宋" panose="02010600040101010101" pitchFamily="2" charset="-122"/>
            </a:endParaRPr>
          </a:p>
        </p:txBody>
      </p:sp>
      <p:sp>
        <p:nvSpPr>
          <p:cNvPr id="52232" name="Rectangle 73"/>
          <p:cNvSpPr>
            <a:spLocks noChangeArrowheads="1"/>
          </p:cNvSpPr>
          <p:nvPr/>
        </p:nvSpPr>
        <p:spPr bwMode="auto">
          <a:xfrm>
            <a:off x="7467600" y="3048000"/>
            <a:ext cx="1143000" cy="4064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ln>
          <a:effectLst>
            <a:outerShdw dist="20000" dir="5400000" algn="ctr" rotWithShape="0">
              <a:srgbClr val="808080">
                <a:alpha val="34000"/>
              </a:srgbClr>
            </a:outerShdw>
          </a:effec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000" i="1">
                <a:solidFill>
                  <a:srgbClr val="000000"/>
                </a:solidFill>
                <a:latin typeface="Calibri" panose="020F0502020204030204" pitchFamily="34" charset="0"/>
                <a:ea typeface="Arial Unicode MS" panose="020B0604020202020204" charset="-122"/>
              </a:rPr>
              <a:t>Posting</a:t>
            </a:r>
          </a:p>
        </p:txBody>
      </p:sp>
      <p:sp>
        <p:nvSpPr>
          <p:cNvPr id="52233" name="Line 75"/>
          <p:cNvSpPr>
            <a:spLocks noChangeShapeType="1"/>
          </p:cNvSpPr>
          <p:nvPr/>
        </p:nvSpPr>
        <p:spPr bwMode="auto">
          <a:xfrm flipH="1">
            <a:off x="7620000" y="3505200"/>
            <a:ext cx="228600"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52234" name="Text Box 4"/>
          <p:cNvSpPr txBox="1">
            <a:spLocks noChangeArrowheads="1"/>
          </p:cNvSpPr>
          <p:nvPr/>
        </p:nvSpPr>
        <p:spPr bwMode="auto">
          <a:xfrm>
            <a:off x="755650" y="3886200"/>
            <a:ext cx="1092200" cy="46196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b="1" i="1">
                <a:latin typeface="Calibri" panose="020F0502020204030204" pitchFamily="34" charset="0"/>
                <a:ea typeface="Arial Unicode MS" panose="020B0604020202020204" charset="-122"/>
              </a:rPr>
              <a:t>Brutus</a:t>
            </a:r>
          </a:p>
        </p:txBody>
      </p:sp>
      <p:sp>
        <p:nvSpPr>
          <p:cNvPr id="52235" name="Text Box 5"/>
          <p:cNvSpPr txBox="1">
            <a:spLocks noChangeArrowheads="1"/>
          </p:cNvSpPr>
          <p:nvPr/>
        </p:nvSpPr>
        <p:spPr bwMode="auto">
          <a:xfrm>
            <a:off x="755650" y="4943475"/>
            <a:ext cx="1490663" cy="46196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b="1" i="1">
                <a:latin typeface="Calibri" panose="020F0502020204030204" pitchFamily="34" charset="0"/>
                <a:ea typeface="Arial Unicode MS" panose="020B0604020202020204" charset="-122"/>
              </a:rPr>
              <a:t>Calpurnia</a:t>
            </a:r>
          </a:p>
        </p:txBody>
      </p:sp>
      <p:sp>
        <p:nvSpPr>
          <p:cNvPr id="52236" name="Text Box 6"/>
          <p:cNvSpPr txBox="1">
            <a:spLocks noChangeArrowheads="1"/>
          </p:cNvSpPr>
          <p:nvPr/>
        </p:nvSpPr>
        <p:spPr bwMode="auto">
          <a:xfrm>
            <a:off x="755650" y="4419600"/>
            <a:ext cx="1149350" cy="4667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b="1" i="1">
                <a:latin typeface="Calibri" panose="020F0502020204030204" pitchFamily="34" charset="0"/>
                <a:ea typeface="Arial Unicode MS" panose="020B0604020202020204" charset="-122"/>
              </a:rPr>
              <a:t>Caesar</a:t>
            </a:r>
          </a:p>
        </p:txBody>
      </p:sp>
      <p:sp>
        <p:nvSpPr>
          <p:cNvPr id="52237" name="AutoShape 7"/>
          <p:cNvSpPr/>
          <p:nvPr/>
        </p:nvSpPr>
        <p:spPr bwMode="auto">
          <a:xfrm>
            <a:off x="2432050" y="3962400"/>
            <a:ext cx="1143000" cy="228600"/>
          </a:xfrm>
          <a:custGeom>
            <a:avLst/>
            <a:gdLst>
              <a:gd name="T0" fmla="*/ 2147483646 w 21600"/>
              <a:gd name="T1" fmla="*/ 0 h 21600"/>
              <a:gd name="T2" fmla="*/ 2147483646 w 21600"/>
              <a:gd name="T3" fmla="*/ 67746055 h 21600"/>
              <a:gd name="T4" fmla="*/ 2147483646 w 21600"/>
              <a:gd name="T5" fmla="*/ 67746055 h 21600"/>
              <a:gd name="T6" fmla="*/ 2147483646 w 21600"/>
              <a:gd name="T7" fmla="*/ 203238058 h 21600"/>
              <a:gd name="T8" fmla="*/ 2147483646 w 21600"/>
              <a:gd name="T9" fmla="*/ 203238058 h 21600"/>
              <a:gd name="T10" fmla="*/ 2147483646 w 21600"/>
              <a:gd name="T11" fmla="*/ 270984006 h 21600"/>
              <a:gd name="T12" fmla="*/ 2147483646 w 21600"/>
              <a:gd name="T13" fmla="*/ 135492003 h 21600"/>
              <a:gd name="T14" fmla="*/ 2147483646 w 21600"/>
              <a:gd name="T15" fmla="*/ 0 h 21600"/>
              <a:gd name="T16" fmla="*/ 2147483646 w 21600"/>
              <a:gd name="T17" fmla="*/ 67746055 h 21600"/>
              <a:gd name="T18" fmla="*/ 2147483646 w 21600"/>
              <a:gd name="T19" fmla="*/ 203238058 h 21600"/>
              <a:gd name="T20" fmla="*/ 2147483646 w 21600"/>
              <a:gd name="T21" fmla="*/ 203238058 h 21600"/>
              <a:gd name="T22" fmla="*/ 2147483646 w 21600"/>
              <a:gd name="T23" fmla="*/ 67746055 h 21600"/>
              <a:gd name="T24" fmla="*/ 2147483646 w 21600"/>
              <a:gd name="T25" fmla="*/ 67746055 h 21600"/>
              <a:gd name="T26" fmla="*/ 0 w 21600"/>
              <a:gd name="T27" fmla="*/ 67746055 h 21600"/>
              <a:gd name="T28" fmla="*/ 0 w 21600"/>
              <a:gd name="T29" fmla="*/ 203238058 h 21600"/>
              <a:gd name="T30" fmla="*/ 2147483646 w 21600"/>
              <a:gd name="T31" fmla="*/ 203238058 h 21600"/>
              <a:gd name="T32" fmla="*/ 2147483646 w 21600"/>
              <a:gd name="T33" fmla="*/ 67746055 h 21600"/>
              <a:gd name="T34" fmla="*/ 0 w 21600"/>
              <a:gd name="T35" fmla="*/ 67746055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3375 w 21600"/>
              <a:gd name="T55" fmla="*/ 5400 h 21600"/>
              <a:gd name="T56" fmla="*/ 18900 w 21600"/>
              <a:gd name="T57" fmla="*/ 162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cmpd="sng">
            <a:solidFill>
              <a:schemeClr val="tx1"/>
            </a:solidFill>
            <a:bevel/>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52238" name="AutoShape 8"/>
          <p:cNvSpPr/>
          <p:nvPr/>
        </p:nvSpPr>
        <p:spPr bwMode="auto">
          <a:xfrm>
            <a:off x="2432050" y="4495800"/>
            <a:ext cx="1143000" cy="228600"/>
          </a:xfrm>
          <a:custGeom>
            <a:avLst/>
            <a:gdLst>
              <a:gd name="T0" fmla="*/ 2147483646 w 21600"/>
              <a:gd name="T1" fmla="*/ 0 h 21600"/>
              <a:gd name="T2" fmla="*/ 2147483646 w 21600"/>
              <a:gd name="T3" fmla="*/ 67746055 h 21600"/>
              <a:gd name="T4" fmla="*/ 2147483646 w 21600"/>
              <a:gd name="T5" fmla="*/ 67746055 h 21600"/>
              <a:gd name="T6" fmla="*/ 2147483646 w 21600"/>
              <a:gd name="T7" fmla="*/ 203238058 h 21600"/>
              <a:gd name="T8" fmla="*/ 2147483646 w 21600"/>
              <a:gd name="T9" fmla="*/ 203238058 h 21600"/>
              <a:gd name="T10" fmla="*/ 2147483646 w 21600"/>
              <a:gd name="T11" fmla="*/ 270984006 h 21600"/>
              <a:gd name="T12" fmla="*/ 2147483646 w 21600"/>
              <a:gd name="T13" fmla="*/ 135492003 h 21600"/>
              <a:gd name="T14" fmla="*/ 2147483646 w 21600"/>
              <a:gd name="T15" fmla="*/ 0 h 21600"/>
              <a:gd name="T16" fmla="*/ 2147483646 w 21600"/>
              <a:gd name="T17" fmla="*/ 67746055 h 21600"/>
              <a:gd name="T18" fmla="*/ 2147483646 w 21600"/>
              <a:gd name="T19" fmla="*/ 203238058 h 21600"/>
              <a:gd name="T20" fmla="*/ 2147483646 w 21600"/>
              <a:gd name="T21" fmla="*/ 203238058 h 21600"/>
              <a:gd name="T22" fmla="*/ 2147483646 w 21600"/>
              <a:gd name="T23" fmla="*/ 67746055 h 21600"/>
              <a:gd name="T24" fmla="*/ 2147483646 w 21600"/>
              <a:gd name="T25" fmla="*/ 67746055 h 21600"/>
              <a:gd name="T26" fmla="*/ 0 w 21600"/>
              <a:gd name="T27" fmla="*/ 67746055 h 21600"/>
              <a:gd name="T28" fmla="*/ 0 w 21600"/>
              <a:gd name="T29" fmla="*/ 203238058 h 21600"/>
              <a:gd name="T30" fmla="*/ 2147483646 w 21600"/>
              <a:gd name="T31" fmla="*/ 203238058 h 21600"/>
              <a:gd name="T32" fmla="*/ 2147483646 w 21600"/>
              <a:gd name="T33" fmla="*/ 67746055 h 21600"/>
              <a:gd name="T34" fmla="*/ 0 w 21600"/>
              <a:gd name="T35" fmla="*/ 67746055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3375 w 21600"/>
              <a:gd name="T55" fmla="*/ 5400 h 21600"/>
              <a:gd name="T56" fmla="*/ 18900 w 21600"/>
              <a:gd name="T57" fmla="*/ 162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cmpd="sng">
            <a:solidFill>
              <a:schemeClr val="tx1"/>
            </a:solidFill>
            <a:bevel/>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52239" name="Group 26"/>
          <p:cNvGrpSpPr/>
          <p:nvPr/>
        </p:nvGrpSpPr>
        <p:grpSpPr bwMode="auto">
          <a:xfrm>
            <a:off x="3651250" y="5029200"/>
            <a:ext cx="4876800" cy="304800"/>
            <a:chOff x="0" y="0"/>
            <a:chExt cx="3072" cy="192"/>
          </a:xfrm>
        </p:grpSpPr>
        <p:sp>
          <p:nvSpPr>
            <p:cNvPr id="52279" name="Rectangle 27"/>
            <p:cNvSpPr>
              <a:spLocks noChangeArrowheads="1"/>
            </p:cNvSpPr>
            <p:nvPr/>
          </p:nvSpPr>
          <p:spPr bwMode="auto">
            <a:xfrm>
              <a:off x="0" y="0"/>
              <a:ext cx="3072" cy="192"/>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2280" name="Rectangle 28"/>
            <p:cNvSpPr>
              <a:spLocks noChangeArrowheads="1"/>
            </p:cNvSpPr>
            <p:nvPr/>
          </p:nvSpPr>
          <p:spPr bwMode="auto">
            <a:xfrm>
              <a:off x="384" y="0"/>
              <a:ext cx="2304"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2281" name="Rectangle 29"/>
            <p:cNvSpPr>
              <a:spLocks noChangeArrowheads="1"/>
            </p:cNvSpPr>
            <p:nvPr/>
          </p:nvSpPr>
          <p:spPr bwMode="auto">
            <a:xfrm>
              <a:off x="768" y="0"/>
              <a:ext cx="1536"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2282" name="Rectangle 30"/>
            <p:cNvSpPr>
              <a:spLocks noChangeArrowheads="1"/>
            </p:cNvSpPr>
            <p:nvPr/>
          </p:nvSpPr>
          <p:spPr bwMode="auto">
            <a:xfrm>
              <a:off x="1152" y="0"/>
              <a:ext cx="768"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2283" name="Line 31"/>
            <p:cNvSpPr>
              <a:spLocks noChangeShapeType="1"/>
            </p:cNvSpPr>
            <p:nvPr/>
          </p:nvSpPr>
          <p:spPr bwMode="auto">
            <a:xfrm>
              <a:off x="1536" y="0"/>
              <a:ext cx="0"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nvGrpSpPr>
          <p:cNvPr id="52240" name="Group 51"/>
          <p:cNvGrpSpPr/>
          <p:nvPr/>
        </p:nvGrpSpPr>
        <p:grpSpPr bwMode="auto">
          <a:xfrm>
            <a:off x="3651250" y="4419600"/>
            <a:ext cx="4959350" cy="461963"/>
            <a:chOff x="0" y="0"/>
            <a:chExt cx="3124" cy="291"/>
          </a:xfrm>
        </p:grpSpPr>
        <p:grpSp>
          <p:nvGrpSpPr>
            <p:cNvPr id="52265" name="Group 20"/>
            <p:cNvGrpSpPr/>
            <p:nvPr/>
          </p:nvGrpSpPr>
          <p:grpSpPr bwMode="auto">
            <a:xfrm>
              <a:off x="0" y="48"/>
              <a:ext cx="3072" cy="192"/>
              <a:chOff x="0" y="0"/>
              <a:chExt cx="3072" cy="192"/>
            </a:xfrm>
          </p:grpSpPr>
          <p:sp>
            <p:nvSpPr>
              <p:cNvPr id="52274" name="Rectangle 21"/>
              <p:cNvSpPr>
                <a:spLocks noChangeArrowheads="1"/>
              </p:cNvSpPr>
              <p:nvPr/>
            </p:nvSpPr>
            <p:spPr bwMode="auto">
              <a:xfrm>
                <a:off x="0" y="0"/>
                <a:ext cx="3072" cy="192"/>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2275" name="Rectangle 22"/>
              <p:cNvSpPr>
                <a:spLocks noChangeArrowheads="1"/>
              </p:cNvSpPr>
              <p:nvPr/>
            </p:nvSpPr>
            <p:spPr bwMode="auto">
              <a:xfrm>
                <a:off x="384" y="0"/>
                <a:ext cx="2304"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2276" name="Rectangle 23"/>
              <p:cNvSpPr>
                <a:spLocks noChangeArrowheads="1"/>
              </p:cNvSpPr>
              <p:nvPr/>
            </p:nvSpPr>
            <p:spPr bwMode="auto">
              <a:xfrm>
                <a:off x="768" y="0"/>
                <a:ext cx="1536"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2277" name="Rectangle 24"/>
              <p:cNvSpPr>
                <a:spLocks noChangeArrowheads="1"/>
              </p:cNvSpPr>
              <p:nvPr/>
            </p:nvSpPr>
            <p:spPr bwMode="auto">
              <a:xfrm>
                <a:off x="1152" y="0"/>
                <a:ext cx="768"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2278" name="Line 25"/>
              <p:cNvSpPr>
                <a:spLocks noChangeShapeType="1"/>
              </p:cNvSpPr>
              <p:nvPr/>
            </p:nvSpPr>
            <p:spPr bwMode="auto">
              <a:xfrm>
                <a:off x="1536" y="0"/>
                <a:ext cx="0"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52266" name="Text Box 32"/>
            <p:cNvSpPr txBox="1">
              <a:spLocks noChangeArrowheads="1"/>
            </p:cNvSpPr>
            <p:nvPr/>
          </p:nvSpPr>
          <p:spPr bwMode="auto">
            <a:xfrm>
              <a:off x="86" y="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a:t>
              </a:r>
            </a:p>
          </p:txBody>
        </p:sp>
        <p:sp>
          <p:nvSpPr>
            <p:cNvPr id="52267" name="Text Box 33"/>
            <p:cNvSpPr txBox="1">
              <a:spLocks noChangeArrowheads="1"/>
            </p:cNvSpPr>
            <p:nvPr/>
          </p:nvSpPr>
          <p:spPr bwMode="auto">
            <a:xfrm>
              <a:off x="518" y="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2</a:t>
              </a:r>
            </a:p>
          </p:txBody>
        </p:sp>
        <p:sp>
          <p:nvSpPr>
            <p:cNvPr id="52268" name="Text Box 34"/>
            <p:cNvSpPr txBox="1">
              <a:spLocks noChangeArrowheads="1"/>
            </p:cNvSpPr>
            <p:nvPr/>
          </p:nvSpPr>
          <p:spPr bwMode="auto">
            <a:xfrm>
              <a:off x="881" y="0"/>
              <a:ext cx="2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4</a:t>
              </a:r>
            </a:p>
          </p:txBody>
        </p:sp>
        <p:sp>
          <p:nvSpPr>
            <p:cNvPr id="52269" name="Text Box 35"/>
            <p:cNvSpPr txBox="1">
              <a:spLocks noChangeArrowheads="1"/>
            </p:cNvSpPr>
            <p:nvPr/>
          </p:nvSpPr>
          <p:spPr bwMode="auto">
            <a:xfrm>
              <a:off x="1248" y="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5</a:t>
              </a:r>
            </a:p>
          </p:txBody>
        </p:sp>
        <p:sp>
          <p:nvSpPr>
            <p:cNvPr id="52270" name="Text Box 36"/>
            <p:cNvSpPr txBox="1">
              <a:spLocks noChangeArrowheads="1"/>
            </p:cNvSpPr>
            <p:nvPr/>
          </p:nvSpPr>
          <p:spPr bwMode="auto">
            <a:xfrm>
              <a:off x="1601" y="0"/>
              <a:ext cx="2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6</a:t>
              </a:r>
            </a:p>
          </p:txBody>
        </p:sp>
        <p:sp>
          <p:nvSpPr>
            <p:cNvPr id="52271" name="Text Box 37"/>
            <p:cNvSpPr txBox="1">
              <a:spLocks noChangeArrowheads="1"/>
            </p:cNvSpPr>
            <p:nvPr/>
          </p:nvSpPr>
          <p:spPr bwMode="auto">
            <a:xfrm>
              <a:off x="1985" y="0"/>
              <a:ext cx="3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16</a:t>
              </a:r>
            </a:p>
          </p:txBody>
        </p:sp>
        <p:sp>
          <p:nvSpPr>
            <p:cNvPr id="52272" name="Text Box 38"/>
            <p:cNvSpPr txBox="1">
              <a:spLocks noChangeArrowheads="1"/>
            </p:cNvSpPr>
            <p:nvPr/>
          </p:nvSpPr>
          <p:spPr bwMode="auto">
            <a:xfrm>
              <a:off x="2352" y="0"/>
              <a:ext cx="3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57</a:t>
              </a:r>
            </a:p>
          </p:txBody>
        </p:sp>
        <p:sp>
          <p:nvSpPr>
            <p:cNvPr id="52273" name="Text Box 39"/>
            <p:cNvSpPr txBox="1">
              <a:spLocks noChangeArrowheads="1"/>
            </p:cNvSpPr>
            <p:nvPr/>
          </p:nvSpPr>
          <p:spPr bwMode="auto">
            <a:xfrm>
              <a:off x="2640" y="0"/>
              <a:ext cx="48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132</a:t>
              </a:r>
            </a:p>
          </p:txBody>
        </p:sp>
      </p:grpSp>
      <p:grpSp>
        <p:nvGrpSpPr>
          <p:cNvPr id="52241" name="Group 52"/>
          <p:cNvGrpSpPr/>
          <p:nvPr/>
        </p:nvGrpSpPr>
        <p:grpSpPr bwMode="auto">
          <a:xfrm>
            <a:off x="3651250" y="3886200"/>
            <a:ext cx="4876800" cy="461963"/>
            <a:chOff x="0" y="0"/>
            <a:chExt cx="3072" cy="291"/>
          </a:xfrm>
        </p:grpSpPr>
        <p:grpSp>
          <p:nvGrpSpPr>
            <p:cNvPr id="52251" name="Group 19"/>
            <p:cNvGrpSpPr/>
            <p:nvPr/>
          </p:nvGrpSpPr>
          <p:grpSpPr bwMode="auto">
            <a:xfrm>
              <a:off x="0" y="48"/>
              <a:ext cx="3072" cy="192"/>
              <a:chOff x="0" y="0"/>
              <a:chExt cx="3072" cy="192"/>
            </a:xfrm>
          </p:grpSpPr>
          <p:sp>
            <p:nvSpPr>
              <p:cNvPr id="52260" name="Rectangle 11"/>
              <p:cNvSpPr>
                <a:spLocks noChangeArrowheads="1"/>
              </p:cNvSpPr>
              <p:nvPr/>
            </p:nvSpPr>
            <p:spPr bwMode="auto">
              <a:xfrm>
                <a:off x="0" y="0"/>
                <a:ext cx="3072" cy="192"/>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2261" name="Rectangle 13"/>
              <p:cNvSpPr>
                <a:spLocks noChangeArrowheads="1"/>
              </p:cNvSpPr>
              <p:nvPr/>
            </p:nvSpPr>
            <p:spPr bwMode="auto">
              <a:xfrm>
                <a:off x="384" y="0"/>
                <a:ext cx="2304"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2262" name="Rectangle 15"/>
              <p:cNvSpPr>
                <a:spLocks noChangeArrowheads="1"/>
              </p:cNvSpPr>
              <p:nvPr/>
            </p:nvSpPr>
            <p:spPr bwMode="auto">
              <a:xfrm>
                <a:off x="768" y="0"/>
                <a:ext cx="1536"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2263" name="Rectangle 16"/>
              <p:cNvSpPr>
                <a:spLocks noChangeArrowheads="1"/>
              </p:cNvSpPr>
              <p:nvPr/>
            </p:nvSpPr>
            <p:spPr bwMode="auto">
              <a:xfrm>
                <a:off x="1152" y="0"/>
                <a:ext cx="768"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2264" name="Line 18"/>
              <p:cNvSpPr>
                <a:spLocks noChangeShapeType="1"/>
              </p:cNvSpPr>
              <p:nvPr/>
            </p:nvSpPr>
            <p:spPr bwMode="auto">
              <a:xfrm>
                <a:off x="1536" y="0"/>
                <a:ext cx="0"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52252" name="Text Box 40"/>
            <p:cNvSpPr txBox="1">
              <a:spLocks noChangeArrowheads="1"/>
            </p:cNvSpPr>
            <p:nvPr/>
          </p:nvSpPr>
          <p:spPr bwMode="auto">
            <a:xfrm>
              <a:off x="96" y="0"/>
              <a:ext cx="2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a:t>
              </a:r>
            </a:p>
          </p:txBody>
        </p:sp>
        <p:sp>
          <p:nvSpPr>
            <p:cNvPr id="52253" name="Text Box 41"/>
            <p:cNvSpPr txBox="1">
              <a:spLocks noChangeArrowheads="1"/>
            </p:cNvSpPr>
            <p:nvPr/>
          </p:nvSpPr>
          <p:spPr bwMode="auto">
            <a:xfrm>
              <a:off x="449" y="0"/>
              <a:ext cx="2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2</a:t>
              </a:r>
            </a:p>
          </p:txBody>
        </p:sp>
        <p:sp>
          <p:nvSpPr>
            <p:cNvPr id="52254" name="Text Box 42"/>
            <p:cNvSpPr txBox="1">
              <a:spLocks noChangeArrowheads="1"/>
            </p:cNvSpPr>
            <p:nvPr/>
          </p:nvSpPr>
          <p:spPr bwMode="auto">
            <a:xfrm>
              <a:off x="864" y="0"/>
              <a:ext cx="2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4</a:t>
              </a:r>
            </a:p>
          </p:txBody>
        </p:sp>
        <p:sp>
          <p:nvSpPr>
            <p:cNvPr id="52255" name="Text Box 43"/>
            <p:cNvSpPr txBox="1">
              <a:spLocks noChangeArrowheads="1"/>
            </p:cNvSpPr>
            <p:nvPr/>
          </p:nvSpPr>
          <p:spPr bwMode="auto">
            <a:xfrm>
              <a:off x="1200" y="0"/>
              <a:ext cx="3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11</a:t>
              </a:r>
            </a:p>
          </p:txBody>
        </p:sp>
        <p:sp>
          <p:nvSpPr>
            <p:cNvPr id="52256" name="Text Box 44"/>
            <p:cNvSpPr txBox="1">
              <a:spLocks noChangeArrowheads="1"/>
            </p:cNvSpPr>
            <p:nvPr/>
          </p:nvSpPr>
          <p:spPr bwMode="auto">
            <a:xfrm>
              <a:off x="1601" y="0"/>
              <a:ext cx="3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31</a:t>
              </a:r>
            </a:p>
          </p:txBody>
        </p:sp>
        <p:sp>
          <p:nvSpPr>
            <p:cNvPr id="52257" name="Text Box 45"/>
            <p:cNvSpPr txBox="1">
              <a:spLocks noChangeArrowheads="1"/>
            </p:cNvSpPr>
            <p:nvPr/>
          </p:nvSpPr>
          <p:spPr bwMode="auto">
            <a:xfrm>
              <a:off x="1985" y="0"/>
              <a:ext cx="3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45</a:t>
              </a:r>
            </a:p>
          </p:txBody>
        </p:sp>
        <p:sp>
          <p:nvSpPr>
            <p:cNvPr id="52258" name="Text Box 46"/>
            <p:cNvSpPr txBox="1">
              <a:spLocks noChangeArrowheads="1"/>
            </p:cNvSpPr>
            <p:nvPr/>
          </p:nvSpPr>
          <p:spPr bwMode="auto">
            <a:xfrm>
              <a:off x="2256" y="0"/>
              <a:ext cx="48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173</a:t>
              </a:r>
            </a:p>
          </p:txBody>
        </p:sp>
        <p:sp>
          <p:nvSpPr>
            <p:cNvPr id="52259" name="Text Box 47"/>
            <p:cNvSpPr txBox="1">
              <a:spLocks noChangeArrowheads="1"/>
            </p:cNvSpPr>
            <p:nvPr/>
          </p:nvSpPr>
          <p:spPr bwMode="auto">
            <a:xfrm>
              <a:off x="2683" y="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grpSp>
      <p:sp>
        <p:nvSpPr>
          <p:cNvPr id="52242" name="Text Box 48"/>
          <p:cNvSpPr txBox="1">
            <a:spLocks noChangeArrowheads="1"/>
          </p:cNvSpPr>
          <p:nvPr/>
        </p:nvSpPr>
        <p:spPr bwMode="auto">
          <a:xfrm>
            <a:off x="3651250" y="4953000"/>
            <a:ext cx="379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2</a:t>
            </a:r>
          </a:p>
        </p:txBody>
      </p:sp>
      <p:sp>
        <p:nvSpPr>
          <p:cNvPr id="52243" name="AutoShape 49"/>
          <p:cNvSpPr/>
          <p:nvPr/>
        </p:nvSpPr>
        <p:spPr bwMode="auto">
          <a:xfrm>
            <a:off x="2432050" y="5029200"/>
            <a:ext cx="1143000" cy="228600"/>
          </a:xfrm>
          <a:custGeom>
            <a:avLst/>
            <a:gdLst>
              <a:gd name="T0" fmla="*/ 2147483646 w 21600"/>
              <a:gd name="T1" fmla="*/ 0 h 21600"/>
              <a:gd name="T2" fmla="*/ 2147483646 w 21600"/>
              <a:gd name="T3" fmla="*/ 67746055 h 21600"/>
              <a:gd name="T4" fmla="*/ 2147483646 w 21600"/>
              <a:gd name="T5" fmla="*/ 67746055 h 21600"/>
              <a:gd name="T6" fmla="*/ 2147483646 w 21600"/>
              <a:gd name="T7" fmla="*/ 203238058 h 21600"/>
              <a:gd name="T8" fmla="*/ 2147483646 w 21600"/>
              <a:gd name="T9" fmla="*/ 203238058 h 21600"/>
              <a:gd name="T10" fmla="*/ 2147483646 w 21600"/>
              <a:gd name="T11" fmla="*/ 270984006 h 21600"/>
              <a:gd name="T12" fmla="*/ 2147483646 w 21600"/>
              <a:gd name="T13" fmla="*/ 135492003 h 21600"/>
              <a:gd name="T14" fmla="*/ 2147483646 w 21600"/>
              <a:gd name="T15" fmla="*/ 0 h 21600"/>
              <a:gd name="T16" fmla="*/ 2147483646 w 21600"/>
              <a:gd name="T17" fmla="*/ 67746055 h 21600"/>
              <a:gd name="T18" fmla="*/ 2147483646 w 21600"/>
              <a:gd name="T19" fmla="*/ 203238058 h 21600"/>
              <a:gd name="T20" fmla="*/ 2147483646 w 21600"/>
              <a:gd name="T21" fmla="*/ 203238058 h 21600"/>
              <a:gd name="T22" fmla="*/ 2147483646 w 21600"/>
              <a:gd name="T23" fmla="*/ 67746055 h 21600"/>
              <a:gd name="T24" fmla="*/ 2147483646 w 21600"/>
              <a:gd name="T25" fmla="*/ 67746055 h 21600"/>
              <a:gd name="T26" fmla="*/ 0 w 21600"/>
              <a:gd name="T27" fmla="*/ 67746055 h 21600"/>
              <a:gd name="T28" fmla="*/ 0 w 21600"/>
              <a:gd name="T29" fmla="*/ 203238058 h 21600"/>
              <a:gd name="T30" fmla="*/ 2147483646 w 21600"/>
              <a:gd name="T31" fmla="*/ 203238058 h 21600"/>
              <a:gd name="T32" fmla="*/ 2147483646 w 21600"/>
              <a:gd name="T33" fmla="*/ 67746055 h 21600"/>
              <a:gd name="T34" fmla="*/ 0 w 21600"/>
              <a:gd name="T35" fmla="*/ 67746055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3375 w 21600"/>
              <a:gd name="T55" fmla="*/ 5400 h 21600"/>
              <a:gd name="T56" fmla="*/ 18900 w 21600"/>
              <a:gd name="T57" fmla="*/ 162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cmpd="sng">
            <a:solidFill>
              <a:schemeClr val="tx1"/>
            </a:solidFill>
            <a:bevel/>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52244" name="Text Box 50"/>
          <p:cNvSpPr txBox="1">
            <a:spLocks noChangeArrowheads="1"/>
          </p:cNvSpPr>
          <p:nvPr/>
        </p:nvSpPr>
        <p:spPr bwMode="auto">
          <a:xfrm>
            <a:off x="4270375" y="4953000"/>
            <a:ext cx="573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31</a:t>
            </a:r>
          </a:p>
        </p:txBody>
      </p:sp>
      <p:sp>
        <p:nvSpPr>
          <p:cNvPr id="52245" name="Text Box 46"/>
          <p:cNvSpPr txBox="1">
            <a:spLocks noChangeArrowheads="1"/>
          </p:cNvSpPr>
          <p:nvPr/>
        </p:nvSpPr>
        <p:spPr bwMode="auto">
          <a:xfrm>
            <a:off x="7842250" y="3886200"/>
            <a:ext cx="768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174</a:t>
            </a:r>
          </a:p>
        </p:txBody>
      </p:sp>
      <p:sp>
        <p:nvSpPr>
          <p:cNvPr id="52246" name="Text Box 50"/>
          <p:cNvSpPr txBox="1">
            <a:spLocks noChangeArrowheads="1"/>
          </p:cNvSpPr>
          <p:nvPr/>
        </p:nvSpPr>
        <p:spPr bwMode="auto">
          <a:xfrm>
            <a:off x="4981575" y="49530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54</a:t>
            </a:r>
          </a:p>
        </p:txBody>
      </p:sp>
      <p:sp>
        <p:nvSpPr>
          <p:cNvPr id="52247" name="Text Box 50"/>
          <p:cNvSpPr txBox="1">
            <a:spLocks noChangeArrowheads="1"/>
          </p:cNvSpPr>
          <p:nvPr/>
        </p:nvSpPr>
        <p:spPr bwMode="auto">
          <a:xfrm>
            <a:off x="5403850" y="4953000"/>
            <a:ext cx="768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101</a:t>
            </a:r>
          </a:p>
        </p:txBody>
      </p:sp>
      <p:sp>
        <p:nvSpPr>
          <p:cNvPr id="52248" name="Rectangle 63"/>
          <p:cNvSpPr>
            <a:spLocks noChangeArrowheads="1"/>
          </p:cNvSpPr>
          <p:nvPr/>
        </p:nvSpPr>
        <p:spPr bwMode="auto">
          <a:xfrm>
            <a:off x="2025652" y="5911056"/>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zh-CN" altLang="en-US" sz="2400" dirty="0">
                <a:latin typeface="华文中宋" panose="02010600040101010101" pitchFamily="2" charset="-122"/>
                <a:ea typeface="华文中宋" panose="02010600040101010101" pitchFamily="2" charset="-122"/>
              </a:rPr>
              <a:t>词典</a:t>
            </a:r>
          </a:p>
        </p:txBody>
      </p:sp>
      <p:sp>
        <p:nvSpPr>
          <p:cNvPr id="52249" name="Rectangle 64"/>
          <p:cNvSpPr>
            <a:spLocks noChangeArrowheads="1"/>
          </p:cNvSpPr>
          <p:nvPr/>
        </p:nvSpPr>
        <p:spPr bwMode="auto">
          <a:xfrm>
            <a:off x="6976309" y="5788968"/>
            <a:ext cx="19287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zh-CN" altLang="en-US" sz="2400" dirty="0">
                <a:latin typeface="华文中宋" panose="02010600040101010101" pitchFamily="2" charset="-122"/>
                <a:ea typeface="华文中宋" panose="02010600040101010101" pitchFamily="2" charset="-122"/>
                <a:cs typeface="Arial" panose="020B0604020202020204" pitchFamily="34" charset="0"/>
              </a:rPr>
              <a:t>倒排</a:t>
            </a:r>
            <a:r>
              <a:rPr lang="en-US" altLang="zh-CN" sz="2400" dirty="0">
                <a:latin typeface="华文中宋" panose="02010600040101010101" pitchFamily="2" charset="-122"/>
                <a:ea typeface="华文中宋" panose="02010600040101010101" pitchFamily="2" charset="-122"/>
                <a:cs typeface="Arial" panose="020B0604020202020204" pitchFamily="34" charset="0"/>
              </a:rPr>
              <a:t>(</a:t>
            </a:r>
            <a:r>
              <a:rPr lang="zh-CN" altLang="en-US" sz="2400" dirty="0">
                <a:latin typeface="华文中宋" panose="02010600040101010101" pitchFamily="2" charset="-122"/>
                <a:ea typeface="华文中宋" panose="02010600040101010101" pitchFamily="2" charset="-122"/>
                <a:cs typeface="Arial" panose="020B0604020202020204" pitchFamily="34" charset="0"/>
              </a:rPr>
              <a:t>记录</a:t>
            </a:r>
            <a:r>
              <a:rPr lang="en-US" altLang="zh-CN" sz="2400" dirty="0">
                <a:latin typeface="华文中宋" panose="02010600040101010101" pitchFamily="2" charset="-122"/>
                <a:ea typeface="华文中宋" panose="02010600040101010101" pitchFamily="2" charset="-122"/>
                <a:cs typeface="Arial" panose="020B0604020202020204" pitchFamily="34" charset="0"/>
              </a:rPr>
              <a:t>)</a:t>
            </a:r>
            <a:r>
              <a:rPr lang="zh-CN" altLang="en-US" sz="2400" dirty="0">
                <a:latin typeface="华文中宋" panose="02010600040101010101" pitchFamily="2" charset="-122"/>
                <a:ea typeface="华文中宋" panose="02010600040101010101" pitchFamily="2" charset="-122"/>
                <a:cs typeface="Arial" panose="020B0604020202020204" pitchFamily="34" charset="0"/>
              </a:rPr>
              <a:t>表</a:t>
            </a:r>
          </a:p>
        </p:txBody>
      </p:sp>
      <p:sp>
        <p:nvSpPr>
          <p:cNvPr id="52250" name="Rectangle 64"/>
          <p:cNvSpPr>
            <a:spLocks noChangeArrowheads="1"/>
          </p:cNvSpPr>
          <p:nvPr/>
        </p:nvSpPr>
        <p:spPr bwMode="auto">
          <a:xfrm>
            <a:off x="7391400" y="2514600"/>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zh-CN" altLang="en-US" sz="2400">
                <a:latin typeface="Lucida Sans" panose="020B0602030504020204" charset="0"/>
                <a:ea typeface="Arial Unicode MS" panose="020B0604020202020204" charset="-122"/>
              </a:rPr>
              <a:t>倒排记录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99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99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99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8"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Group 66"/>
          <p:cNvGrpSpPr/>
          <p:nvPr/>
        </p:nvGrpSpPr>
        <p:grpSpPr bwMode="auto">
          <a:xfrm>
            <a:off x="754271" y="2449463"/>
            <a:ext cx="8159750" cy="1046163"/>
            <a:chOff x="0" y="18"/>
            <a:chExt cx="5140" cy="659"/>
          </a:xfrm>
        </p:grpSpPr>
        <p:sp>
          <p:nvSpPr>
            <p:cNvPr id="54322" name="AutoShape 13"/>
            <p:cNvSpPr>
              <a:spLocks noChangeArrowheads="1"/>
            </p:cNvSpPr>
            <p:nvPr/>
          </p:nvSpPr>
          <p:spPr bwMode="auto">
            <a:xfrm>
              <a:off x="1644" y="18"/>
              <a:ext cx="909" cy="279"/>
            </a:xfrm>
            <a:prstGeom prst="flowChartAlternateProcess">
              <a:avLst/>
            </a:prstGeom>
            <a:solidFill>
              <a:srgbClr val="FF9966"/>
            </a:solidFill>
            <a:ln w="9525">
              <a:solidFill>
                <a:schemeClr val="tx1"/>
              </a:solidFill>
              <a:miter lim="800000"/>
            </a:ln>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000">
                  <a:latin typeface="Lucida Sans" panose="020B0602030504020204" charset="0"/>
                  <a:ea typeface="宋体" panose="02010600030101010101" pitchFamily="2" charset="-122"/>
                </a:rPr>
                <a:t>Tokenizer</a:t>
              </a:r>
            </a:p>
          </p:txBody>
        </p:sp>
        <p:sp>
          <p:nvSpPr>
            <p:cNvPr id="54323" name="AutoShape 17"/>
            <p:cNvSpPr>
              <a:spLocks noChangeArrowheads="1"/>
            </p:cNvSpPr>
            <p:nvPr/>
          </p:nvSpPr>
          <p:spPr bwMode="auto">
            <a:xfrm>
              <a:off x="2026" y="379"/>
              <a:ext cx="192" cy="298"/>
            </a:xfrm>
            <a:prstGeom prst="downArrow">
              <a:avLst>
                <a:gd name="adj1" fmla="val 50000"/>
                <a:gd name="adj2" fmla="val 50000"/>
              </a:avLst>
            </a:prstGeom>
            <a:solidFill>
              <a:schemeClr val="accent1"/>
            </a:solidFill>
            <a:ln w="9525">
              <a:solidFill>
                <a:schemeClr val="tx1"/>
              </a:solidFill>
              <a:miter lim="800000"/>
            </a:ln>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000">
                <a:latin typeface="Lucida Sans" panose="020B0602030504020204" charset="0"/>
                <a:ea typeface="宋体" panose="02010600030101010101" pitchFamily="2" charset="-122"/>
              </a:endParaRPr>
            </a:p>
          </p:txBody>
        </p:sp>
        <p:sp>
          <p:nvSpPr>
            <p:cNvPr id="54324" name="Text Box 20"/>
            <p:cNvSpPr txBox="1">
              <a:spLocks noChangeArrowheads="1"/>
            </p:cNvSpPr>
            <p:nvPr/>
          </p:nvSpPr>
          <p:spPr bwMode="auto">
            <a:xfrm>
              <a:off x="0" y="391"/>
              <a:ext cx="55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zh-CN" altLang="en-US" sz="1800">
                  <a:latin typeface="Lucida Sans" panose="020B0602030504020204" charset="0"/>
                  <a:ea typeface="宋体" panose="02010600030101010101" pitchFamily="2" charset="-122"/>
                </a:rPr>
                <a:t>词条流</a:t>
              </a:r>
            </a:p>
          </p:txBody>
        </p:sp>
        <p:sp>
          <p:nvSpPr>
            <p:cNvPr id="54325" name="Rectangle 26"/>
            <p:cNvSpPr>
              <a:spLocks noChangeArrowheads="1"/>
            </p:cNvSpPr>
            <p:nvPr/>
          </p:nvSpPr>
          <p:spPr bwMode="auto">
            <a:xfrm>
              <a:off x="2588" y="393"/>
              <a:ext cx="600" cy="252"/>
            </a:xfrm>
            <a:prstGeom prst="rect">
              <a:avLst/>
            </a:prstGeom>
            <a:solidFill>
              <a:schemeClr val="bg1"/>
            </a:solidFill>
            <a:ln w="9525">
              <a:solidFill>
                <a:schemeClr val="tx1"/>
              </a:solidFill>
              <a:miter lim="800000"/>
            </a:ln>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000" dirty="0">
                  <a:ea typeface="宋体" panose="02010600030101010101" pitchFamily="2" charset="-122"/>
                </a:rPr>
                <a:t>Friends</a:t>
              </a:r>
            </a:p>
          </p:txBody>
        </p:sp>
        <p:sp>
          <p:nvSpPr>
            <p:cNvPr id="54326" name="Rectangle 27"/>
            <p:cNvSpPr>
              <a:spLocks noChangeArrowheads="1"/>
            </p:cNvSpPr>
            <p:nvPr/>
          </p:nvSpPr>
          <p:spPr bwMode="auto">
            <a:xfrm>
              <a:off x="3344" y="399"/>
              <a:ext cx="645" cy="252"/>
            </a:xfrm>
            <a:prstGeom prst="rect">
              <a:avLst/>
            </a:prstGeom>
            <a:solidFill>
              <a:schemeClr val="bg1"/>
            </a:solidFill>
            <a:ln w="9525">
              <a:solidFill>
                <a:schemeClr val="tx1"/>
              </a:solidFill>
              <a:miter lim="800000"/>
            </a:ln>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000">
                  <a:ea typeface="宋体" panose="02010600030101010101" pitchFamily="2" charset="-122"/>
                </a:rPr>
                <a:t>Romans</a:t>
              </a:r>
            </a:p>
          </p:txBody>
        </p:sp>
        <p:sp>
          <p:nvSpPr>
            <p:cNvPr id="54327" name="Rectangle 28"/>
            <p:cNvSpPr>
              <a:spLocks noChangeArrowheads="1"/>
            </p:cNvSpPr>
            <p:nvPr/>
          </p:nvSpPr>
          <p:spPr bwMode="auto">
            <a:xfrm>
              <a:off x="4217" y="399"/>
              <a:ext cx="923" cy="252"/>
            </a:xfrm>
            <a:prstGeom prst="rect">
              <a:avLst/>
            </a:prstGeom>
            <a:solidFill>
              <a:schemeClr val="bg1"/>
            </a:solidFill>
            <a:ln w="9525">
              <a:solidFill>
                <a:schemeClr val="tx1"/>
              </a:solidFill>
              <a:miter lim="800000"/>
            </a:ln>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000">
                  <a:ea typeface="宋体" panose="02010600030101010101" pitchFamily="2" charset="-122"/>
                </a:rPr>
                <a:t>Countrymen</a:t>
              </a:r>
            </a:p>
          </p:txBody>
        </p:sp>
      </p:grpSp>
      <p:sp>
        <p:nvSpPr>
          <p:cNvPr id="54275" name="Rectangle 2"/>
          <p:cNvSpPr>
            <a:spLocks noGrp="1" noChangeArrowheads="1"/>
          </p:cNvSpPr>
          <p:nvPr>
            <p:ph type="title" idx="4294967295"/>
          </p:nvPr>
        </p:nvSpPr>
        <p:spPr>
          <a:xfrm>
            <a:off x="533400" y="381000"/>
            <a:ext cx="8077200" cy="403226"/>
          </a:xfrm>
        </p:spPr>
        <p:txBody>
          <a:bodyPr>
            <a:noAutofit/>
          </a:bodyPr>
          <a:lstStyle/>
          <a:p>
            <a:pPr eaLnBrk="1" hangingPunct="1"/>
            <a:r>
              <a:rPr lang="zh-CN" altLang="en-US" sz="3600" b="1" dirty="0"/>
              <a:t>倒排索引构建</a:t>
            </a:r>
          </a:p>
        </p:txBody>
      </p:sp>
      <p:grpSp>
        <p:nvGrpSpPr>
          <p:cNvPr id="41995" name="Group 70"/>
          <p:cNvGrpSpPr/>
          <p:nvPr/>
        </p:nvGrpSpPr>
        <p:grpSpPr bwMode="auto">
          <a:xfrm>
            <a:off x="770146" y="3703588"/>
            <a:ext cx="8153400" cy="1120775"/>
            <a:chOff x="0" y="142"/>
            <a:chExt cx="5136" cy="706"/>
          </a:xfrm>
        </p:grpSpPr>
        <p:sp>
          <p:nvSpPr>
            <p:cNvPr id="54316" name="AutoShape 14"/>
            <p:cNvSpPr>
              <a:spLocks noChangeArrowheads="1"/>
            </p:cNvSpPr>
            <p:nvPr/>
          </p:nvSpPr>
          <p:spPr bwMode="auto">
            <a:xfrm>
              <a:off x="1200" y="142"/>
              <a:ext cx="1824" cy="279"/>
            </a:xfrm>
            <a:prstGeom prst="flowChartAlternateProcess">
              <a:avLst/>
            </a:prstGeom>
            <a:solidFill>
              <a:srgbClr val="FF9966"/>
            </a:solidFill>
            <a:ln w="9525">
              <a:solidFill>
                <a:schemeClr val="tx1"/>
              </a:solidFill>
              <a:miter lim="800000"/>
            </a:ln>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000">
                  <a:latin typeface="Lucida Sans" panose="020B0602030504020204" charset="0"/>
                  <a:ea typeface="宋体" panose="02010600030101010101" pitchFamily="2" charset="-122"/>
                </a:rPr>
                <a:t>Linguistic modules</a:t>
              </a:r>
            </a:p>
          </p:txBody>
        </p:sp>
        <p:sp>
          <p:nvSpPr>
            <p:cNvPr id="54317" name="AutoShape 18"/>
            <p:cNvSpPr>
              <a:spLocks noChangeArrowheads="1"/>
            </p:cNvSpPr>
            <p:nvPr/>
          </p:nvSpPr>
          <p:spPr bwMode="auto">
            <a:xfrm>
              <a:off x="2016" y="555"/>
              <a:ext cx="192" cy="293"/>
            </a:xfrm>
            <a:prstGeom prst="downArrow">
              <a:avLst>
                <a:gd name="adj1" fmla="val 50000"/>
                <a:gd name="adj2" fmla="val 43750"/>
              </a:avLst>
            </a:prstGeom>
            <a:solidFill>
              <a:schemeClr val="accent1"/>
            </a:solidFill>
            <a:ln w="9525">
              <a:solidFill>
                <a:schemeClr val="tx1"/>
              </a:solidFill>
              <a:miter lim="800000"/>
            </a:ln>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000">
                <a:latin typeface="Lucida Sans" panose="020B0602030504020204" charset="0"/>
                <a:ea typeface="宋体" panose="02010600030101010101" pitchFamily="2" charset="-122"/>
              </a:endParaRPr>
            </a:p>
          </p:txBody>
        </p:sp>
        <p:sp>
          <p:nvSpPr>
            <p:cNvPr id="54318" name="Text Box 21"/>
            <p:cNvSpPr txBox="1">
              <a:spLocks noChangeArrowheads="1"/>
            </p:cNvSpPr>
            <p:nvPr/>
          </p:nvSpPr>
          <p:spPr bwMode="auto">
            <a:xfrm>
              <a:off x="0" y="541"/>
              <a:ext cx="9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zh-CN" altLang="en-US" sz="1800" dirty="0">
                  <a:latin typeface="Lucida Sans" panose="020B0602030504020204" charset="0"/>
                  <a:ea typeface="宋体" panose="02010600030101010101" pitchFamily="2" charset="-122"/>
                </a:rPr>
                <a:t>修改后的词条</a:t>
              </a:r>
            </a:p>
          </p:txBody>
        </p:sp>
        <p:sp>
          <p:nvSpPr>
            <p:cNvPr id="54319" name="Rectangle 29"/>
            <p:cNvSpPr>
              <a:spLocks noChangeArrowheads="1"/>
            </p:cNvSpPr>
            <p:nvPr/>
          </p:nvSpPr>
          <p:spPr bwMode="auto">
            <a:xfrm>
              <a:off x="2651" y="495"/>
              <a:ext cx="501" cy="252"/>
            </a:xfrm>
            <a:prstGeom prst="rect">
              <a:avLst/>
            </a:prstGeom>
            <a:solidFill>
              <a:schemeClr val="bg1"/>
            </a:solidFill>
            <a:ln w="9525">
              <a:solidFill>
                <a:schemeClr val="tx1"/>
              </a:solidFill>
              <a:miter lim="800000"/>
            </a:ln>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000">
                  <a:ea typeface="宋体" panose="02010600030101010101" pitchFamily="2" charset="-122"/>
                </a:rPr>
                <a:t>friend</a:t>
              </a:r>
            </a:p>
          </p:txBody>
        </p:sp>
        <p:sp>
          <p:nvSpPr>
            <p:cNvPr id="54320" name="Rectangle 30"/>
            <p:cNvSpPr>
              <a:spLocks noChangeArrowheads="1"/>
            </p:cNvSpPr>
            <p:nvPr/>
          </p:nvSpPr>
          <p:spPr bwMode="auto">
            <a:xfrm>
              <a:off x="3416" y="501"/>
              <a:ext cx="528" cy="252"/>
            </a:xfrm>
            <a:prstGeom prst="rect">
              <a:avLst/>
            </a:prstGeom>
            <a:solidFill>
              <a:schemeClr val="bg1"/>
            </a:solidFill>
            <a:ln w="9525">
              <a:solidFill>
                <a:schemeClr val="tx1"/>
              </a:solidFill>
              <a:miter lim="800000"/>
            </a:ln>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000">
                  <a:ea typeface="宋体" panose="02010600030101010101" pitchFamily="2" charset="-122"/>
                </a:rPr>
                <a:t>roman</a:t>
              </a:r>
            </a:p>
          </p:txBody>
        </p:sp>
        <p:sp>
          <p:nvSpPr>
            <p:cNvPr id="54321" name="Rectangle 31"/>
            <p:cNvSpPr>
              <a:spLocks noChangeArrowheads="1"/>
            </p:cNvSpPr>
            <p:nvPr/>
          </p:nvSpPr>
          <p:spPr bwMode="auto">
            <a:xfrm>
              <a:off x="4249" y="501"/>
              <a:ext cx="887" cy="252"/>
            </a:xfrm>
            <a:prstGeom prst="rect">
              <a:avLst/>
            </a:prstGeom>
            <a:solidFill>
              <a:schemeClr val="bg1"/>
            </a:solidFill>
            <a:ln w="9525">
              <a:solidFill>
                <a:schemeClr val="tx1"/>
              </a:solidFill>
              <a:miter lim="800000"/>
            </a:ln>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000">
                  <a:ea typeface="宋体" panose="02010600030101010101" pitchFamily="2" charset="-122"/>
                </a:rPr>
                <a:t>countryman</a:t>
              </a:r>
            </a:p>
          </p:txBody>
        </p:sp>
      </p:grpSp>
      <p:grpSp>
        <p:nvGrpSpPr>
          <p:cNvPr id="42002" name="Group 72"/>
          <p:cNvGrpSpPr/>
          <p:nvPr/>
        </p:nvGrpSpPr>
        <p:grpSpPr bwMode="auto">
          <a:xfrm>
            <a:off x="770146" y="4749750"/>
            <a:ext cx="8266349" cy="1800226"/>
            <a:chOff x="0" y="-63"/>
            <a:chExt cx="5246" cy="1134"/>
          </a:xfrm>
        </p:grpSpPr>
        <p:sp>
          <p:nvSpPr>
            <p:cNvPr id="54294" name="AutoShape 15"/>
            <p:cNvSpPr>
              <a:spLocks noChangeArrowheads="1"/>
            </p:cNvSpPr>
            <p:nvPr/>
          </p:nvSpPr>
          <p:spPr bwMode="auto">
            <a:xfrm>
              <a:off x="1671" y="-4"/>
              <a:ext cx="857" cy="322"/>
            </a:xfrm>
            <a:prstGeom prst="flowChartAlternateProcess">
              <a:avLst/>
            </a:prstGeom>
            <a:solidFill>
              <a:srgbClr val="FF9966"/>
            </a:solidFill>
            <a:ln w="9525">
              <a:solidFill>
                <a:schemeClr val="tx1"/>
              </a:solidFill>
              <a:miter lim="800000"/>
            </a:ln>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400">
                  <a:latin typeface="华文中宋" panose="02010600040101010101" pitchFamily="2" charset="-122"/>
                  <a:ea typeface="华文中宋" panose="02010600040101010101" pitchFamily="2" charset="-122"/>
                  <a:cs typeface="Arial" panose="020B0604020202020204" pitchFamily="34" charset="0"/>
                </a:rPr>
                <a:t>Indexer</a:t>
              </a:r>
            </a:p>
          </p:txBody>
        </p:sp>
        <p:sp>
          <p:nvSpPr>
            <p:cNvPr id="54295" name="AutoShape 22"/>
            <p:cNvSpPr>
              <a:spLocks noChangeArrowheads="1"/>
            </p:cNvSpPr>
            <p:nvPr/>
          </p:nvSpPr>
          <p:spPr bwMode="auto">
            <a:xfrm>
              <a:off x="2016" y="312"/>
              <a:ext cx="233" cy="336"/>
            </a:xfrm>
            <a:prstGeom prst="downArrow">
              <a:avLst>
                <a:gd name="adj1" fmla="val 50000"/>
                <a:gd name="adj2" fmla="val 37500"/>
              </a:avLst>
            </a:prstGeom>
            <a:solidFill>
              <a:schemeClr val="accent1"/>
            </a:solidFill>
            <a:ln w="9525">
              <a:solidFill>
                <a:schemeClr val="tx1"/>
              </a:solidFill>
              <a:miter lim="800000"/>
            </a:ln>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华文中宋" panose="02010600040101010101" pitchFamily="2" charset="-122"/>
                <a:ea typeface="华文中宋" panose="02010600040101010101" pitchFamily="2" charset="-122"/>
                <a:cs typeface="Arial" panose="020B0604020202020204" pitchFamily="34" charset="0"/>
              </a:endParaRPr>
            </a:p>
          </p:txBody>
        </p:sp>
        <p:sp>
          <p:nvSpPr>
            <p:cNvPr id="54296" name="Text Box 23"/>
            <p:cNvSpPr txBox="1">
              <a:spLocks noChangeArrowheads="1"/>
            </p:cNvSpPr>
            <p:nvPr/>
          </p:nvSpPr>
          <p:spPr bwMode="auto">
            <a:xfrm>
              <a:off x="0" y="470"/>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zh-CN" altLang="en-US" sz="2000">
                  <a:latin typeface="华文中宋" panose="02010600040101010101" pitchFamily="2" charset="-122"/>
                  <a:ea typeface="华文中宋" panose="02010600040101010101" pitchFamily="2" charset="-122"/>
                  <a:cs typeface="Arial" panose="020B0604020202020204" pitchFamily="34" charset="0"/>
                </a:rPr>
                <a:t>倒排索引</a:t>
              </a:r>
            </a:p>
          </p:txBody>
        </p:sp>
        <p:grpSp>
          <p:nvGrpSpPr>
            <p:cNvPr id="54297" name="Group 71"/>
            <p:cNvGrpSpPr/>
            <p:nvPr/>
          </p:nvGrpSpPr>
          <p:grpSpPr bwMode="auto">
            <a:xfrm>
              <a:off x="2544" y="-63"/>
              <a:ext cx="2702" cy="1134"/>
              <a:chOff x="0" y="-63"/>
              <a:chExt cx="2702" cy="1134"/>
            </a:xfrm>
          </p:grpSpPr>
          <p:grpSp>
            <p:nvGrpSpPr>
              <p:cNvPr id="54298" name="Group 32"/>
              <p:cNvGrpSpPr/>
              <p:nvPr/>
            </p:nvGrpSpPr>
            <p:grpSpPr bwMode="auto">
              <a:xfrm>
                <a:off x="0" y="-63"/>
                <a:ext cx="1513" cy="1134"/>
                <a:chOff x="0" y="-111"/>
                <a:chExt cx="1513" cy="1134"/>
              </a:xfrm>
            </p:grpSpPr>
            <p:sp>
              <p:nvSpPr>
                <p:cNvPr id="54310" name="Text Box 33"/>
                <p:cNvSpPr txBox="1">
                  <a:spLocks noChangeArrowheads="1"/>
                </p:cNvSpPr>
                <p:nvPr/>
              </p:nvSpPr>
              <p:spPr bwMode="auto">
                <a:xfrm>
                  <a:off x="0" y="0"/>
                  <a:ext cx="536" cy="23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1800" b="1" i="1" dirty="0">
                      <a:latin typeface="华文中宋" panose="02010600040101010101" pitchFamily="2" charset="-122"/>
                      <a:ea typeface="华文中宋" panose="02010600040101010101" pitchFamily="2" charset="-122"/>
                      <a:cs typeface="Arial" panose="020B0604020202020204" pitchFamily="34" charset="0"/>
                    </a:rPr>
                    <a:t>friend</a:t>
                  </a:r>
                </a:p>
              </p:txBody>
            </p:sp>
            <p:sp>
              <p:nvSpPr>
                <p:cNvPr id="54311" name="Text Box 34"/>
                <p:cNvSpPr txBox="1">
                  <a:spLocks noChangeArrowheads="1"/>
                </p:cNvSpPr>
                <p:nvPr/>
              </p:nvSpPr>
              <p:spPr bwMode="auto">
                <a:xfrm>
                  <a:off x="0" y="336"/>
                  <a:ext cx="585" cy="23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1800" b="1" i="1">
                      <a:latin typeface="华文中宋" panose="02010600040101010101" pitchFamily="2" charset="-122"/>
                      <a:ea typeface="华文中宋" panose="02010600040101010101" pitchFamily="2" charset="-122"/>
                      <a:cs typeface="Arial" panose="020B0604020202020204" pitchFamily="34" charset="0"/>
                    </a:rPr>
                    <a:t>roman</a:t>
                  </a:r>
                </a:p>
              </p:txBody>
            </p:sp>
            <p:sp>
              <p:nvSpPr>
                <p:cNvPr id="54312" name="Text Box 35"/>
                <p:cNvSpPr txBox="1">
                  <a:spLocks noChangeArrowheads="1"/>
                </p:cNvSpPr>
                <p:nvPr/>
              </p:nvSpPr>
              <p:spPr bwMode="auto">
                <a:xfrm>
                  <a:off x="0" y="672"/>
                  <a:ext cx="993" cy="23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1800" b="1" i="1">
                      <a:latin typeface="华文中宋" panose="02010600040101010101" pitchFamily="2" charset="-122"/>
                      <a:ea typeface="华文中宋" panose="02010600040101010101" pitchFamily="2" charset="-122"/>
                      <a:cs typeface="Arial" panose="020B0604020202020204" pitchFamily="34" charset="0"/>
                    </a:rPr>
                    <a:t>countryman</a:t>
                  </a:r>
                </a:p>
              </p:txBody>
            </p:sp>
            <p:sp>
              <p:nvSpPr>
                <p:cNvPr id="54313" name="AutoShape 36"/>
                <p:cNvSpPr/>
                <p:nvPr/>
              </p:nvSpPr>
              <p:spPr bwMode="auto">
                <a:xfrm>
                  <a:off x="1056" y="-111"/>
                  <a:ext cx="457" cy="46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3360 w 21600"/>
                    <a:gd name="T55" fmla="*/ 5400 h 21600"/>
                    <a:gd name="T56" fmla="*/ 18900 w 21600"/>
                    <a:gd name="T57" fmla="*/ 162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cmpd="sng">
                  <a:solidFill>
                    <a:schemeClr val="tx1"/>
                  </a:solidFill>
                  <a:bevel/>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latin typeface="华文中宋" panose="02010600040101010101" pitchFamily="2" charset="-122"/>
                    <a:ea typeface="华文中宋" panose="02010600040101010101" pitchFamily="2" charset="-122"/>
                    <a:cs typeface="Arial" panose="020B0604020202020204" pitchFamily="34" charset="0"/>
                  </a:endParaRPr>
                </a:p>
              </p:txBody>
            </p:sp>
            <p:sp>
              <p:nvSpPr>
                <p:cNvPr id="54314" name="AutoShape 37"/>
                <p:cNvSpPr/>
                <p:nvPr/>
              </p:nvSpPr>
              <p:spPr bwMode="auto">
                <a:xfrm>
                  <a:off x="1056" y="225"/>
                  <a:ext cx="457" cy="46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3360 w 21600"/>
                    <a:gd name="T55" fmla="*/ 5400 h 21600"/>
                    <a:gd name="T56" fmla="*/ 18900 w 21600"/>
                    <a:gd name="T57" fmla="*/ 162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cmpd="sng">
                  <a:solidFill>
                    <a:schemeClr val="tx1"/>
                  </a:solidFill>
                  <a:bevel/>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latin typeface="华文中宋" panose="02010600040101010101" pitchFamily="2" charset="-122"/>
                    <a:ea typeface="华文中宋" panose="02010600040101010101" pitchFamily="2" charset="-122"/>
                    <a:cs typeface="Arial" panose="020B0604020202020204" pitchFamily="34" charset="0"/>
                  </a:endParaRPr>
                </a:p>
              </p:txBody>
            </p:sp>
            <p:sp>
              <p:nvSpPr>
                <p:cNvPr id="54315" name="AutoShape 38"/>
                <p:cNvSpPr/>
                <p:nvPr/>
              </p:nvSpPr>
              <p:spPr bwMode="auto">
                <a:xfrm>
                  <a:off x="1056" y="561"/>
                  <a:ext cx="457" cy="46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3360 w 21600"/>
                    <a:gd name="T55" fmla="*/ 5400 h 21600"/>
                    <a:gd name="T56" fmla="*/ 18900 w 21600"/>
                    <a:gd name="T57" fmla="*/ 162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cmpd="sng">
                  <a:solidFill>
                    <a:schemeClr val="tx1"/>
                  </a:solidFill>
                  <a:bevel/>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latin typeface="华文中宋" panose="02010600040101010101" pitchFamily="2" charset="-122"/>
                    <a:ea typeface="华文中宋" panose="02010600040101010101" pitchFamily="2" charset="-122"/>
                    <a:cs typeface="Arial" panose="020B0604020202020204" pitchFamily="34" charset="0"/>
                  </a:endParaRPr>
                </a:p>
              </p:txBody>
            </p:sp>
          </p:grpSp>
          <p:sp>
            <p:nvSpPr>
              <p:cNvPr id="54299" name="Text Box 39"/>
              <p:cNvSpPr txBox="1">
                <a:spLocks noChangeArrowheads="1"/>
              </p:cNvSpPr>
              <p:nvPr/>
            </p:nvSpPr>
            <p:spPr bwMode="auto">
              <a:xfrm>
                <a:off x="1859" y="0"/>
                <a:ext cx="218" cy="25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000">
                    <a:latin typeface="华文中宋" panose="02010600040101010101" pitchFamily="2" charset="-122"/>
                    <a:ea typeface="华文中宋" panose="02010600040101010101" pitchFamily="2" charset="-122"/>
                    <a:cs typeface="Arial" panose="020B0604020202020204" pitchFamily="34" charset="0"/>
                  </a:rPr>
                  <a:t>2</a:t>
                </a:r>
              </a:p>
            </p:txBody>
          </p:sp>
          <p:sp>
            <p:nvSpPr>
              <p:cNvPr id="54300" name="Text Box 40"/>
              <p:cNvSpPr txBox="1">
                <a:spLocks noChangeArrowheads="1"/>
              </p:cNvSpPr>
              <p:nvPr/>
            </p:nvSpPr>
            <p:spPr bwMode="auto">
              <a:xfrm>
                <a:off x="2267" y="0"/>
                <a:ext cx="218" cy="25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000">
                    <a:latin typeface="华文中宋" panose="02010600040101010101" pitchFamily="2" charset="-122"/>
                    <a:ea typeface="华文中宋" panose="02010600040101010101" pitchFamily="2" charset="-122"/>
                    <a:cs typeface="Arial" panose="020B0604020202020204" pitchFamily="34" charset="0"/>
                  </a:rPr>
                  <a:t>4</a:t>
                </a:r>
              </a:p>
            </p:txBody>
          </p:sp>
          <p:sp>
            <p:nvSpPr>
              <p:cNvPr id="54301" name="Text Box 41"/>
              <p:cNvSpPr txBox="1">
                <a:spLocks noChangeArrowheads="1"/>
              </p:cNvSpPr>
              <p:nvPr/>
            </p:nvSpPr>
            <p:spPr bwMode="auto">
              <a:xfrm>
                <a:off x="2280" y="336"/>
                <a:ext cx="218" cy="25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000">
                    <a:latin typeface="华文中宋" panose="02010600040101010101" pitchFamily="2" charset="-122"/>
                    <a:ea typeface="华文中宋" panose="02010600040101010101" pitchFamily="2" charset="-122"/>
                    <a:cs typeface="Arial" panose="020B0604020202020204" pitchFamily="34" charset="0"/>
                  </a:rPr>
                  <a:t>2</a:t>
                </a:r>
              </a:p>
            </p:txBody>
          </p:sp>
          <p:sp>
            <p:nvSpPr>
              <p:cNvPr id="54302" name="Text Box 42"/>
              <p:cNvSpPr txBox="1">
                <a:spLocks noChangeArrowheads="1"/>
              </p:cNvSpPr>
              <p:nvPr/>
            </p:nvSpPr>
            <p:spPr bwMode="auto">
              <a:xfrm>
                <a:off x="1824" y="678"/>
                <a:ext cx="384" cy="25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000">
                    <a:latin typeface="华文中宋" panose="02010600040101010101" pitchFamily="2" charset="-122"/>
                    <a:ea typeface="华文中宋" panose="02010600040101010101" pitchFamily="2" charset="-122"/>
                    <a:cs typeface="Arial" panose="020B0604020202020204" pitchFamily="34" charset="0"/>
                  </a:rPr>
                  <a:t>13</a:t>
                </a:r>
              </a:p>
            </p:txBody>
          </p:sp>
          <p:sp>
            <p:nvSpPr>
              <p:cNvPr id="54303" name="Text Box 43"/>
              <p:cNvSpPr txBox="1">
                <a:spLocks noChangeArrowheads="1"/>
              </p:cNvSpPr>
              <p:nvPr/>
            </p:nvSpPr>
            <p:spPr bwMode="auto">
              <a:xfrm>
                <a:off x="2352" y="672"/>
                <a:ext cx="319" cy="25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000">
                    <a:latin typeface="华文中宋" panose="02010600040101010101" pitchFamily="2" charset="-122"/>
                    <a:ea typeface="华文中宋" panose="02010600040101010101" pitchFamily="2" charset="-122"/>
                    <a:cs typeface="Arial" panose="020B0604020202020204" pitchFamily="34" charset="0"/>
                  </a:rPr>
                  <a:t>16</a:t>
                </a:r>
              </a:p>
            </p:txBody>
          </p:sp>
          <p:cxnSp>
            <p:nvCxnSpPr>
              <p:cNvPr id="54304" name="AutoShape 44"/>
              <p:cNvCxnSpPr>
                <a:cxnSpLocks noChangeShapeType="1"/>
                <a:stCxn id="54299" idx="3"/>
                <a:endCxn id="54300" idx="1"/>
              </p:cNvCxnSpPr>
              <p:nvPr/>
            </p:nvCxnSpPr>
            <p:spPr bwMode="auto">
              <a:xfrm>
                <a:off x="2077" y="126"/>
                <a:ext cx="190"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54305" name="AutoShape 45"/>
              <p:cNvCxnSpPr>
                <a:cxnSpLocks noChangeShapeType="1"/>
                <a:stCxn id="54300" idx="3"/>
              </p:cNvCxnSpPr>
              <p:nvPr/>
            </p:nvCxnSpPr>
            <p:spPr bwMode="auto">
              <a:xfrm>
                <a:off x="2485" y="126"/>
                <a:ext cx="217" cy="21"/>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sp>
            <p:nvSpPr>
              <p:cNvPr id="54306" name="Text Box 46"/>
              <p:cNvSpPr txBox="1">
                <a:spLocks noChangeArrowheads="1"/>
              </p:cNvSpPr>
              <p:nvPr/>
            </p:nvSpPr>
            <p:spPr bwMode="auto">
              <a:xfrm>
                <a:off x="1872" y="336"/>
                <a:ext cx="218" cy="25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000">
                    <a:latin typeface="华文中宋" panose="02010600040101010101" pitchFamily="2" charset="-122"/>
                    <a:ea typeface="华文中宋" panose="02010600040101010101" pitchFamily="2" charset="-122"/>
                    <a:cs typeface="Arial" panose="020B0604020202020204" pitchFamily="34" charset="0"/>
                  </a:rPr>
                  <a:t>1</a:t>
                </a:r>
              </a:p>
            </p:txBody>
          </p:sp>
          <p:cxnSp>
            <p:nvCxnSpPr>
              <p:cNvPr id="54307" name="AutoShape 47"/>
              <p:cNvCxnSpPr>
                <a:cxnSpLocks noChangeShapeType="1"/>
                <a:stCxn id="54306" idx="3"/>
                <a:endCxn id="54301" idx="1"/>
              </p:cNvCxnSpPr>
              <p:nvPr/>
            </p:nvCxnSpPr>
            <p:spPr bwMode="auto">
              <a:xfrm>
                <a:off x="2090" y="462"/>
                <a:ext cx="190"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54308" name="AutoShape 48"/>
              <p:cNvCxnSpPr>
                <a:cxnSpLocks noChangeShapeType="1"/>
                <a:stCxn id="54301" idx="3"/>
              </p:cNvCxnSpPr>
              <p:nvPr/>
            </p:nvCxnSpPr>
            <p:spPr bwMode="auto">
              <a:xfrm>
                <a:off x="2498" y="462"/>
                <a:ext cx="204" cy="21"/>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54309" name="AutoShape 49"/>
              <p:cNvCxnSpPr>
                <a:cxnSpLocks noChangeShapeType="1"/>
                <a:stCxn id="54302" idx="3"/>
                <a:endCxn id="54303" idx="1"/>
              </p:cNvCxnSpPr>
              <p:nvPr/>
            </p:nvCxnSpPr>
            <p:spPr bwMode="auto">
              <a:xfrm flipV="1">
                <a:off x="2208" y="798"/>
                <a:ext cx="144" cy="6"/>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pic>
        <p:nvPicPr>
          <p:cNvPr id="42025" name="Group 6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9" y="2585988"/>
            <a:ext cx="3341687"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280" name="Group 4"/>
          <p:cNvGrpSpPr>
            <a:grpSpLocks noChangeAspect="1"/>
          </p:cNvGrpSpPr>
          <p:nvPr/>
        </p:nvGrpSpPr>
        <p:grpSpPr bwMode="auto">
          <a:xfrm>
            <a:off x="3459371" y="1430288"/>
            <a:ext cx="1196975" cy="406400"/>
            <a:chOff x="0" y="0"/>
            <a:chExt cx="849" cy="288"/>
          </a:xfrm>
        </p:grpSpPr>
        <p:pic>
          <p:nvPicPr>
            <p:cNvPr id="542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25" cy="192"/>
            </a:xfrm>
            <a:prstGeom prst="rect">
              <a:avLst/>
            </a:prstGeom>
            <a:solidFill>
              <a:schemeClr val="bg1"/>
            </a:solidFill>
            <a:ln w="9525">
              <a:solidFill>
                <a:schemeClr val="bg2"/>
              </a:solidFill>
              <a:miter lim="800000"/>
              <a:headEnd/>
              <a:tailEnd/>
            </a:ln>
          </p:spPr>
        </p:pic>
        <p:pic>
          <p:nvPicPr>
            <p:cNvPr id="5429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 y="48"/>
              <a:ext cx="225" cy="192"/>
            </a:xfrm>
            <a:prstGeom prst="rect">
              <a:avLst/>
            </a:prstGeom>
            <a:solidFill>
              <a:schemeClr val="bg1"/>
            </a:solidFill>
            <a:ln w="9525">
              <a:solidFill>
                <a:schemeClr val="bg2"/>
              </a:solidFill>
              <a:miter lim="800000"/>
              <a:headEnd/>
              <a:tailEnd/>
            </a:ln>
          </p:spPr>
        </p:pic>
        <p:pic>
          <p:nvPicPr>
            <p:cNvPr id="5429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 y="96"/>
              <a:ext cx="225" cy="192"/>
            </a:xfrm>
            <a:prstGeom prst="rect">
              <a:avLst/>
            </a:prstGeom>
            <a:solidFill>
              <a:schemeClr val="bg1"/>
            </a:solidFill>
            <a:ln w="9525">
              <a:solidFill>
                <a:schemeClr val="bg2"/>
              </a:solidFill>
              <a:miter lim="800000"/>
              <a:headEnd/>
              <a:tailEnd/>
            </a:ln>
          </p:spPr>
        </p:pic>
        <p:pic>
          <p:nvPicPr>
            <p:cNvPr id="5429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 y="48"/>
              <a:ext cx="225" cy="192"/>
            </a:xfrm>
            <a:prstGeom prst="rect">
              <a:avLst/>
            </a:prstGeom>
            <a:solidFill>
              <a:schemeClr val="bg1"/>
            </a:solidFill>
            <a:ln w="9525">
              <a:solidFill>
                <a:schemeClr val="bg2"/>
              </a:solidFill>
              <a:miter lim="800000"/>
              <a:headEnd/>
              <a:tailEnd/>
            </a:ln>
          </p:spPr>
        </p:pic>
        <p:pic>
          <p:nvPicPr>
            <p:cNvPr id="5429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 y="0"/>
              <a:ext cx="180" cy="186"/>
            </a:xfrm>
            <a:prstGeom prst="rect">
              <a:avLst/>
            </a:prstGeom>
            <a:solidFill>
              <a:schemeClr val="bg1"/>
            </a:solidFill>
            <a:ln w="9525">
              <a:solidFill>
                <a:schemeClr val="bg2"/>
              </a:solidFill>
              <a:miter lim="800000"/>
              <a:headEnd/>
              <a:tailEnd/>
            </a:ln>
          </p:spPr>
        </p:pic>
      </p:grpSp>
      <p:sp>
        <p:nvSpPr>
          <p:cNvPr id="54281" name="AutoShape 16"/>
          <p:cNvSpPr>
            <a:spLocks noChangeArrowheads="1"/>
          </p:cNvSpPr>
          <p:nvPr/>
        </p:nvSpPr>
        <p:spPr bwMode="auto">
          <a:xfrm>
            <a:off x="3970546" y="1887488"/>
            <a:ext cx="304800" cy="533400"/>
          </a:xfrm>
          <a:prstGeom prst="downArrow">
            <a:avLst>
              <a:gd name="adj1" fmla="val 50000"/>
              <a:gd name="adj2" fmla="val 43750"/>
            </a:avLst>
          </a:prstGeom>
          <a:solidFill>
            <a:schemeClr val="accent1"/>
          </a:solidFill>
          <a:ln w="9525">
            <a:solidFill>
              <a:schemeClr val="tx1"/>
            </a:solidFill>
            <a:miter lim="800000"/>
          </a:ln>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4282" name="Text Box 19"/>
          <p:cNvSpPr txBox="1">
            <a:spLocks noChangeArrowheads="1"/>
          </p:cNvSpPr>
          <p:nvPr/>
        </p:nvSpPr>
        <p:spPr bwMode="auto">
          <a:xfrm>
            <a:off x="754271" y="1365201"/>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zh-CN" altLang="en-US" sz="2000" dirty="0">
                <a:latin typeface="华文中宋" panose="02010600040101010101" pitchFamily="2" charset="-122"/>
                <a:ea typeface="华文中宋" panose="02010600040101010101" pitchFamily="2" charset="-122"/>
              </a:rPr>
              <a:t>待索引文档</a:t>
            </a:r>
          </a:p>
        </p:txBody>
      </p:sp>
      <p:sp>
        <p:nvSpPr>
          <p:cNvPr id="54283" name="Rectangle 24"/>
          <p:cNvSpPr>
            <a:spLocks noChangeArrowheads="1"/>
          </p:cNvSpPr>
          <p:nvPr/>
        </p:nvSpPr>
        <p:spPr bwMode="auto">
          <a:xfrm>
            <a:off x="4948446" y="1425526"/>
            <a:ext cx="3941763" cy="466725"/>
          </a:xfrm>
          <a:prstGeom prst="rect">
            <a:avLst/>
          </a:prstGeom>
          <a:solidFill>
            <a:schemeClr val="bg1"/>
          </a:solidFill>
          <a:ln w="9525">
            <a:solidFill>
              <a:schemeClr val="tx1"/>
            </a:solidFill>
            <a:miter lim="800000"/>
          </a:ln>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400">
                <a:ea typeface="宋体" panose="02010600030101010101" pitchFamily="2" charset="-122"/>
              </a:rPr>
              <a:t>Friends, Romans, countrymen.</a:t>
            </a:r>
          </a:p>
        </p:txBody>
      </p:sp>
      <p:sp>
        <p:nvSpPr>
          <p:cNvPr id="54284" name="Oval 62"/>
          <p:cNvSpPr>
            <a:spLocks noChangeArrowheads="1"/>
          </p:cNvSpPr>
          <p:nvPr/>
        </p:nvSpPr>
        <p:spPr bwMode="auto">
          <a:xfrm>
            <a:off x="6866146" y="1963688"/>
            <a:ext cx="76200" cy="76200"/>
          </a:xfrm>
          <a:prstGeom prst="ellipse">
            <a:avLst/>
          </a:prstGeom>
          <a:solidFill>
            <a:schemeClr val="tx1"/>
          </a:solidFill>
          <a:ln w="9525">
            <a:solidFill>
              <a:schemeClr val="tx1"/>
            </a:solidFill>
            <a:round/>
          </a:ln>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4285" name="Oval 63"/>
          <p:cNvSpPr>
            <a:spLocks noChangeArrowheads="1"/>
          </p:cNvSpPr>
          <p:nvPr/>
        </p:nvSpPr>
        <p:spPr bwMode="auto">
          <a:xfrm>
            <a:off x="6866146" y="2116088"/>
            <a:ext cx="76200" cy="76200"/>
          </a:xfrm>
          <a:prstGeom prst="ellipse">
            <a:avLst/>
          </a:prstGeom>
          <a:solidFill>
            <a:schemeClr val="tx1"/>
          </a:solidFill>
          <a:ln w="9525">
            <a:solidFill>
              <a:schemeClr val="tx1"/>
            </a:solidFill>
            <a:round/>
          </a:ln>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4286" name="Oval 64"/>
          <p:cNvSpPr>
            <a:spLocks noChangeArrowheads="1"/>
          </p:cNvSpPr>
          <p:nvPr/>
        </p:nvSpPr>
        <p:spPr bwMode="auto">
          <a:xfrm>
            <a:off x="6866146" y="2268488"/>
            <a:ext cx="76200" cy="76200"/>
          </a:xfrm>
          <a:prstGeom prst="ellipse">
            <a:avLst/>
          </a:prstGeom>
          <a:solidFill>
            <a:schemeClr val="tx1"/>
          </a:solidFill>
          <a:ln w="9525">
            <a:solidFill>
              <a:schemeClr val="tx1"/>
            </a:solidFill>
            <a:round/>
          </a:ln>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4287" name="Rectangle 54"/>
          <p:cNvSpPr>
            <a:spLocks noChangeArrowheads="1"/>
          </p:cNvSpPr>
          <p:nvPr/>
        </p:nvSpPr>
        <p:spPr bwMode="auto">
          <a:xfrm>
            <a:off x="5113546" y="2420888"/>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zh-CN" altLang="en-US" sz="2400">
                <a:latin typeface="华文中宋" panose="02010600040101010101" pitchFamily="2" charset="-122"/>
                <a:ea typeface="华文中宋" panose="02010600040101010101" pitchFamily="2" charset="-122"/>
              </a:rPr>
              <a:t>词条化工具</a:t>
            </a:r>
          </a:p>
        </p:txBody>
      </p:sp>
      <p:sp>
        <p:nvSpPr>
          <p:cNvPr id="54288" name="Rectangle 54"/>
          <p:cNvSpPr>
            <a:spLocks noChangeArrowheads="1"/>
          </p:cNvSpPr>
          <p:nvPr/>
        </p:nvSpPr>
        <p:spPr bwMode="auto">
          <a:xfrm>
            <a:off x="5637421" y="3638501"/>
            <a:ext cx="2032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zh-CN" altLang="en-US" sz="2400" dirty="0">
                <a:latin typeface="华文中宋" panose="02010600040101010101" pitchFamily="2" charset="-122"/>
                <a:ea typeface="华文中宋" panose="02010600040101010101" pitchFamily="2" charset="-122"/>
              </a:rPr>
              <a:t>语言分析工具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19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19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20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2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9"/>
          <p:cNvSpPr>
            <a:spLocks noGrp="1" noChangeArrowheads="1"/>
          </p:cNvSpPr>
          <p:nvPr>
            <p:ph type="title" idx="4294967295"/>
          </p:nvPr>
        </p:nvSpPr>
        <p:spPr>
          <a:xfrm>
            <a:off x="457200" y="274638"/>
            <a:ext cx="8229600" cy="639763"/>
          </a:xfrm>
        </p:spPr>
        <p:txBody>
          <a:bodyPr vert="horz" lIns="91440" tIns="45720" rIns="91440" bIns="45720" rtlCol="0" anchor="ctr">
            <a:noAutofit/>
          </a:bodyPr>
          <a:lstStyle/>
          <a:p>
            <a:r>
              <a:rPr lang="zh-CN" altLang="en-US" sz="3600" b="1" dirty="0"/>
              <a:t>索引构建过程</a:t>
            </a:r>
            <a:r>
              <a:rPr lang="en-US" altLang="zh-CN" sz="3600" b="1" dirty="0"/>
              <a:t>: </a:t>
            </a:r>
            <a:r>
              <a:rPr lang="zh-CN" altLang="en-US" sz="3600" b="1" dirty="0"/>
              <a:t>词条序列</a:t>
            </a:r>
          </a:p>
        </p:txBody>
      </p:sp>
      <p:sp>
        <p:nvSpPr>
          <p:cNvPr id="55299" name="Rectangle 2"/>
          <p:cNvSpPr>
            <a:spLocks noGrp="1" noChangeArrowheads="1"/>
          </p:cNvSpPr>
          <p:nvPr>
            <p:ph idx="4294967295"/>
          </p:nvPr>
        </p:nvSpPr>
        <p:spPr>
          <a:xfrm>
            <a:off x="457200" y="1600200"/>
            <a:ext cx="8229600" cy="4953000"/>
          </a:xfrm>
        </p:spPr>
        <p:txBody>
          <a:bodyPr>
            <a:normAutofit/>
          </a:bodyPr>
          <a:lstStyle/>
          <a:p>
            <a:pPr eaLnBrk="1" hangingPunct="1"/>
            <a:r>
              <a:rPr lang="en-US" altLang="zh-CN" sz="2800" dirty="0">
                <a:latin typeface="华文中宋" panose="02010600040101010101" pitchFamily="2" charset="-122"/>
                <a:ea typeface="华文中宋" panose="02010600040101010101" pitchFamily="2" charset="-122"/>
              </a:rPr>
              <a:t>&lt;</a:t>
            </a:r>
            <a:r>
              <a:rPr lang="zh-CN" altLang="en-US" sz="2800" dirty="0">
                <a:latin typeface="华文中宋" panose="02010600040101010101" pitchFamily="2" charset="-122"/>
                <a:ea typeface="华文中宋" panose="02010600040101010101" pitchFamily="2" charset="-122"/>
              </a:rPr>
              <a:t>词条，</a:t>
            </a:r>
            <a:r>
              <a:rPr lang="en-US" altLang="zh-CN" sz="2800" dirty="0" err="1">
                <a:latin typeface="华文中宋" panose="02010600040101010101" pitchFamily="2" charset="-122"/>
                <a:ea typeface="华文中宋" panose="02010600040101010101" pitchFamily="2" charset="-122"/>
              </a:rPr>
              <a:t>docID</a:t>
            </a:r>
            <a:r>
              <a:rPr lang="en-US" altLang="zh-CN" sz="2800" dirty="0">
                <a:latin typeface="华文中宋" panose="02010600040101010101" pitchFamily="2" charset="-122"/>
                <a:ea typeface="华文中宋" panose="02010600040101010101" pitchFamily="2" charset="-122"/>
              </a:rPr>
              <a:t>&gt;</a:t>
            </a:r>
            <a:r>
              <a:rPr lang="zh-CN" altLang="en-US" sz="2800" dirty="0">
                <a:latin typeface="华文中宋" panose="02010600040101010101" pitchFamily="2" charset="-122"/>
                <a:ea typeface="华文中宋" panose="02010600040101010101" pitchFamily="2" charset="-122"/>
              </a:rPr>
              <a:t>二元组</a:t>
            </a:r>
          </a:p>
        </p:txBody>
      </p:sp>
      <p:sp>
        <p:nvSpPr>
          <p:cNvPr id="55300" name="Rectangle 3"/>
          <p:cNvSpPr>
            <a:spLocks noChangeArrowheads="1"/>
          </p:cNvSpPr>
          <p:nvPr/>
        </p:nvSpPr>
        <p:spPr bwMode="auto">
          <a:xfrm>
            <a:off x="319984" y="4443680"/>
            <a:ext cx="2408032" cy="1323439"/>
          </a:xfrm>
          <a:prstGeom prst="rect">
            <a:avLst/>
          </a:prstGeom>
          <a:solidFill>
            <a:schemeClr val="accent1">
              <a:alpha val="50195"/>
            </a:schemeClr>
          </a:solidFill>
          <a:ln w="9525">
            <a:solidFill>
              <a:schemeClr val="tx1"/>
            </a:solidFill>
            <a:miter lim="800000"/>
          </a:ln>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000" dirty="0">
                <a:latin typeface="Arial" panose="020B0604020202020204" pitchFamily="34" charset="0"/>
                <a:ea typeface="宋体" panose="02010600030101010101" pitchFamily="2" charset="-122"/>
              </a:rPr>
              <a:t>I did enact Julius</a:t>
            </a:r>
          </a:p>
          <a:p>
            <a:pPr algn="ctr" eaLnBrk="1" hangingPunct="1">
              <a:spcBef>
                <a:spcPct val="0"/>
              </a:spcBef>
              <a:buClrTx/>
              <a:buFont typeface="DejaVu Sans" pitchFamily="34" charset="0"/>
              <a:buNone/>
            </a:pPr>
            <a:r>
              <a:rPr lang="en-US" altLang="zh-CN" sz="2000" dirty="0">
                <a:latin typeface="Arial" panose="020B0604020202020204" pitchFamily="34" charset="0"/>
                <a:ea typeface="宋体" panose="02010600030101010101" pitchFamily="2" charset="-122"/>
              </a:rPr>
              <a:t>Caesar I was killed </a:t>
            </a:r>
          </a:p>
          <a:p>
            <a:pPr algn="ctr" eaLnBrk="1" hangingPunct="1">
              <a:spcBef>
                <a:spcPct val="0"/>
              </a:spcBef>
              <a:buClrTx/>
              <a:buFont typeface="DejaVu Sans" pitchFamily="34" charset="0"/>
              <a:buNone/>
            </a:pPr>
            <a:r>
              <a:rPr lang="en-US" altLang="zh-CN" sz="2000" dirty="0" err="1">
                <a:latin typeface="Arial" panose="020B0604020202020204" pitchFamily="34" charset="0"/>
                <a:ea typeface="宋体" panose="02010600030101010101" pitchFamily="2" charset="-122"/>
              </a:rPr>
              <a:t>i</a:t>
            </a:r>
            <a:r>
              <a:rPr lang="en-US" altLang="zh-CN" sz="2000" dirty="0">
                <a:latin typeface="Arial" panose="020B0604020202020204" pitchFamily="34" charset="0"/>
                <a:ea typeface="宋体" panose="02010600030101010101" pitchFamily="2" charset="-122"/>
              </a:rPr>
              <a:t>' the Capitol; </a:t>
            </a:r>
          </a:p>
          <a:p>
            <a:pPr algn="ctr" eaLnBrk="1" hangingPunct="1">
              <a:spcBef>
                <a:spcPct val="0"/>
              </a:spcBef>
              <a:buClrTx/>
              <a:buFont typeface="DejaVu Sans" pitchFamily="34" charset="0"/>
              <a:buNone/>
            </a:pPr>
            <a:r>
              <a:rPr lang="en-US" altLang="zh-CN" sz="2000" dirty="0">
                <a:latin typeface="Arial" panose="020B0604020202020204" pitchFamily="34" charset="0"/>
                <a:ea typeface="宋体" panose="02010600030101010101" pitchFamily="2" charset="-122"/>
              </a:rPr>
              <a:t>Brutus killed me.</a:t>
            </a:r>
          </a:p>
        </p:txBody>
      </p:sp>
      <p:sp>
        <p:nvSpPr>
          <p:cNvPr id="55301" name="Text Box 4"/>
          <p:cNvSpPr txBox="1">
            <a:spLocks noChangeArrowheads="1"/>
          </p:cNvSpPr>
          <p:nvPr/>
        </p:nvSpPr>
        <p:spPr bwMode="auto">
          <a:xfrm>
            <a:off x="1063625" y="3581400"/>
            <a:ext cx="92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dirty="0">
                <a:latin typeface="Arial" panose="020B0604020202020204" pitchFamily="34" charset="0"/>
                <a:ea typeface="宋体" panose="02010600030101010101" pitchFamily="2" charset="-122"/>
              </a:rPr>
              <a:t>Doc 1</a:t>
            </a:r>
          </a:p>
        </p:txBody>
      </p:sp>
      <p:sp>
        <p:nvSpPr>
          <p:cNvPr id="55302" name="Rectangle 5"/>
          <p:cNvSpPr>
            <a:spLocks noChangeArrowheads="1"/>
          </p:cNvSpPr>
          <p:nvPr/>
        </p:nvSpPr>
        <p:spPr bwMode="auto">
          <a:xfrm>
            <a:off x="3290738" y="4443680"/>
            <a:ext cx="2707793" cy="1323439"/>
          </a:xfrm>
          <a:prstGeom prst="rect">
            <a:avLst/>
          </a:prstGeom>
          <a:solidFill>
            <a:schemeClr val="accent1">
              <a:alpha val="50195"/>
            </a:schemeClr>
          </a:solidFill>
          <a:ln w="9525">
            <a:solidFill>
              <a:schemeClr val="tx1"/>
            </a:solidFill>
            <a:miter lim="800000"/>
          </a:ln>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000" dirty="0">
                <a:latin typeface="Arial" panose="020B0604020202020204" pitchFamily="34" charset="0"/>
                <a:ea typeface="宋体" panose="02010600030101010101" pitchFamily="2" charset="-122"/>
              </a:rPr>
              <a:t>So let it be with</a:t>
            </a:r>
          </a:p>
          <a:p>
            <a:pPr algn="ctr" eaLnBrk="1" hangingPunct="1">
              <a:spcBef>
                <a:spcPct val="0"/>
              </a:spcBef>
              <a:buClrTx/>
              <a:buFont typeface="DejaVu Sans" pitchFamily="34" charset="0"/>
              <a:buNone/>
            </a:pPr>
            <a:r>
              <a:rPr lang="en-US" altLang="zh-CN" sz="2000" dirty="0">
                <a:latin typeface="Arial" panose="020B0604020202020204" pitchFamily="34" charset="0"/>
                <a:ea typeface="宋体" panose="02010600030101010101" pitchFamily="2" charset="-122"/>
              </a:rPr>
              <a:t>Caesar. The noble</a:t>
            </a:r>
          </a:p>
          <a:p>
            <a:pPr algn="ctr" eaLnBrk="1" hangingPunct="1">
              <a:spcBef>
                <a:spcPct val="0"/>
              </a:spcBef>
              <a:buClrTx/>
              <a:buFont typeface="DejaVu Sans" pitchFamily="34" charset="0"/>
              <a:buNone/>
            </a:pPr>
            <a:r>
              <a:rPr lang="en-US" altLang="zh-CN" sz="2000" dirty="0">
                <a:latin typeface="Arial" panose="020B0604020202020204" pitchFamily="34" charset="0"/>
                <a:ea typeface="宋体" panose="02010600030101010101" pitchFamily="2" charset="-122"/>
              </a:rPr>
              <a:t>Brutus hath told you</a:t>
            </a:r>
          </a:p>
          <a:p>
            <a:pPr algn="ctr" eaLnBrk="1" hangingPunct="1">
              <a:spcBef>
                <a:spcPct val="0"/>
              </a:spcBef>
              <a:buClrTx/>
              <a:buFont typeface="DejaVu Sans" pitchFamily="34" charset="0"/>
              <a:buNone/>
            </a:pPr>
            <a:r>
              <a:rPr lang="en-US" altLang="zh-CN" sz="2000" dirty="0">
                <a:latin typeface="Arial" panose="020B0604020202020204" pitchFamily="34" charset="0"/>
                <a:ea typeface="宋体" panose="02010600030101010101" pitchFamily="2" charset="-122"/>
              </a:rPr>
              <a:t>Caesar was ambitious</a:t>
            </a:r>
          </a:p>
        </p:txBody>
      </p:sp>
      <p:sp>
        <p:nvSpPr>
          <p:cNvPr id="55303" name="Text Box 6"/>
          <p:cNvSpPr txBox="1">
            <a:spLocks noChangeArrowheads="1"/>
          </p:cNvSpPr>
          <p:nvPr/>
        </p:nvSpPr>
        <p:spPr bwMode="auto">
          <a:xfrm>
            <a:off x="3830491" y="3581400"/>
            <a:ext cx="92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dirty="0">
                <a:latin typeface="Arial" panose="020B0604020202020204" pitchFamily="34" charset="0"/>
                <a:ea typeface="宋体" panose="02010600030101010101" pitchFamily="2" charset="-122"/>
              </a:rPr>
              <a:t>Doc 2</a:t>
            </a:r>
          </a:p>
        </p:txBody>
      </p:sp>
      <p:pic>
        <p:nvPicPr>
          <p:cNvPr id="55304"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7663" y="1631447"/>
            <a:ext cx="1319213" cy="4929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5305" name="Line 8"/>
          <p:cNvSpPr>
            <a:spLocks noChangeShapeType="1"/>
          </p:cNvSpPr>
          <p:nvPr/>
        </p:nvSpPr>
        <p:spPr bwMode="auto">
          <a:xfrm>
            <a:off x="5652120" y="3826727"/>
            <a:ext cx="1371600" cy="0"/>
          </a:xfrm>
          <a:prstGeom prst="line">
            <a:avLst/>
          </a:prstGeom>
          <a:noFill/>
          <a:ln w="76200">
            <a:solidFill>
              <a:schemeClr val="tx1"/>
            </a:solidFill>
            <a:rou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p:cNvSpPr>
            <a:spLocks noGrp="1" noChangeArrowheads="1"/>
          </p:cNvSpPr>
          <p:nvPr>
            <p:ph type="title" idx="4294967295"/>
          </p:nvPr>
        </p:nvSpPr>
        <p:spPr>
          <a:xfrm>
            <a:off x="457200" y="89895"/>
            <a:ext cx="8229600" cy="1143000"/>
          </a:xfrm>
        </p:spPr>
        <p:txBody>
          <a:bodyPr vert="horz" lIns="91440" tIns="45720" rIns="91440" bIns="45720" rtlCol="0" anchor="ctr">
            <a:noAutofit/>
          </a:bodyPr>
          <a:lstStyle/>
          <a:p>
            <a:r>
              <a:rPr lang="zh-CN" altLang="en-US" sz="3600" b="1"/>
              <a:t>索引构建过程</a:t>
            </a:r>
            <a:r>
              <a:rPr lang="en-US" altLang="zh-CN" sz="3600" b="1"/>
              <a:t>: </a:t>
            </a:r>
            <a:r>
              <a:rPr lang="zh-CN" altLang="en-US" sz="3600" b="1"/>
              <a:t>排序</a:t>
            </a:r>
          </a:p>
        </p:txBody>
      </p:sp>
      <p:sp>
        <p:nvSpPr>
          <p:cNvPr id="56323" name="Rectangle 2"/>
          <p:cNvSpPr>
            <a:spLocks noGrp="1" noChangeArrowheads="1"/>
          </p:cNvSpPr>
          <p:nvPr>
            <p:ph idx="4294967295"/>
          </p:nvPr>
        </p:nvSpPr>
        <p:spPr>
          <a:xfrm>
            <a:off x="457200" y="1600200"/>
            <a:ext cx="8229600" cy="4953000"/>
          </a:xfrm>
        </p:spPr>
        <p:txBody>
          <a:bodyPr>
            <a:normAutofit/>
          </a:bodyPr>
          <a:lstStyle/>
          <a:p>
            <a:pPr eaLnBrk="1" hangingPunct="1">
              <a:lnSpc>
                <a:spcPct val="150000"/>
              </a:lnSpc>
            </a:pPr>
            <a:r>
              <a:rPr lang="zh-CN" altLang="en-US" sz="2800" dirty="0">
                <a:latin typeface="华文中宋" panose="02010600040101010101" pitchFamily="2" charset="-122"/>
                <a:ea typeface="华文中宋" panose="02010600040101010101" pitchFamily="2" charset="-122"/>
              </a:rPr>
              <a:t>按词项排序</a:t>
            </a:r>
          </a:p>
          <a:p>
            <a:pPr lvl="1" eaLnBrk="1" hangingPunct="1">
              <a:lnSpc>
                <a:spcPct val="150000"/>
              </a:lnSpc>
            </a:pPr>
            <a:r>
              <a:rPr lang="zh-CN" altLang="en-US" sz="2400" dirty="0">
                <a:latin typeface="华文中宋" panose="02010600040101010101" pitchFamily="2" charset="-122"/>
                <a:ea typeface="华文中宋" panose="02010600040101010101" pitchFamily="2" charset="-122"/>
              </a:rPr>
              <a:t>然后每个词项按</a:t>
            </a:r>
            <a:r>
              <a:rPr lang="en-US" altLang="zh-CN" sz="2400" dirty="0" err="1">
                <a:latin typeface="华文中宋" panose="02010600040101010101" pitchFamily="2" charset="-122"/>
                <a:ea typeface="华文中宋" panose="02010600040101010101" pitchFamily="2" charset="-122"/>
              </a:rPr>
              <a:t>docID</a:t>
            </a:r>
            <a:r>
              <a:rPr lang="zh-CN" altLang="en-US" sz="2400" b="1" dirty="0">
                <a:solidFill>
                  <a:srgbClr val="FF0000"/>
                </a:solidFill>
                <a:latin typeface="华文中宋" panose="02010600040101010101" pitchFamily="2" charset="-122"/>
                <a:ea typeface="华文中宋" panose="02010600040101010101" pitchFamily="2" charset="-122"/>
              </a:rPr>
              <a:t>排序</a:t>
            </a:r>
            <a:r>
              <a:rPr lang="zh-CN" altLang="en-US" sz="2400" dirty="0">
                <a:latin typeface="华文中宋" panose="02010600040101010101" pitchFamily="2" charset="-122"/>
                <a:ea typeface="华文中宋" panose="02010600040101010101" pitchFamily="2" charset="-122"/>
              </a:rPr>
              <a:t> </a:t>
            </a:r>
          </a:p>
        </p:txBody>
      </p:sp>
      <p:pic>
        <p:nvPicPr>
          <p:cNvPr id="56324"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850" y="1782763"/>
            <a:ext cx="1217613" cy="492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6325" name="Line 4"/>
          <p:cNvSpPr>
            <a:spLocks noChangeShapeType="1"/>
          </p:cNvSpPr>
          <p:nvPr/>
        </p:nvSpPr>
        <p:spPr bwMode="auto">
          <a:xfrm>
            <a:off x="7162800" y="3886200"/>
            <a:ext cx="381000" cy="0"/>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56326"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1733550"/>
            <a:ext cx="1352550" cy="504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6327" name="AutoShape 7"/>
          <p:cNvSpPr>
            <a:spLocks noChangeArrowheads="1"/>
          </p:cNvSpPr>
          <p:nvPr/>
        </p:nvSpPr>
        <p:spPr bwMode="auto">
          <a:xfrm>
            <a:off x="1130344" y="3541514"/>
            <a:ext cx="2969083" cy="689372"/>
          </a:xfrm>
          <a:prstGeom prst="upArrowCallout">
            <a:avLst>
              <a:gd name="adj1" fmla="val 105252"/>
              <a:gd name="adj2" fmla="val 105272"/>
              <a:gd name="adj3" fmla="val 16667"/>
              <a:gd name="adj4" fmla="val 66667"/>
            </a:avLst>
          </a:prstGeom>
          <a:solidFill>
            <a:srgbClr val="83ADC1"/>
          </a:solidFill>
          <a:ln w="9525">
            <a:solidFill>
              <a:schemeClr val="tx1"/>
            </a:solidFill>
            <a:miter lim="800000"/>
          </a:ln>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zh-CN" altLang="en-US" sz="2400" b="1" dirty="0">
                <a:latin typeface="Calibri" panose="020F0502020204030204" pitchFamily="34" charset="0"/>
                <a:ea typeface="宋体" panose="02010600030101010101" pitchFamily="2" charset="-122"/>
              </a:rPr>
              <a:t>索引构建的核心步骤</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5"/>
          <p:cNvSpPr>
            <a:spLocks noGrp="1" noChangeArrowheads="1"/>
          </p:cNvSpPr>
          <p:nvPr>
            <p:ph type="title" idx="4294967295"/>
          </p:nvPr>
        </p:nvSpPr>
        <p:spPr>
          <a:xfrm>
            <a:off x="457200" y="274638"/>
            <a:ext cx="8229600" cy="778098"/>
          </a:xfrm>
        </p:spPr>
        <p:txBody>
          <a:bodyPr vert="horz" lIns="91440" tIns="45720" rIns="91440" bIns="45720" rtlCol="0" anchor="ctr">
            <a:noAutofit/>
          </a:bodyPr>
          <a:lstStyle/>
          <a:p>
            <a:r>
              <a:rPr lang="zh-CN" altLang="en-US" sz="3600" b="1" dirty="0"/>
              <a:t>索引构建过程</a:t>
            </a:r>
            <a:r>
              <a:rPr lang="en-US" altLang="zh-CN" sz="3600" b="1" dirty="0"/>
              <a:t>: </a:t>
            </a:r>
            <a:r>
              <a:rPr lang="zh-CN" altLang="en-US" sz="3600" b="1" dirty="0"/>
              <a:t>词典 </a:t>
            </a:r>
            <a:r>
              <a:rPr lang="en-US" altLang="zh-CN" sz="3600" b="1" dirty="0"/>
              <a:t>&amp; </a:t>
            </a:r>
            <a:r>
              <a:rPr lang="zh-CN" altLang="en-US" sz="3600" b="1" dirty="0"/>
              <a:t>倒排记录表</a:t>
            </a:r>
          </a:p>
        </p:txBody>
      </p:sp>
      <p:sp>
        <p:nvSpPr>
          <p:cNvPr id="57347" name="Rectangle 2"/>
          <p:cNvSpPr>
            <a:spLocks noGrp="1" noChangeArrowheads="1"/>
          </p:cNvSpPr>
          <p:nvPr>
            <p:ph idx="4294967295"/>
          </p:nvPr>
        </p:nvSpPr>
        <p:spPr>
          <a:xfrm>
            <a:off x="341313" y="1281113"/>
            <a:ext cx="3456274" cy="4953000"/>
          </a:xfrm>
        </p:spPr>
        <p:txBody>
          <a:bodyPr>
            <a:noAutofit/>
          </a:bodyPr>
          <a:lstStyle/>
          <a:p>
            <a:pPr eaLnBrk="1" hangingPunct="1">
              <a:lnSpc>
                <a:spcPct val="150000"/>
              </a:lnSpc>
            </a:pPr>
            <a:r>
              <a:rPr lang="zh-CN" altLang="en-US" sz="2200" dirty="0">
                <a:latin typeface="华文中宋" panose="02010600040101010101" pitchFamily="2" charset="-122"/>
                <a:ea typeface="华文中宋" panose="02010600040101010101" pitchFamily="2" charset="-122"/>
              </a:rPr>
              <a:t>某个词项在单篇文档中的多次出现会被合并</a:t>
            </a:r>
          </a:p>
          <a:p>
            <a:pPr eaLnBrk="1" hangingPunct="1">
              <a:lnSpc>
                <a:spcPct val="150000"/>
              </a:lnSpc>
            </a:pPr>
            <a:r>
              <a:rPr lang="zh-CN" altLang="en-US" sz="2200" dirty="0">
                <a:latin typeface="华文中宋" panose="02010600040101010101" pitchFamily="2" charset="-122"/>
                <a:ea typeface="华文中宋" panose="02010600040101010101" pitchFamily="2" charset="-122"/>
              </a:rPr>
              <a:t>拆分成词典和倒排记录表两部分</a:t>
            </a:r>
          </a:p>
          <a:p>
            <a:pPr eaLnBrk="1" hangingPunct="1">
              <a:lnSpc>
                <a:spcPct val="150000"/>
              </a:lnSpc>
            </a:pPr>
            <a:r>
              <a:rPr lang="zh-CN" altLang="en-US" sz="2200" dirty="0">
                <a:latin typeface="华文中宋" panose="02010600040101010101" pitchFamily="2" charset="-122"/>
                <a:ea typeface="华文中宋" panose="02010600040101010101" pitchFamily="2" charset="-122"/>
              </a:rPr>
              <a:t>每个词项出现的文档数目</a:t>
            </a:r>
            <a:r>
              <a:rPr lang="en-US" altLang="zh-CN" sz="2200" dirty="0">
                <a:latin typeface="华文中宋" panose="02010600040101010101" pitchFamily="2" charset="-122"/>
                <a:ea typeface="华文中宋" panose="02010600040101010101" pitchFamily="2" charset="-122"/>
              </a:rPr>
              <a:t>(doc.  frequency, DF)</a:t>
            </a:r>
            <a:r>
              <a:rPr lang="zh-CN" altLang="en-US" sz="2200" dirty="0">
                <a:latin typeface="华文中宋" panose="02010600040101010101" pitchFamily="2" charset="-122"/>
                <a:ea typeface="华文中宋" panose="02010600040101010101" pitchFamily="2" charset="-122"/>
              </a:rPr>
              <a:t>会被加入</a:t>
            </a:r>
          </a:p>
        </p:txBody>
      </p:sp>
      <p:sp>
        <p:nvSpPr>
          <p:cNvPr id="57348" name="Line 4"/>
          <p:cNvSpPr>
            <a:spLocks noChangeShapeType="1"/>
          </p:cNvSpPr>
          <p:nvPr/>
        </p:nvSpPr>
        <p:spPr bwMode="auto">
          <a:xfrm>
            <a:off x="5334000" y="3657600"/>
            <a:ext cx="685800" cy="0"/>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57349" name="Object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6987" y="1328886"/>
            <a:ext cx="1217613" cy="492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5062" name="AutoShape 7"/>
          <p:cNvSpPr>
            <a:spLocks noChangeArrowheads="1"/>
          </p:cNvSpPr>
          <p:nvPr/>
        </p:nvSpPr>
        <p:spPr bwMode="auto">
          <a:xfrm>
            <a:off x="715840" y="5560622"/>
            <a:ext cx="2783134" cy="689372"/>
          </a:xfrm>
          <a:prstGeom prst="upArrowCallout">
            <a:avLst>
              <a:gd name="adj1" fmla="val 57857"/>
              <a:gd name="adj2" fmla="val 57857"/>
              <a:gd name="adj3" fmla="val 16667"/>
              <a:gd name="adj4" fmla="val 66667"/>
            </a:avLst>
          </a:prstGeom>
          <a:solidFill>
            <a:srgbClr val="83ADC1"/>
          </a:solidFill>
          <a:ln w="9525">
            <a:solidFill>
              <a:schemeClr val="tx1"/>
            </a:solidFill>
            <a:miter lim="800000"/>
          </a:ln>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zh-CN" altLang="en-US" sz="2400" b="1" dirty="0">
                <a:latin typeface="华文中宋" panose="02010600040101010101" pitchFamily="2" charset="-122"/>
                <a:ea typeface="华文中宋" panose="02010600040101010101" pitchFamily="2" charset="-122"/>
              </a:rPr>
              <a:t>为什么加入</a:t>
            </a:r>
            <a:r>
              <a:rPr lang="en-US" altLang="zh-CN" sz="2400" b="1" dirty="0">
                <a:latin typeface="华文中宋" panose="02010600040101010101" pitchFamily="2" charset="-122"/>
                <a:ea typeface="华文中宋" panose="02010600040101010101" pitchFamily="2" charset="-122"/>
              </a:rPr>
              <a:t>DF</a:t>
            </a:r>
            <a:r>
              <a:rPr lang="zh-CN" altLang="en-US" sz="2400" b="1" dirty="0">
                <a:latin typeface="华文中宋" panose="02010600040101010101" pitchFamily="2" charset="-122"/>
                <a:ea typeface="华文中宋" panose="02010600040101010101" pitchFamily="2" charset="-122"/>
              </a:rPr>
              <a:t>值？</a:t>
            </a:r>
          </a:p>
        </p:txBody>
      </p:sp>
      <p:pic>
        <p:nvPicPr>
          <p:cNvPr id="5735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952" y="1313707"/>
            <a:ext cx="2801938"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5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2"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050"/>
          <p:cNvSpPr>
            <a:spLocks noGrp="1" noChangeArrowheads="1"/>
          </p:cNvSpPr>
          <p:nvPr>
            <p:ph type="title" idx="4294967295"/>
          </p:nvPr>
        </p:nvSpPr>
        <p:spPr>
          <a:xfrm>
            <a:off x="457200" y="274638"/>
            <a:ext cx="8229600" cy="792162"/>
          </a:xfrm>
        </p:spPr>
        <p:txBody>
          <a:bodyPr vert="horz" lIns="91440" tIns="45720" rIns="91440" bIns="45720" rtlCol="0" anchor="ctr">
            <a:noAutofit/>
          </a:bodyPr>
          <a:lstStyle/>
          <a:p>
            <a:r>
              <a:rPr lang="zh-CN" altLang="en-US" sz="3600" b="1" dirty="0"/>
              <a:t>如何利用该索引来处理查询</a:t>
            </a:r>
            <a:r>
              <a:rPr lang="en-US" altLang="zh-CN" sz="3600" b="1" dirty="0"/>
              <a:t>?</a:t>
            </a:r>
            <a:endParaRPr lang="zh-CN" altLang="en-US" sz="3600" b="1" dirty="0"/>
          </a:p>
        </p:txBody>
      </p:sp>
      <p:sp>
        <p:nvSpPr>
          <p:cNvPr id="61443" name="Rectangle 2051"/>
          <p:cNvSpPr>
            <a:spLocks noGrp="1" noChangeArrowheads="1"/>
          </p:cNvSpPr>
          <p:nvPr>
            <p:ph idx="4294967295"/>
          </p:nvPr>
        </p:nvSpPr>
        <p:spPr>
          <a:xfrm>
            <a:off x="443798" y="1262063"/>
            <a:ext cx="7985125" cy="4953000"/>
          </a:xfrm>
        </p:spPr>
        <p:txBody>
          <a:bodyPr>
            <a:normAutofit/>
          </a:bodyPr>
          <a:lstStyle/>
          <a:p>
            <a:pPr>
              <a:lnSpc>
                <a:spcPct val="120000"/>
              </a:lnSpc>
            </a:pPr>
            <a:r>
              <a:rPr lang="en-US" altLang="zh-CN" sz="2400" dirty="0">
                <a:latin typeface="华文中宋" panose="02010600040101010101" pitchFamily="2" charset="-122"/>
                <a:ea typeface="华文中宋" panose="02010600040101010101" pitchFamily="2" charset="-122"/>
              </a:rPr>
              <a:t>AND </a:t>
            </a:r>
            <a:r>
              <a:rPr lang="zh-CN" altLang="en-US" sz="2400" dirty="0">
                <a:latin typeface="华文中宋" panose="02010600040101010101" pitchFamily="2" charset="-122"/>
                <a:ea typeface="华文中宋" panose="02010600040101010101" pitchFamily="2" charset="-122"/>
              </a:rPr>
              <a:t>查询的处理</a:t>
            </a:r>
            <a:endParaRPr lang="en-US" altLang="zh-CN" sz="2400" dirty="0">
              <a:latin typeface="华文中宋" panose="02010600040101010101" pitchFamily="2" charset="-122"/>
              <a:ea typeface="华文中宋" panose="02010600040101010101" pitchFamily="2" charset="-122"/>
            </a:endParaRPr>
          </a:p>
          <a:p>
            <a:pPr>
              <a:lnSpc>
                <a:spcPct val="120000"/>
              </a:lnSpc>
            </a:pPr>
            <a:r>
              <a:rPr lang="zh-CN" altLang="en-US" sz="2400" dirty="0">
                <a:latin typeface="华文中宋" panose="02010600040101010101" pitchFamily="2" charset="-122"/>
                <a:ea typeface="华文中宋" panose="02010600040101010101" pitchFamily="2" charset="-122"/>
              </a:rPr>
              <a:t>考虑如下查询（从简单的布尔表达式入手）</a:t>
            </a:r>
            <a:r>
              <a:rPr lang="en-US" altLang="zh-CN" sz="2400" dirty="0">
                <a:latin typeface="华文中宋" panose="02010600040101010101" pitchFamily="2" charset="-122"/>
                <a:ea typeface="华文中宋" panose="02010600040101010101" pitchFamily="2" charset="-122"/>
              </a:rPr>
              <a:t>:</a:t>
            </a:r>
          </a:p>
          <a:p>
            <a:pPr lvl="1" eaLnBrk="1" hangingPunct="1">
              <a:lnSpc>
                <a:spcPct val="120000"/>
              </a:lnSpc>
            </a:pPr>
            <a:r>
              <a:rPr lang="en-US" altLang="zh-CN" sz="2000" dirty="0">
                <a:latin typeface="华文中宋" panose="02010600040101010101" pitchFamily="2" charset="-122"/>
                <a:ea typeface="华文中宋" panose="02010600040101010101" pitchFamily="2" charset="-122"/>
              </a:rPr>
              <a:t>Brutus AND Caesar</a:t>
            </a:r>
          </a:p>
          <a:p>
            <a:pPr lvl="1" eaLnBrk="1" hangingPunct="1">
              <a:lnSpc>
                <a:spcPct val="120000"/>
              </a:lnSpc>
            </a:pPr>
            <a:r>
              <a:rPr lang="zh-CN" altLang="en-US" sz="2000" dirty="0">
                <a:latin typeface="华文中宋" panose="02010600040101010101" pitchFamily="2" charset="-122"/>
                <a:ea typeface="华文中宋" panose="02010600040101010101" pitchFamily="2" charset="-122"/>
              </a:rPr>
              <a:t>在词典中定位 </a:t>
            </a:r>
            <a:r>
              <a:rPr lang="en-US" altLang="zh-CN" sz="2000" dirty="0">
                <a:latin typeface="华文中宋" panose="02010600040101010101" pitchFamily="2" charset="-122"/>
                <a:ea typeface="华文中宋" panose="02010600040101010101" pitchFamily="2" charset="-122"/>
              </a:rPr>
              <a:t>Brutus</a:t>
            </a:r>
          </a:p>
          <a:p>
            <a:pPr lvl="2" eaLnBrk="1" hangingPunct="1">
              <a:lnSpc>
                <a:spcPct val="120000"/>
              </a:lnSpc>
            </a:pPr>
            <a:r>
              <a:rPr lang="zh-CN" altLang="en-US" sz="1800" dirty="0">
                <a:latin typeface="华文中宋" panose="02010600040101010101" pitchFamily="2" charset="-122"/>
                <a:ea typeface="华文中宋" panose="02010600040101010101" pitchFamily="2" charset="-122"/>
              </a:rPr>
              <a:t>返回对应倒排记录表</a:t>
            </a:r>
            <a:r>
              <a:rPr lang="en-US" altLang="zh-CN" sz="1800" dirty="0">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对应的</a:t>
            </a:r>
            <a:r>
              <a:rPr lang="en-US" altLang="zh-CN" sz="1800" dirty="0" err="1">
                <a:latin typeface="华文中宋" panose="02010600040101010101" pitchFamily="2" charset="-122"/>
                <a:ea typeface="华文中宋" panose="02010600040101010101" pitchFamily="2" charset="-122"/>
              </a:rPr>
              <a:t>docID</a:t>
            </a:r>
            <a:r>
              <a:rPr lang="en-US" altLang="zh-CN" sz="1800" dirty="0">
                <a:latin typeface="华文中宋" panose="02010600040101010101" pitchFamily="2" charset="-122"/>
                <a:ea typeface="华文中宋" panose="02010600040101010101" pitchFamily="2" charset="-122"/>
              </a:rPr>
              <a:t>)</a:t>
            </a:r>
          </a:p>
          <a:p>
            <a:pPr lvl="1" eaLnBrk="1" hangingPunct="1">
              <a:lnSpc>
                <a:spcPct val="120000"/>
              </a:lnSpc>
            </a:pPr>
            <a:r>
              <a:rPr lang="zh-CN" altLang="en-US" sz="2000" dirty="0">
                <a:latin typeface="华文中宋" panose="02010600040101010101" pitchFamily="2" charset="-122"/>
                <a:ea typeface="华文中宋" panose="02010600040101010101" pitchFamily="2" charset="-122"/>
              </a:rPr>
              <a:t>在词典中定位</a:t>
            </a:r>
            <a:r>
              <a:rPr lang="en-US" altLang="zh-CN" sz="2000" dirty="0">
                <a:latin typeface="华文中宋" panose="02010600040101010101" pitchFamily="2" charset="-122"/>
                <a:ea typeface="华文中宋" panose="02010600040101010101" pitchFamily="2" charset="-122"/>
              </a:rPr>
              <a:t>Caesar</a:t>
            </a:r>
          </a:p>
          <a:p>
            <a:pPr lvl="2" eaLnBrk="1" hangingPunct="1">
              <a:lnSpc>
                <a:spcPct val="120000"/>
              </a:lnSpc>
            </a:pPr>
            <a:r>
              <a:rPr lang="zh-CN" altLang="en-US" sz="1800" dirty="0">
                <a:latin typeface="华文中宋" panose="02010600040101010101" pitchFamily="2" charset="-122"/>
                <a:ea typeface="华文中宋" panose="02010600040101010101" pitchFamily="2" charset="-122"/>
              </a:rPr>
              <a:t>再返回对应倒排记录表</a:t>
            </a:r>
          </a:p>
          <a:p>
            <a:pPr lvl="1" eaLnBrk="1" hangingPunct="1">
              <a:lnSpc>
                <a:spcPct val="120000"/>
              </a:lnSpc>
            </a:pPr>
            <a:r>
              <a:rPr lang="zh-CN" altLang="en-US" sz="2000" dirty="0">
                <a:latin typeface="华文中宋" panose="02010600040101010101" pitchFamily="2" charset="-122"/>
                <a:ea typeface="华文中宋" panose="02010600040101010101" pitchFamily="2" charset="-122"/>
              </a:rPr>
              <a:t>合并</a:t>
            </a:r>
            <a:r>
              <a:rPr lang="en-US" altLang="zh-CN" sz="2000" dirty="0">
                <a:latin typeface="华文中宋" panose="02010600040101010101" pitchFamily="2" charset="-122"/>
                <a:ea typeface="华文中宋" panose="02010600040101010101" pitchFamily="2" charset="-122"/>
              </a:rPr>
              <a:t>(Merge)</a:t>
            </a:r>
            <a:r>
              <a:rPr lang="zh-CN" altLang="en-US" sz="2000" dirty="0">
                <a:latin typeface="华文中宋" panose="02010600040101010101" pitchFamily="2" charset="-122"/>
                <a:ea typeface="华文中宋" panose="02010600040101010101" pitchFamily="2" charset="-122"/>
              </a:rPr>
              <a:t>两个倒排记录表，即</a:t>
            </a:r>
            <a:r>
              <a:rPr lang="zh-CN" altLang="en-US" sz="2000" b="1" dirty="0">
                <a:solidFill>
                  <a:srgbClr val="FF0000"/>
                </a:solidFill>
                <a:latin typeface="华文中宋" panose="02010600040101010101" pitchFamily="2" charset="-122"/>
                <a:ea typeface="华文中宋" panose="02010600040101010101" pitchFamily="2" charset="-122"/>
              </a:rPr>
              <a:t>求交集</a:t>
            </a:r>
          </a:p>
        </p:txBody>
      </p:sp>
      <p:sp>
        <p:nvSpPr>
          <p:cNvPr id="61444" name="Slide Number Placeholder 5"/>
          <p:cNvSpPr txBox="1">
            <a:spLocks noGrp="1" noChangeArrowheads="1"/>
          </p:cNvSpPr>
          <p:nvPr/>
        </p:nvSpPr>
        <p:spPr bwMode="auto">
          <a:xfrm>
            <a:off x="6553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r" eaLnBrk="1" hangingPunct="1">
              <a:spcBef>
                <a:spcPct val="0"/>
              </a:spcBef>
              <a:buClrTx/>
              <a:buFont typeface="DejaVu Sans" pitchFamily="34" charset="0"/>
              <a:buNone/>
            </a:pPr>
            <a:fld id="{565DB1C4-7D7C-4B64-9AE7-B2E3A1CD2AA3}" type="slidenum">
              <a:rPr lang="zh-CN" altLang="en-US" sz="1200">
                <a:solidFill>
                  <a:srgbClr val="898989"/>
                </a:solidFill>
                <a:latin typeface="Calibri" panose="020F0502020204030204" pitchFamily="34" charset="0"/>
                <a:ea typeface="宋体" panose="02010600030101010101" pitchFamily="2" charset="-122"/>
              </a:rPr>
              <a:t>48</a:t>
            </a:fld>
            <a:endParaRPr lang="en-US" altLang="zh-CN" sz="1200">
              <a:solidFill>
                <a:srgbClr val="898989"/>
              </a:solidFill>
              <a:latin typeface="Calibri" panose="020F0502020204030204" pitchFamily="34" charset="0"/>
              <a:ea typeface="宋体" panose="02010600030101010101" pitchFamily="2" charset="-122"/>
            </a:endParaRPr>
          </a:p>
        </p:txBody>
      </p:sp>
      <p:sp>
        <p:nvSpPr>
          <p:cNvPr id="61445" name="Text Box 2058"/>
          <p:cNvSpPr txBox="1">
            <a:spLocks noChangeArrowheads="1"/>
          </p:cNvSpPr>
          <p:nvPr/>
        </p:nvSpPr>
        <p:spPr bwMode="auto">
          <a:xfrm>
            <a:off x="6878638" y="5019675"/>
            <a:ext cx="703262" cy="4667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128</a:t>
            </a:r>
          </a:p>
        </p:txBody>
      </p:sp>
      <p:sp>
        <p:nvSpPr>
          <p:cNvPr id="61446" name="Text Box 2065"/>
          <p:cNvSpPr txBox="1">
            <a:spLocks noChangeArrowheads="1"/>
          </p:cNvSpPr>
          <p:nvPr/>
        </p:nvSpPr>
        <p:spPr bwMode="auto">
          <a:xfrm>
            <a:off x="7183438" y="5553075"/>
            <a:ext cx="533400" cy="4667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34</a:t>
            </a:r>
          </a:p>
        </p:txBody>
      </p:sp>
      <p:grpSp>
        <p:nvGrpSpPr>
          <p:cNvPr id="61447" name="Group 2083"/>
          <p:cNvGrpSpPr/>
          <p:nvPr/>
        </p:nvGrpSpPr>
        <p:grpSpPr bwMode="auto">
          <a:xfrm>
            <a:off x="2514600" y="5019675"/>
            <a:ext cx="647700" cy="466725"/>
            <a:chOff x="0" y="0"/>
            <a:chExt cx="408" cy="294"/>
          </a:xfrm>
        </p:grpSpPr>
        <p:sp>
          <p:nvSpPr>
            <p:cNvPr id="61487" name="Text Box 2052"/>
            <p:cNvSpPr txBox="1">
              <a:spLocks noChangeArrowheads="1"/>
            </p:cNvSpPr>
            <p:nvPr/>
          </p:nvSpPr>
          <p:spPr bwMode="auto">
            <a:xfrm>
              <a:off x="0" y="0"/>
              <a:ext cx="229"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2</a:t>
              </a:r>
            </a:p>
          </p:txBody>
        </p:sp>
        <p:cxnSp>
          <p:nvCxnSpPr>
            <p:cNvPr id="61488" name="AutoShape 2066"/>
            <p:cNvCxnSpPr>
              <a:cxnSpLocks noChangeShapeType="1"/>
              <a:stCxn id="61487" idx="3"/>
              <a:endCxn id="61485" idx="1"/>
            </p:cNvCxnSpPr>
            <p:nvPr/>
          </p:nvCxnSpPr>
          <p:spPr bwMode="auto">
            <a:xfrm>
              <a:off x="229" y="147"/>
              <a:ext cx="179"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61448" name="Group 2084"/>
          <p:cNvGrpSpPr/>
          <p:nvPr/>
        </p:nvGrpSpPr>
        <p:grpSpPr bwMode="auto">
          <a:xfrm>
            <a:off x="3162300" y="5019675"/>
            <a:ext cx="668338" cy="466725"/>
            <a:chOff x="0" y="0"/>
            <a:chExt cx="421" cy="294"/>
          </a:xfrm>
        </p:grpSpPr>
        <p:sp>
          <p:nvSpPr>
            <p:cNvPr id="61485" name="Text Box 2053"/>
            <p:cNvSpPr txBox="1">
              <a:spLocks noChangeArrowheads="1"/>
            </p:cNvSpPr>
            <p:nvPr/>
          </p:nvSpPr>
          <p:spPr bwMode="auto">
            <a:xfrm>
              <a:off x="0" y="0"/>
              <a:ext cx="229"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4</a:t>
              </a:r>
            </a:p>
          </p:txBody>
        </p:sp>
        <p:cxnSp>
          <p:nvCxnSpPr>
            <p:cNvPr id="61486" name="AutoShape 2067"/>
            <p:cNvCxnSpPr>
              <a:cxnSpLocks noChangeShapeType="1"/>
              <a:stCxn id="61485" idx="3"/>
              <a:endCxn id="61483" idx="1"/>
            </p:cNvCxnSpPr>
            <p:nvPr/>
          </p:nvCxnSpPr>
          <p:spPr bwMode="auto">
            <a:xfrm>
              <a:off x="229" y="147"/>
              <a:ext cx="192"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61449" name="Group 2085"/>
          <p:cNvGrpSpPr/>
          <p:nvPr/>
        </p:nvGrpSpPr>
        <p:grpSpPr bwMode="auto">
          <a:xfrm>
            <a:off x="3830638" y="5019675"/>
            <a:ext cx="609600" cy="466725"/>
            <a:chOff x="0" y="0"/>
            <a:chExt cx="384" cy="294"/>
          </a:xfrm>
        </p:grpSpPr>
        <p:sp>
          <p:nvSpPr>
            <p:cNvPr id="61483" name="Text Box 2054"/>
            <p:cNvSpPr txBox="1">
              <a:spLocks noChangeArrowheads="1"/>
            </p:cNvSpPr>
            <p:nvPr/>
          </p:nvSpPr>
          <p:spPr bwMode="auto">
            <a:xfrm>
              <a:off x="0" y="0"/>
              <a:ext cx="229"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8</a:t>
              </a:r>
            </a:p>
          </p:txBody>
        </p:sp>
        <p:cxnSp>
          <p:nvCxnSpPr>
            <p:cNvPr id="61484" name="AutoShape 2068"/>
            <p:cNvCxnSpPr>
              <a:cxnSpLocks noChangeShapeType="1"/>
              <a:stCxn id="61483" idx="3"/>
              <a:endCxn id="61481" idx="1"/>
            </p:cNvCxnSpPr>
            <p:nvPr/>
          </p:nvCxnSpPr>
          <p:spPr bwMode="auto">
            <a:xfrm>
              <a:off x="229" y="147"/>
              <a:ext cx="155"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61450" name="Group 2086"/>
          <p:cNvGrpSpPr/>
          <p:nvPr/>
        </p:nvGrpSpPr>
        <p:grpSpPr bwMode="auto">
          <a:xfrm>
            <a:off x="4440238" y="5019675"/>
            <a:ext cx="762000" cy="466725"/>
            <a:chOff x="0" y="0"/>
            <a:chExt cx="480" cy="294"/>
          </a:xfrm>
        </p:grpSpPr>
        <p:sp>
          <p:nvSpPr>
            <p:cNvPr id="61481" name="Text Box 2055"/>
            <p:cNvSpPr txBox="1">
              <a:spLocks noChangeArrowheads="1"/>
            </p:cNvSpPr>
            <p:nvPr/>
          </p:nvSpPr>
          <p:spPr bwMode="auto">
            <a:xfrm>
              <a:off x="0" y="0"/>
              <a:ext cx="336"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16</a:t>
              </a:r>
            </a:p>
          </p:txBody>
        </p:sp>
        <p:cxnSp>
          <p:nvCxnSpPr>
            <p:cNvPr id="61482" name="AutoShape 2069"/>
            <p:cNvCxnSpPr>
              <a:cxnSpLocks noChangeShapeType="1"/>
              <a:stCxn id="61481" idx="3"/>
              <a:endCxn id="61479" idx="1"/>
            </p:cNvCxnSpPr>
            <p:nvPr/>
          </p:nvCxnSpPr>
          <p:spPr bwMode="auto">
            <a:xfrm>
              <a:off x="336" y="147"/>
              <a:ext cx="144"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61451" name="Group 2087"/>
          <p:cNvGrpSpPr/>
          <p:nvPr/>
        </p:nvGrpSpPr>
        <p:grpSpPr bwMode="auto">
          <a:xfrm>
            <a:off x="5202238" y="5019675"/>
            <a:ext cx="838200" cy="466725"/>
            <a:chOff x="0" y="0"/>
            <a:chExt cx="528" cy="294"/>
          </a:xfrm>
        </p:grpSpPr>
        <p:sp>
          <p:nvSpPr>
            <p:cNvPr id="61479" name="Text Box 2056"/>
            <p:cNvSpPr txBox="1">
              <a:spLocks noChangeArrowheads="1"/>
            </p:cNvSpPr>
            <p:nvPr/>
          </p:nvSpPr>
          <p:spPr bwMode="auto">
            <a:xfrm>
              <a:off x="0" y="0"/>
              <a:ext cx="336"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32</a:t>
              </a:r>
            </a:p>
          </p:txBody>
        </p:sp>
        <p:cxnSp>
          <p:nvCxnSpPr>
            <p:cNvPr id="61480" name="AutoShape 2070"/>
            <p:cNvCxnSpPr>
              <a:cxnSpLocks noChangeShapeType="1"/>
              <a:stCxn id="61479" idx="3"/>
              <a:endCxn id="61477" idx="1"/>
            </p:cNvCxnSpPr>
            <p:nvPr/>
          </p:nvCxnSpPr>
          <p:spPr bwMode="auto">
            <a:xfrm>
              <a:off x="336" y="147"/>
              <a:ext cx="192"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61452" name="Group 2088"/>
          <p:cNvGrpSpPr/>
          <p:nvPr/>
        </p:nvGrpSpPr>
        <p:grpSpPr bwMode="auto">
          <a:xfrm>
            <a:off x="6040438" y="5019675"/>
            <a:ext cx="838200" cy="466725"/>
            <a:chOff x="0" y="0"/>
            <a:chExt cx="528" cy="294"/>
          </a:xfrm>
        </p:grpSpPr>
        <p:sp>
          <p:nvSpPr>
            <p:cNvPr id="61477" name="Text Box 2057"/>
            <p:cNvSpPr txBox="1">
              <a:spLocks noChangeArrowheads="1"/>
            </p:cNvSpPr>
            <p:nvPr/>
          </p:nvSpPr>
          <p:spPr bwMode="auto">
            <a:xfrm>
              <a:off x="0" y="0"/>
              <a:ext cx="336"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64</a:t>
              </a:r>
            </a:p>
          </p:txBody>
        </p:sp>
        <p:cxnSp>
          <p:nvCxnSpPr>
            <p:cNvPr id="61478" name="AutoShape 2071"/>
            <p:cNvCxnSpPr>
              <a:cxnSpLocks noChangeShapeType="1"/>
              <a:stCxn id="61477" idx="3"/>
              <a:endCxn id="61445" idx="1"/>
            </p:cNvCxnSpPr>
            <p:nvPr/>
          </p:nvCxnSpPr>
          <p:spPr bwMode="auto">
            <a:xfrm>
              <a:off x="336" y="147"/>
              <a:ext cx="192"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61453" name="Group 2089"/>
          <p:cNvGrpSpPr/>
          <p:nvPr/>
        </p:nvGrpSpPr>
        <p:grpSpPr bwMode="auto">
          <a:xfrm>
            <a:off x="2535238" y="5553075"/>
            <a:ext cx="647700" cy="466725"/>
            <a:chOff x="0" y="0"/>
            <a:chExt cx="408" cy="294"/>
          </a:xfrm>
        </p:grpSpPr>
        <p:sp>
          <p:nvSpPr>
            <p:cNvPr id="61475" name="Text Box 2072"/>
            <p:cNvSpPr txBox="1">
              <a:spLocks noChangeArrowheads="1"/>
            </p:cNvSpPr>
            <p:nvPr/>
          </p:nvSpPr>
          <p:spPr bwMode="auto">
            <a:xfrm>
              <a:off x="0" y="0"/>
              <a:ext cx="229"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1</a:t>
              </a:r>
            </a:p>
          </p:txBody>
        </p:sp>
        <p:cxnSp>
          <p:nvCxnSpPr>
            <p:cNvPr id="61476" name="AutoShape 2073"/>
            <p:cNvCxnSpPr>
              <a:cxnSpLocks noChangeShapeType="1"/>
              <a:stCxn id="61475" idx="3"/>
              <a:endCxn id="61473" idx="1"/>
            </p:cNvCxnSpPr>
            <p:nvPr/>
          </p:nvCxnSpPr>
          <p:spPr bwMode="auto">
            <a:xfrm>
              <a:off x="229" y="147"/>
              <a:ext cx="179"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61454" name="Group 2090"/>
          <p:cNvGrpSpPr/>
          <p:nvPr/>
        </p:nvGrpSpPr>
        <p:grpSpPr bwMode="auto">
          <a:xfrm>
            <a:off x="3182938" y="5553075"/>
            <a:ext cx="647700" cy="466725"/>
            <a:chOff x="0" y="0"/>
            <a:chExt cx="408" cy="294"/>
          </a:xfrm>
        </p:grpSpPr>
        <p:sp>
          <p:nvSpPr>
            <p:cNvPr id="61473" name="Text Box 2059"/>
            <p:cNvSpPr txBox="1">
              <a:spLocks noChangeArrowheads="1"/>
            </p:cNvSpPr>
            <p:nvPr/>
          </p:nvSpPr>
          <p:spPr bwMode="auto">
            <a:xfrm>
              <a:off x="0" y="0"/>
              <a:ext cx="229"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2</a:t>
              </a:r>
            </a:p>
          </p:txBody>
        </p:sp>
        <p:cxnSp>
          <p:nvCxnSpPr>
            <p:cNvPr id="61474" name="AutoShape 2074"/>
            <p:cNvCxnSpPr>
              <a:cxnSpLocks noChangeShapeType="1"/>
              <a:stCxn id="61473" idx="3"/>
              <a:endCxn id="61471" idx="1"/>
            </p:cNvCxnSpPr>
            <p:nvPr/>
          </p:nvCxnSpPr>
          <p:spPr bwMode="auto">
            <a:xfrm>
              <a:off x="229" y="147"/>
              <a:ext cx="179"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61455" name="Group 2091"/>
          <p:cNvGrpSpPr/>
          <p:nvPr/>
        </p:nvGrpSpPr>
        <p:grpSpPr bwMode="auto">
          <a:xfrm>
            <a:off x="3830638" y="5553075"/>
            <a:ext cx="630237" cy="466725"/>
            <a:chOff x="0" y="0"/>
            <a:chExt cx="397" cy="294"/>
          </a:xfrm>
        </p:grpSpPr>
        <p:sp>
          <p:nvSpPr>
            <p:cNvPr id="61471" name="Text Box 2060"/>
            <p:cNvSpPr txBox="1">
              <a:spLocks noChangeArrowheads="1"/>
            </p:cNvSpPr>
            <p:nvPr/>
          </p:nvSpPr>
          <p:spPr bwMode="auto">
            <a:xfrm>
              <a:off x="0" y="0"/>
              <a:ext cx="229"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3</a:t>
              </a:r>
            </a:p>
          </p:txBody>
        </p:sp>
        <p:cxnSp>
          <p:nvCxnSpPr>
            <p:cNvPr id="61472" name="AutoShape 2075"/>
            <p:cNvCxnSpPr>
              <a:cxnSpLocks noChangeShapeType="1"/>
              <a:stCxn id="61471" idx="3"/>
              <a:endCxn id="61469" idx="1"/>
            </p:cNvCxnSpPr>
            <p:nvPr/>
          </p:nvCxnSpPr>
          <p:spPr bwMode="auto">
            <a:xfrm>
              <a:off x="229" y="147"/>
              <a:ext cx="168"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61456" name="Group 2092"/>
          <p:cNvGrpSpPr/>
          <p:nvPr/>
        </p:nvGrpSpPr>
        <p:grpSpPr bwMode="auto">
          <a:xfrm>
            <a:off x="4460875" y="5553075"/>
            <a:ext cx="606425" cy="466725"/>
            <a:chOff x="0" y="0"/>
            <a:chExt cx="382" cy="294"/>
          </a:xfrm>
        </p:grpSpPr>
        <p:sp>
          <p:nvSpPr>
            <p:cNvPr id="61469" name="Text Box 2061"/>
            <p:cNvSpPr txBox="1">
              <a:spLocks noChangeArrowheads="1"/>
            </p:cNvSpPr>
            <p:nvPr/>
          </p:nvSpPr>
          <p:spPr bwMode="auto">
            <a:xfrm>
              <a:off x="0" y="0"/>
              <a:ext cx="229"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5</a:t>
              </a:r>
            </a:p>
          </p:txBody>
        </p:sp>
        <p:cxnSp>
          <p:nvCxnSpPr>
            <p:cNvPr id="61470" name="AutoShape 2076"/>
            <p:cNvCxnSpPr>
              <a:cxnSpLocks noChangeShapeType="1"/>
              <a:stCxn id="61469" idx="3"/>
              <a:endCxn id="61467" idx="1"/>
            </p:cNvCxnSpPr>
            <p:nvPr/>
          </p:nvCxnSpPr>
          <p:spPr bwMode="auto">
            <a:xfrm>
              <a:off x="229" y="147"/>
              <a:ext cx="153"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61457" name="Group 2093"/>
          <p:cNvGrpSpPr/>
          <p:nvPr/>
        </p:nvGrpSpPr>
        <p:grpSpPr bwMode="auto">
          <a:xfrm>
            <a:off x="5067300" y="5553075"/>
            <a:ext cx="592138" cy="466725"/>
            <a:chOff x="0" y="0"/>
            <a:chExt cx="373" cy="294"/>
          </a:xfrm>
        </p:grpSpPr>
        <p:sp>
          <p:nvSpPr>
            <p:cNvPr id="61467" name="Text Box 2062"/>
            <p:cNvSpPr txBox="1">
              <a:spLocks noChangeArrowheads="1"/>
            </p:cNvSpPr>
            <p:nvPr/>
          </p:nvSpPr>
          <p:spPr bwMode="auto">
            <a:xfrm>
              <a:off x="0" y="0"/>
              <a:ext cx="229"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8</a:t>
              </a:r>
            </a:p>
          </p:txBody>
        </p:sp>
        <p:cxnSp>
          <p:nvCxnSpPr>
            <p:cNvPr id="61468" name="AutoShape 2077"/>
            <p:cNvCxnSpPr>
              <a:cxnSpLocks noChangeShapeType="1"/>
              <a:stCxn id="61467" idx="3"/>
              <a:endCxn id="61465" idx="1"/>
            </p:cNvCxnSpPr>
            <p:nvPr/>
          </p:nvCxnSpPr>
          <p:spPr bwMode="auto">
            <a:xfrm>
              <a:off x="229" y="147"/>
              <a:ext cx="144"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61458" name="Group 2094"/>
          <p:cNvGrpSpPr/>
          <p:nvPr/>
        </p:nvGrpSpPr>
        <p:grpSpPr bwMode="auto">
          <a:xfrm>
            <a:off x="5659438" y="5553075"/>
            <a:ext cx="762000" cy="466725"/>
            <a:chOff x="0" y="0"/>
            <a:chExt cx="480" cy="294"/>
          </a:xfrm>
        </p:grpSpPr>
        <p:sp>
          <p:nvSpPr>
            <p:cNvPr id="61465" name="Text Box 2063"/>
            <p:cNvSpPr txBox="1">
              <a:spLocks noChangeArrowheads="1"/>
            </p:cNvSpPr>
            <p:nvPr/>
          </p:nvSpPr>
          <p:spPr bwMode="auto">
            <a:xfrm>
              <a:off x="0" y="0"/>
              <a:ext cx="336"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13</a:t>
              </a:r>
            </a:p>
          </p:txBody>
        </p:sp>
        <p:cxnSp>
          <p:nvCxnSpPr>
            <p:cNvPr id="61466" name="AutoShape 2078"/>
            <p:cNvCxnSpPr>
              <a:cxnSpLocks noChangeShapeType="1"/>
              <a:stCxn id="61465" idx="3"/>
              <a:endCxn id="61463" idx="1"/>
            </p:cNvCxnSpPr>
            <p:nvPr/>
          </p:nvCxnSpPr>
          <p:spPr bwMode="auto">
            <a:xfrm>
              <a:off x="336" y="147"/>
              <a:ext cx="144"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61459" name="Group 2095"/>
          <p:cNvGrpSpPr/>
          <p:nvPr/>
        </p:nvGrpSpPr>
        <p:grpSpPr bwMode="auto">
          <a:xfrm>
            <a:off x="6421438" y="5553075"/>
            <a:ext cx="762000" cy="466725"/>
            <a:chOff x="0" y="0"/>
            <a:chExt cx="480" cy="294"/>
          </a:xfrm>
        </p:grpSpPr>
        <p:sp>
          <p:nvSpPr>
            <p:cNvPr id="61463" name="Text Box 2064"/>
            <p:cNvSpPr txBox="1">
              <a:spLocks noChangeArrowheads="1"/>
            </p:cNvSpPr>
            <p:nvPr/>
          </p:nvSpPr>
          <p:spPr bwMode="auto">
            <a:xfrm>
              <a:off x="0" y="0"/>
              <a:ext cx="336"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21</a:t>
              </a:r>
            </a:p>
          </p:txBody>
        </p:sp>
        <p:cxnSp>
          <p:nvCxnSpPr>
            <p:cNvPr id="61464" name="AutoShape 2079"/>
            <p:cNvCxnSpPr>
              <a:cxnSpLocks noChangeShapeType="1"/>
              <a:stCxn id="61463" idx="3"/>
              <a:endCxn id="61446" idx="1"/>
            </p:cNvCxnSpPr>
            <p:nvPr/>
          </p:nvCxnSpPr>
          <p:spPr bwMode="auto">
            <a:xfrm>
              <a:off x="336" y="147"/>
              <a:ext cx="144"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sp>
        <p:nvSpPr>
          <p:cNvPr id="61460" name="Text Box 2080"/>
          <p:cNvSpPr txBox="1">
            <a:spLocks noChangeArrowheads="1"/>
          </p:cNvSpPr>
          <p:nvPr/>
        </p:nvSpPr>
        <p:spPr bwMode="auto">
          <a:xfrm>
            <a:off x="7772400" y="5038725"/>
            <a:ext cx="9252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000" i="1">
                <a:solidFill>
                  <a:srgbClr val="C00000"/>
                </a:solidFill>
                <a:latin typeface="Arial" panose="020B0604020202020204" pitchFamily="34" charset="0"/>
                <a:ea typeface="宋体" panose="02010600030101010101" pitchFamily="2" charset="-122"/>
                <a:cs typeface="Arial" panose="020B0604020202020204" pitchFamily="34" charset="0"/>
              </a:rPr>
              <a:t>Brutus</a:t>
            </a:r>
          </a:p>
        </p:txBody>
      </p:sp>
      <p:sp>
        <p:nvSpPr>
          <p:cNvPr id="61461" name="Text Box 2081"/>
          <p:cNvSpPr txBox="1">
            <a:spLocks noChangeArrowheads="1"/>
          </p:cNvSpPr>
          <p:nvPr/>
        </p:nvSpPr>
        <p:spPr bwMode="auto">
          <a:xfrm>
            <a:off x="7772400" y="5495925"/>
            <a:ext cx="10406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000" i="1">
                <a:solidFill>
                  <a:srgbClr val="C00000"/>
                </a:solidFill>
                <a:latin typeface="Arial" panose="020B0604020202020204" pitchFamily="34" charset="0"/>
                <a:ea typeface="宋体" panose="02010600030101010101" pitchFamily="2" charset="-122"/>
                <a:cs typeface="Arial" panose="020B0604020202020204" pitchFamily="34" charset="0"/>
              </a:rPr>
              <a:t>Caesar</a:t>
            </a:r>
          </a:p>
        </p:txBody>
      </p:sp>
      <p:sp>
        <p:nvSpPr>
          <p:cNvPr id="61462" name="AutoShape 2082"/>
          <p:cNvSpPr>
            <a:spLocks noChangeArrowheads="1"/>
          </p:cNvSpPr>
          <p:nvPr/>
        </p:nvSpPr>
        <p:spPr bwMode="auto">
          <a:xfrm rot="10800000">
            <a:off x="1462088" y="5305425"/>
            <a:ext cx="976312" cy="485775"/>
          </a:xfrm>
          <a:prstGeom prst="notchedRightArrow">
            <a:avLst>
              <a:gd name="adj1" fmla="val 50000"/>
              <a:gd name="adj2" fmla="val 50245"/>
            </a:avLst>
          </a:prstGeom>
          <a:solidFill>
            <a:srgbClr val="C0504D"/>
          </a:solidFill>
          <a:ln w="9525">
            <a:solidFill>
              <a:schemeClr val="tx1"/>
            </a:solidFill>
            <a:miter lim="800000"/>
          </a:ln>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a:xfrm>
            <a:off x="457200" y="274638"/>
            <a:ext cx="8229600" cy="634082"/>
          </a:xfrm>
        </p:spPr>
        <p:txBody>
          <a:bodyPr vert="horz" lIns="91440" tIns="45720" rIns="91440" bIns="45720" rtlCol="0" anchor="ctr">
            <a:noAutofit/>
          </a:bodyPr>
          <a:lstStyle/>
          <a:p>
            <a:r>
              <a:rPr lang="zh-CN" altLang="en-US" sz="3600" b="1" dirty="0"/>
              <a:t>合并过程</a:t>
            </a:r>
          </a:p>
        </p:txBody>
      </p:sp>
      <p:sp>
        <p:nvSpPr>
          <p:cNvPr id="62467" name="Rectangle 3"/>
          <p:cNvSpPr>
            <a:spLocks noGrp="1" noChangeArrowheads="1"/>
          </p:cNvSpPr>
          <p:nvPr>
            <p:ph idx="4294967295"/>
          </p:nvPr>
        </p:nvSpPr>
        <p:spPr>
          <a:xfrm>
            <a:off x="381000" y="1185862"/>
            <a:ext cx="8229600" cy="4953000"/>
          </a:xfrm>
        </p:spPr>
        <p:txBody>
          <a:bodyPr>
            <a:normAutofit/>
          </a:bodyPr>
          <a:lstStyle/>
          <a:p>
            <a:pPr eaLnBrk="1" hangingPunct="1">
              <a:lnSpc>
                <a:spcPct val="150000"/>
              </a:lnSpc>
            </a:pPr>
            <a:r>
              <a:rPr lang="zh-CN" altLang="en-US" sz="2400" dirty="0">
                <a:latin typeface="华文中宋" panose="02010600040101010101" pitchFamily="2" charset="-122"/>
                <a:ea typeface="华文中宋" panose="02010600040101010101" pitchFamily="2" charset="-122"/>
              </a:rPr>
              <a:t>每个倒排记录表都有一个定位指针，两个指针同时从前往后扫描</a:t>
            </a: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每次比较当前指针对应倒排记录，然后移动某个或两个指针。合并时间为两个表长之和的线性时间</a:t>
            </a:r>
            <a:r>
              <a:rPr lang="en-US" altLang="zh-CN" sz="2400" dirty="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
        <p:nvSpPr>
          <p:cNvPr id="62468" name="Slide Number Placeholder 5"/>
          <p:cNvSpPr txBox="1">
            <a:spLocks noGrp="1" noChangeArrowheads="1"/>
          </p:cNvSpPr>
          <p:nvPr/>
        </p:nvSpPr>
        <p:spPr bwMode="auto">
          <a:xfrm>
            <a:off x="6553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r" eaLnBrk="1" hangingPunct="1">
              <a:spcBef>
                <a:spcPct val="0"/>
              </a:spcBef>
              <a:buClrTx/>
              <a:buFont typeface="DejaVu Sans" pitchFamily="34" charset="0"/>
              <a:buNone/>
            </a:pPr>
            <a:fld id="{E4AAF553-FAFA-40C8-A0CB-F0E30B356100}" type="slidenum">
              <a:rPr lang="zh-CN" altLang="en-US" sz="1200">
                <a:solidFill>
                  <a:srgbClr val="898989"/>
                </a:solidFill>
                <a:latin typeface="Calibri" panose="020F0502020204030204" pitchFamily="34" charset="0"/>
                <a:ea typeface="宋体" panose="02010600030101010101" pitchFamily="2" charset="-122"/>
              </a:rPr>
              <a:t>49</a:t>
            </a:fld>
            <a:endParaRPr lang="en-US" altLang="zh-CN" sz="1200">
              <a:solidFill>
                <a:srgbClr val="898989"/>
              </a:solidFill>
              <a:latin typeface="Calibri" panose="020F0502020204030204" pitchFamily="34" charset="0"/>
              <a:ea typeface="宋体" panose="02010600030101010101" pitchFamily="2" charset="-122"/>
            </a:endParaRPr>
          </a:p>
        </p:txBody>
      </p:sp>
      <p:grpSp>
        <p:nvGrpSpPr>
          <p:cNvPr id="62469" name="Group 99"/>
          <p:cNvGrpSpPr/>
          <p:nvPr/>
        </p:nvGrpSpPr>
        <p:grpSpPr bwMode="auto">
          <a:xfrm>
            <a:off x="2514600" y="3429000"/>
            <a:ext cx="5202238" cy="1009650"/>
            <a:chOff x="0" y="0"/>
            <a:chExt cx="3277" cy="636"/>
          </a:xfrm>
        </p:grpSpPr>
        <p:sp>
          <p:nvSpPr>
            <p:cNvPr id="62520" name="Text Box 54"/>
            <p:cNvSpPr txBox="1">
              <a:spLocks noChangeArrowheads="1"/>
            </p:cNvSpPr>
            <p:nvPr/>
          </p:nvSpPr>
          <p:spPr bwMode="auto">
            <a:xfrm>
              <a:off x="2941" y="336"/>
              <a:ext cx="336" cy="294"/>
            </a:xfrm>
            <a:prstGeom prst="rect">
              <a:avLst/>
            </a:prstGeom>
            <a:noFill/>
            <a:ln w="9525">
              <a:solidFill>
                <a:srgbClr val="C0C0C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solidFill>
                    <a:srgbClr val="B2B2B2"/>
                  </a:solidFill>
                  <a:latin typeface="Arial Unicode MS" panose="020B0604020202020204" charset="-122"/>
                  <a:ea typeface="宋体" panose="02010600030101010101" pitchFamily="2" charset="-122"/>
                </a:rPr>
                <a:t>34</a:t>
              </a:r>
            </a:p>
          </p:txBody>
        </p:sp>
        <p:grpSp>
          <p:nvGrpSpPr>
            <p:cNvPr id="62521" name="Group 96"/>
            <p:cNvGrpSpPr/>
            <p:nvPr/>
          </p:nvGrpSpPr>
          <p:grpSpPr bwMode="auto">
            <a:xfrm>
              <a:off x="0" y="0"/>
              <a:ext cx="3179" cy="300"/>
              <a:chOff x="0" y="0"/>
              <a:chExt cx="3179" cy="300"/>
            </a:xfrm>
          </p:grpSpPr>
          <p:sp>
            <p:nvSpPr>
              <p:cNvPr id="62542" name="Text Box 53"/>
              <p:cNvSpPr txBox="1">
                <a:spLocks noChangeArrowheads="1"/>
              </p:cNvSpPr>
              <p:nvPr/>
            </p:nvSpPr>
            <p:spPr bwMode="auto">
              <a:xfrm>
                <a:off x="2736" y="0"/>
                <a:ext cx="443" cy="294"/>
              </a:xfrm>
              <a:prstGeom prst="rect">
                <a:avLst/>
              </a:prstGeom>
              <a:noFill/>
              <a:ln w="9525">
                <a:solidFill>
                  <a:srgbClr val="C0C0C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solidFill>
                      <a:srgbClr val="B2B2B2"/>
                    </a:solidFill>
                    <a:latin typeface="Arial Unicode MS" panose="020B0604020202020204" charset="-122"/>
                    <a:ea typeface="宋体" panose="02010600030101010101" pitchFamily="2" charset="-122"/>
                  </a:rPr>
                  <a:t>128</a:t>
                </a:r>
              </a:p>
            </p:txBody>
          </p:sp>
          <p:grpSp>
            <p:nvGrpSpPr>
              <p:cNvPr id="62543" name="Group 55"/>
              <p:cNvGrpSpPr/>
              <p:nvPr/>
            </p:nvGrpSpPr>
            <p:grpSpPr bwMode="auto">
              <a:xfrm>
                <a:off x="0" y="0"/>
                <a:ext cx="408" cy="294"/>
                <a:chOff x="0" y="0"/>
                <a:chExt cx="408" cy="294"/>
              </a:xfrm>
            </p:grpSpPr>
            <p:sp>
              <p:nvSpPr>
                <p:cNvPr id="62559" name="Text Box 56"/>
                <p:cNvSpPr txBox="1">
                  <a:spLocks noChangeArrowheads="1"/>
                </p:cNvSpPr>
                <p:nvPr/>
              </p:nvSpPr>
              <p:spPr bwMode="auto">
                <a:xfrm>
                  <a:off x="0" y="0"/>
                  <a:ext cx="229" cy="294"/>
                </a:xfrm>
                <a:prstGeom prst="rect">
                  <a:avLst/>
                </a:prstGeom>
                <a:noFill/>
                <a:ln w="9525">
                  <a:solidFill>
                    <a:srgbClr val="C0C0C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solidFill>
                        <a:srgbClr val="B2B2B2"/>
                      </a:solidFill>
                      <a:latin typeface="Arial Unicode MS" panose="020B0604020202020204" charset="-122"/>
                      <a:ea typeface="宋体" panose="02010600030101010101" pitchFamily="2" charset="-122"/>
                    </a:rPr>
                    <a:t>2</a:t>
                  </a:r>
                </a:p>
              </p:txBody>
            </p:sp>
            <p:cxnSp>
              <p:nvCxnSpPr>
                <p:cNvPr id="62560" name="AutoShape 57"/>
                <p:cNvCxnSpPr>
                  <a:cxnSpLocks noChangeShapeType="1"/>
                  <a:stCxn id="62559" idx="3"/>
                </p:cNvCxnSpPr>
                <p:nvPr/>
              </p:nvCxnSpPr>
              <p:spPr bwMode="auto">
                <a:xfrm>
                  <a:off x="229" y="147"/>
                  <a:ext cx="179" cy="0"/>
                </a:xfrm>
                <a:prstGeom prst="straightConnector1">
                  <a:avLst/>
                </a:prstGeom>
                <a:noFill/>
                <a:ln w="9525">
                  <a:solidFill>
                    <a:srgbClr val="C0C0C0"/>
                  </a:solidFill>
                  <a:round/>
                  <a:tailEnd type="triangle" w="med" len="med"/>
                </a:ln>
                <a:extLst>
                  <a:ext uri="{909E8E84-426E-40DD-AFC4-6F175D3DCCD1}">
                    <a14:hiddenFill xmlns:a14="http://schemas.microsoft.com/office/drawing/2010/main">
                      <a:noFill/>
                    </a14:hiddenFill>
                  </a:ext>
                </a:extLst>
              </p:spPr>
            </p:cxnSp>
          </p:grpSp>
          <p:grpSp>
            <p:nvGrpSpPr>
              <p:cNvPr id="62544" name="Group 58"/>
              <p:cNvGrpSpPr/>
              <p:nvPr/>
            </p:nvGrpSpPr>
            <p:grpSpPr bwMode="auto">
              <a:xfrm>
                <a:off x="408" y="0"/>
                <a:ext cx="421" cy="294"/>
                <a:chOff x="0" y="0"/>
                <a:chExt cx="421" cy="294"/>
              </a:xfrm>
            </p:grpSpPr>
            <p:sp>
              <p:nvSpPr>
                <p:cNvPr id="62557" name="Text Box 59"/>
                <p:cNvSpPr txBox="1">
                  <a:spLocks noChangeArrowheads="1"/>
                </p:cNvSpPr>
                <p:nvPr/>
              </p:nvSpPr>
              <p:spPr bwMode="auto">
                <a:xfrm>
                  <a:off x="0" y="0"/>
                  <a:ext cx="229" cy="294"/>
                </a:xfrm>
                <a:prstGeom prst="rect">
                  <a:avLst/>
                </a:prstGeom>
                <a:noFill/>
                <a:ln w="9525">
                  <a:solidFill>
                    <a:srgbClr val="C0C0C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solidFill>
                        <a:srgbClr val="B2B2B2"/>
                      </a:solidFill>
                      <a:latin typeface="Arial Unicode MS" panose="020B0604020202020204" charset="-122"/>
                      <a:ea typeface="宋体" panose="02010600030101010101" pitchFamily="2" charset="-122"/>
                    </a:rPr>
                    <a:t>4</a:t>
                  </a:r>
                </a:p>
              </p:txBody>
            </p:sp>
            <p:cxnSp>
              <p:nvCxnSpPr>
                <p:cNvPr id="62558" name="AutoShape 60"/>
                <p:cNvCxnSpPr>
                  <a:cxnSpLocks noChangeShapeType="1"/>
                </p:cNvCxnSpPr>
                <p:nvPr/>
              </p:nvCxnSpPr>
              <p:spPr bwMode="auto">
                <a:xfrm>
                  <a:off x="229" y="147"/>
                  <a:ext cx="192" cy="0"/>
                </a:xfrm>
                <a:prstGeom prst="straightConnector1">
                  <a:avLst/>
                </a:prstGeom>
                <a:noFill/>
                <a:ln w="9525">
                  <a:solidFill>
                    <a:srgbClr val="C0C0C0"/>
                  </a:solidFill>
                  <a:round/>
                  <a:tailEnd type="triangle" w="med" len="med"/>
                </a:ln>
                <a:extLst>
                  <a:ext uri="{909E8E84-426E-40DD-AFC4-6F175D3DCCD1}">
                    <a14:hiddenFill xmlns:a14="http://schemas.microsoft.com/office/drawing/2010/main">
                      <a:noFill/>
                    </a14:hiddenFill>
                  </a:ext>
                </a:extLst>
              </p:spPr>
            </p:cxnSp>
          </p:grpSp>
          <p:grpSp>
            <p:nvGrpSpPr>
              <p:cNvPr id="62545" name="Group 61"/>
              <p:cNvGrpSpPr/>
              <p:nvPr/>
            </p:nvGrpSpPr>
            <p:grpSpPr bwMode="auto">
              <a:xfrm>
                <a:off x="829" y="0"/>
                <a:ext cx="384" cy="294"/>
                <a:chOff x="0" y="0"/>
                <a:chExt cx="384" cy="294"/>
              </a:xfrm>
            </p:grpSpPr>
            <p:sp>
              <p:nvSpPr>
                <p:cNvPr id="62555" name="Text Box 62"/>
                <p:cNvSpPr txBox="1">
                  <a:spLocks noChangeArrowheads="1"/>
                </p:cNvSpPr>
                <p:nvPr/>
              </p:nvSpPr>
              <p:spPr bwMode="auto">
                <a:xfrm>
                  <a:off x="0" y="0"/>
                  <a:ext cx="229" cy="294"/>
                </a:xfrm>
                <a:prstGeom prst="rect">
                  <a:avLst/>
                </a:prstGeom>
                <a:noFill/>
                <a:ln w="9525">
                  <a:solidFill>
                    <a:srgbClr val="C0C0C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solidFill>
                        <a:srgbClr val="B2B2B2"/>
                      </a:solidFill>
                      <a:latin typeface="Arial Unicode MS" panose="020B0604020202020204" charset="-122"/>
                      <a:ea typeface="宋体" panose="02010600030101010101" pitchFamily="2" charset="-122"/>
                    </a:rPr>
                    <a:t>8</a:t>
                  </a:r>
                </a:p>
              </p:txBody>
            </p:sp>
            <p:cxnSp>
              <p:nvCxnSpPr>
                <p:cNvPr id="62556" name="AutoShape 63"/>
                <p:cNvCxnSpPr>
                  <a:cxnSpLocks noChangeShapeType="1"/>
                  <a:stCxn id="62559" idx="3"/>
                </p:cNvCxnSpPr>
                <p:nvPr/>
              </p:nvCxnSpPr>
              <p:spPr bwMode="auto">
                <a:xfrm>
                  <a:off x="229" y="147"/>
                  <a:ext cx="155" cy="0"/>
                </a:xfrm>
                <a:prstGeom prst="straightConnector1">
                  <a:avLst/>
                </a:prstGeom>
                <a:noFill/>
                <a:ln w="9525">
                  <a:solidFill>
                    <a:srgbClr val="C0C0C0"/>
                  </a:solidFill>
                  <a:round/>
                  <a:tailEnd type="triangle" w="med" len="med"/>
                </a:ln>
                <a:extLst>
                  <a:ext uri="{909E8E84-426E-40DD-AFC4-6F175D3DCCD1}">
                    <a14:hiddenFill xmlns:a14="http://schemas.microsoft.com/office/drawing/2010/main">
                      <a:noFill/>
                    </a14:hiddenFill>
                  </a:ext>
                </a:extLst>
              </p:spPr>
            </p:cxnSp>
          </p:grpSp>
          <p:grpSp>
            <p:nvGrpSpPr>
              <p:cNvPr id="62546" name="Group 64"/>
              <p:cNvGrpSpPr/>
              <p:nvPr/>
            </p:nvGrpSpPr>
            <p:grpSpPr bwMode="auto">
              <a:xfrm>
                <a:off x="1213" y="0"/>
                <a:ext cx="480" cy="294"/>
                <a:chOff x="0" y="0"/>
                <a:chExt cx="480" cy="294"/>
              </a:xfrm>
            </p:grpSpPr>
            <p:sp>
              <p:nvSpPr>
                <p:cNvPr id="62553" name="Text Box 65"/>
                <p:cNvSpPr txBox="1">
                  <a:spLocks noChangeArrowheads="1"/>
                </p:cNvSpPr>
                <p:nvPr/>
              </p:nvSpPr>
              <p:spPr bwMode="auto">
                <a:xfrm>
                  <a:off x="0" y="0"/>
                  <a:ext cx="336" cy="294"/>
                </a:xfrm>
                <a:prstGeom prst="rect">
                  <a:avLst/>
                </a:prstGeom>
                <a:noFill/>
                <a:ln w="9525">
                  <a:solidFill>
                    <a:srgbClr val="C0C0C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solidFill>
                        <a:srgbClr val="B2B2B2"/>
                      </a:solidFill>
                      <a:latin typeface="Arial Unicode MS" panose="020B0604020202020204" charset="-122"/>
                      <a:ea typeface="宋体" panose="02010600030101010101" pitchFamily="2" charset="-122"/>
                    </a:rPr>
                    <a:t>16</a:t>
                  </a:r>
                </a:p>
              </p:txBody>
            </p:sp>
            <p:cxnSp>
              <p:nvCxnSpPr>
                <p:cNvPr id="62554" name="AutoShape 66"/>
                <p:cNvCxnSpPr>
                  <a:cxnSpLocks noChangeShapeType="1"/>
                  <a:stCxn id="62553" idx="3"/>
                  <a:endCxn id="62551" idx="1"/>
                </p:cNvCxnSpPr>
                <p:nvPr/>
              </p:nvCxnSpPr>
              <p:spPr bwMode="auto">
                <a:xfrm>
                  <a:off x="336" y="147"/>
                  <a:ext cx="144" cy="0"/>
                </a:xfrm>
                <a:prstGeom prst="straightConnector1">
                  <a:avLst/>
                </a:prstGeom>
                <a:noFill/>
                <a:ln w="9525">
                  <a:solidFill>
                    <a:srgbClr val="C0C0C0"/>
                  </a:solidFill>
                  <a:round/>
                  <a:tailEnd type="triangle" w="med" len="med"/>
                </a:ln>
                <a:extLst>
                  <a:ext uri="{909E8E84-426E-40DD-AFC4-6F175D3DCCD1}">
                    <a14:hiddenFill xmlns:a14="http://schemas.microsoft.com/office/drawing/2010/main">
                      <a:noFill/>
                    </a14:hiddenFill>
                  </a:ext>
                </a:extLst>
              </p:spPr>
            </p:cxnSp>
          </p:grpSp>
          <p:grpSp>
            <p:nvGrpSpPr>
              <p:cNvPr id="62547" name="Group 67"/>
              <p:cNvGrpSpPr/>
              <p:nvPr/>
            </p:nvGrpSpPr>
            <p:grpSpPr bwMode="auto">
              <a:xfrm>
                <a:off x="1693" y="6"/>
                <a:ext cx="528" cy="294"/>
                <a:chOff x="0" y="0"/>
                <a:chExt cx="528" cy="294"/>
              </a:xfrm>
            </p:grpSpPr>
            <p:sp>
              <p:nvSpPr>
                <p:cNvPr id="62551" name="Text Box 68"/>
                <p:cNvSpPr txBox="1">
                  <a:spLocks noChangeArrowheads="1"/>
                </p:cNvSpPr>
                <p:nvPr/>
              </p:nvSpPr>
              <p:spPr bwMode="auto">
                <a:xfrm>
                  <a:off x="0" y="0"/>
                  <a:ext cx="336" cy="294"/>
                </a:xfrm>
                <a:prstGeom prst="rect">
                  <a:avLst/>
                </a:prstGeom>
                <a:noFill/>
                <a:ln w="9525">
                  <a:solidFill>
                    <a:srgbClr val="C0C0C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solidFill>
                        <a:srgbClr val="B2B2B2"/>
                      </a:solidFill>
                      <a:latin typeface="Arial Unicode MS" panose="020B0604020202020204" charset="-122"/>
                      <a:ea typeface="宋体" panose="02010600030101010101" pitchFamily="2" charset="-122"/>
                    </a:rPr>
                    <a:t>32</a:t>
                  </a:r>
                </a:p>
              </p:txBody>
            </p:sp>
            <p:cxnSp>
              <p:nvCxnSpPr>
                <p:cNvPr id="62552" name="AutoShape 69"/>
                <p:cNvCxnSpPr>
                  <a:cxnSpLocks noChangeShapeType="1"/>
                  <a:stCxn id="62551" idx="3"/>
                </p:cNvCxnSpPr>
                <p:nvPr/>
              </p:nvCxnSpPr>
              <p:spPr bwMode="auto">
                <a:xfrm>
                  <a:off x="336" y="147"/>
                  <a:ext cx="192" cy="0"/>
                </a:xfrm>
                <a:prstGeom prst="straightConnector1">
                  <a:avLst/>
                </a:prstGeom>
                <a:noFill/>
                <a:ln w="9525">
                  <a:solidFill>
                    <a:srgbClr val="C0C0C0"/>
                  </a:solidFill>
                  <a:round/>
                  <a:tailEnd type="triangle" w="med" len="med"/>
                </a:ln>
                <a:extLst>
                  <a:ext uri="{909E8E84-426E-40DD-AFC4-6F175D3DCCD1}">
                    <a14:hiddenFill xmlns:a14="http://schemas.microsoft.com/office/drawing/2010/main">
                      <a:noFill/>
                    </a14:hiddenFill>
                  </a:ext>
                </a:extLst>
              </p:spPr>
            </p:cxnSp>
          </p:grpSp>
          <p:grpSp>
            <p:nvGrpSpPr>
              <p:cNvPr id="62548" name="Group 70"/>
              <p:cNvGrpSpPr/>
              <p:nvPr/>
            </p:nvGrpSpPr>
            <p:grpSpPr bwMode="auto">
              <a:xfrm>
                <a:off x="2221" y="6"/>
                <a:ext cx="528" cy="294"/>
                <a:chOff x="0" y="0"/>
                <a:chExt cx="528" cy="294"/>
              </a:xfrm>
            </p:grpSpPr>
            <p:sp>
              <p:nvSpPr>
                <p:cNvPr id="62549" name="Text Box 71"/>
                <p:cNvSpPr txBox="1">
                  <a:spLocks noChangeArrowheads="1"/>
                </p:cNvSpPr>
                <p:nvPr/>
              </p:nvSpPr>
              <p:spPr bwMode="auto">
                <a:xfrm>
                  <a:off x="0" y="0"/>
                  <a:ext cx="336" cy="294"/>
                </a:xfrm>
                <a:prstGeom prst="rect">
                  <a:avLst/>
                </a:prstGeom>
                <a:noFill/>
                <a:ln w="9525">
                  <a:solidFill>
                    <a:srgbClr val="C0C0C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solidFill>
                        <a:srgbClr val="B2B2B2"/>
                      </a:solidFill>
                      <a:latin typeface="Arial Unicode MS" panose="020B0604020202020204" charset="-122"/>
                      <a:ea typeface="宋体" panose="02010600030101010101" pitchFamily="2" charset="-122"/>
                    </a:rPr>
                    <a:t>64</a:t>
                  </a:r>
                </a:p>
              </p:txBody>
            </p:sp>
            <p:cxnSp>
              <p:nvCxnSpPr>
                <p:cNvPr id="62550" name="AutoShape 72"/>
                <p:cNvCxnSpPr>
                  <a:cxnSpLocks noChangeShapeType="1"/>
                  <a:endCxn id="62542" idx="1"/>
                </p:cNvCxnSpPr>
                <p:nvPr/>
              </p:nvCxnSpPr>
              <p:spPr bwMode="auto">
                <a:xfrm>
                  <a:off x="336" y="147"/>
                  <a:ext cx="192" cy="0"/>
                </a:xfrm>
                <a:prstGeom prst="straightConnector1">
                  <a:avLst/>
                </a:prstGeom>
                <a:noFill/>
                <a:ln w="9525">
                  <a:solidFill>
                    <a:srgbClr val="C0C0C0"/>
                  </a:solidFill>
                  <a:round/>
                  <a:tailEnd type="triangle" w="med" len="med"/>
                </a:ln>
                <a:extLst>
                  <a:ext uri="{909E8E84-426E-40DD-AFC4-6F175D3DCCD1}">
                    <a14:hiddenFill xmlns:a14="http://schemas.microsoft.com/office/drawing/2010/main">
                      <a:noFill/>
                    </a14:hiddenFill>
                  </a:ext>
                </a:extLst>
              </p:spPr>
            </p:cxnSp>
          </p:grpSp>
        </p:grpSp>
        <p:grpSp>
          <p:nvGrpSpPr>
            <p:cNvPr id="62522" name="Group 73"/>
            <p:cNvGrpSpPr/>
            <p:nvPr/>
          </p:nvGrpSpPr>
          <p:grpSpPr bwMode="auto">
            <a:xfrm>
              <a:off x="13" y="336"/>
              <a:ext cx="408" cy="294"/>
              <a:chOff x="0" y="0"/>
              <a:chExt cx="408" cy="294"/>
            </a:xfrm>
          </p:grpSpPr>
          <p:sp>
            <p:nvSpPr>
              <p:cNvPr id="62540" name="Text Box 74"/>
              <p:cNvSpPr txBox="1">
                <a:spLocks noChangeArrowheads="1"/>
              </p:cNvSpPr>
              <p:nvPr/>
            </p:nvSpPr>
            <p:spPr bwMode="auto">
              <a:xfrm>
                <a:off x="0" y="0"/>
                <a:ext cx="229" cy="294"/>
              </a:xfrm>
              <a:prstGeom prst="rect">
                <a:avLst/>
              </a:prstGeom>
              <a:noFill/>
              <a:ln w="9525">
                <a:solidFill>
                  <a:srgbClr val="C0C0C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solidFill>
                      <a:srgbClr val="B2B2B2"/>
                    </a:solidFill>
                    <a:latin typeface="Arial Unicode MS" panose="020B0604020202020204" charset="-122"/>
                    <a:ea typeface="宋体" panose="02010600030101010101" pitchFamily="2" charset="-122"/>
                  </a:rPr>
                  <a:t>1</a:t>
                </a:r>
              </a:p>
            </p:txBody>
          </p:sp>
          <p:cxnSp>
            <p:nvCxnSpPr>
              <p:cNvPr id="62541" name="AutoShape 75"/>
              <p:cNvCxnSpPr>
                <a:cxnSpLocks noChangeShapeType="1"/>
                <a:endCxn id="62538" idx="1"/>
              </p:cNvCxnSpPr>
              <p:nvPr/>
            </p:nvCxnSpPr>
            <p:spPr bwMode="auto">
              <a:xfrm>
                <a:off x="229" y="147"/>
                <a:ext cx="179" cy="0"/>
              </a:xfrm>
              <a:prstGeom prst="straightConnector1">
                <a:avLst/>
              </a:prstGeom>
              <a:noFill/>
              <a:ln w="9525">
                <a:solidFill>
                  <a:srgbClr val="C0C0C0"/>
                </a:solidFill>
                <a:round/>
                <a:tailEnd type="triangle" w="med" len="med"/>
              </a:ln>
              <a:extLst>
                <a:ext uri="{909E8E84-426E-40DD-AFC4-6F175D3DCCD1}">
                  <a14:hiddenFill xmlns:a14="http://schemas.microsoft.com/office/drawing/2010/main">
                    <a:noFill/>
                  </a14:hiddenFill>
                </a:ext>
              </a:extLst>
            </p:spPr>
          </p:cxnSp>
        </p:grpSp>
        <p:grpSp>
          <p:nvGrpSpPr>
            <p:cNvPr id="62523" name="Group 76"/>
            <p:cNvGrpSpPr/>
            <p:nvPr/>
          </p:nvGrpSpPr>
          <p:grpSpPr bwMode="auto">
            <a:xfrm>
              <a:off x="421" y="336"/>
              <a:ext cx="408" cy="294"/>
              <a:chOff x="0" y="0"/>
              <a:chExt cx="408" cy="294"/>
            </a:xfrm>
          </p:grpSpPr>
          <p:sp>
            <p:nvSpPr>
              <p:cNvPr id="62538" name="Text Box 77"/>
              <p:cNvSpPr txBox="1">
                <a:spLocks noChangeArrowheads="1"/>
              </p:cNvSpPr>
              <p:nvPr/>
            </p:nvSpPr>
            <p:spPr bwMode="auto">
              <a:xfrm>
                <a:off x="0" y="0"/>
                <a:ext cx="229" cy="294"/>
              </a:xfrm>
              <a:prstGeom prst="rect">
                <a:avLst/>
              </a:prstGeom>
              <a:noFill/>
              <a:ln w="9525">
                <a:solidFill>
                  <a:srgbClr val="C0C0C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solidFill>
                      <a:srgbClr val="B2B2B2"/>
                    </a:solidFill>
                    <a:latin typeface="Arial Unicode MS" panose="020B0604020202020204" charset="-122"/>
                    <a:ea typeface="宋体" panose="02010600030101010101" pitchFamily="2" charset="-122"/>
                  </a:rPr>
                  <a:t>2</a:t>
                </a:r>
              </a:p>
            </p:txBody>
          </p:sp>
          <p:cxnSp>
            <p:nvCxnSpPr>
              <p:cNvPr id="62539" name="AutoShape 78"/>
              <p:cNvCxnSpPr>
                <a:cxnSpLocks noChangeShapeType="1"/>
                <a:stCxn id="62538" idx="3"/>
                <a:endCxn id="62536" idx="1"/>
              </p:cNvCxnSpPr>
              <p:nvPr/>
            </p:nvCxnSpPr>
            <p:spPr bwMode="auto">
              <a:xfrm>
                <a:off x="229" y="147"/>
                <a:ext cx="179" cy="0"/>
              </a:xfrm>
              <a:prstGeom prst="straightConnector1">
                <a:avLst/>
              </a:prstGeom>
              <a:noFill/>
              <a:ln w="9525">
                <a:solidFill>
                  <a:srgbClr val="C0C0C0"/>
                </a:solidFill>
                <a:round/>
                <a:tailEnd type="triangle" w="med" len="med"/>
              </a:ln>
              <a:extLst>
                <a:ext uri="{909E8E84-426E-40DD-AFC4-6F175D3DCCD1}">
                  <a14:hiddenFill xmlns:a14="http://schemas.microsoft.com/office/drawing/2010/main">
                    <a:noFill/>
                  </a14:hiddenFill>
                </a:ext>
              </a:extLst>
            </p:spPr>
          </p:cxnSp>
        </p:grpSp>
        <p:grpSp>
          <p:nvGrpSpPr>
            <p:cNvPr id="62524" name="Group 79"/>
            <p:cNvGrpSpPr/>
            <p:nvPr/>
          </p:nvGrpSpPr>
          <p:grpSpPr bwMode="auto">
            <a:xfrm>
              <a:off x="829" y="342"/>
              <a:ext cx="397" cy="294"/>
              <a:chOff x="0" y="0"/>
              <a:chExt cx="397" cy="294"/>
            </a:xfrm>
          </p:grpSpPr>
          <p:sp>
            <p:nvSpPr>
              <p:cNvPr id="62536" name="Text Box 80"/>
              <p:cNvSpPr txBox="1">
                <a:spLocks noChangeArrowheads="1"/>
              </p:cNvSpPr>
              <p:nvPr/>
            </p:nvSpPr>
            <p:spPr bwMode="auto">
              <a:xfrm>
                <a:off x="0" y="0"/>
                <a:ext cx="229" cy="294"/>
              </a:xfrm>
              <a:prstGeom prst="rect">
                <a:avLst/>
              </a:prstGeom>
              <a:noFill/>
              <a:ln w="9525">
                <a:solidFill>
                  <a:srgbClr val="C0C0C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solidFill>
                      <a:srgbClr val="B2B2B2"/>
                    </a:solidFill>
                    <a:latin typeface="Arial Unicode MS" panose="020B0604020202020204" charset="-122"/>
                    <a:ea typeface="宋体" panose="02010600030101010101" pitchFamily="2" charset="-122"/>
                  </a:rPr>
                  <a:t>3</a:t>
                </a:r>
              </a:p>
            </p:txBody>
          </p:sp>
          <p:cxnSp>
            <p:nvCxnSpPr>
              <p:cNvPr id="62537" name="AutoShape 81"/>
              <p:cNvCxnSpPr>
                <a:cxnSpLocks noChangeShapeType="1"/>
                <a:stCxn id="62559" idx="3"/>
              </p:cNvCxnSpPr>
              <p:nvPr/>
            </p:nvCxnSpPr>
            <p:spPr bwMode="auto">
              <a:xfrm>
                <a:off x="229" y="147"/>
                <a:ext cx="168" cy="0"/>
              </a:xfrm>
              <a:prstGeom prst="straightConnector1">
                <a:avLst/>
              </a:prstGeom>
              <a:noFill/>
              <a:ln w="9525">
                <a:solidFill>
                  <a:srgbClr val="C0C0C0"/>
                </a:solidFill>
                <a:round/>
                <a:tailEnd type="triangle" w="med" len="med"/>
              </a:ln>
              <a:extLst>
                <a:ext uri="{909E8E84-426E-40DD-AFC4-6F175D3DCCD1}">
                  <a14:hiddenFill xmlns:a14="http://schemas.microsoft.com/office/drawing/2010/main">
                    <a:noFill/>
                  </a14:hiddenFill>
                </a:ext>
              </a:extLst>
            </p:spPr>
          </p:cxnSp>
        </p:grpSp>
        <p:grpSp>
          <p:nvGrpSpPr>
            <p:cNvPr id="62525" name="Group 82"/>
            <p:cNvGrpSpPr/>
            <p:nvPr/>
          </p:nvGrpSpPr>
          <p:grpSpPr bwMode="auto">
            <a:xfrm>
              <a:off x="1226" y="336"/>
              <a:ext cx="382" cy="294"/>
              <a:chOff x="0" y="0"/>
              <a:chExt cx="382" cy="294"/>
            </a:xfrm>
          </p:grpSpPr>
          <p:sp>
            <p:nvSpPr>
              <p:cNvPr id="62534" name="Text Box 83"/>
              <p:cNvSpPr txBox="1">
                <a:spLocks noChangeArrowheads="1"/>
              </p:cNvSpPr>
              <p:nvPr/>
            </p:nvSpPr>
            <p:spPr bwMode="auto">
              <a:xfrm>
                <a:off x="0" y="0"/>
                <a:ext cx="229" cy="294"/>
              </a:xfrm>
              <a:prstGeom prst="rect">
                <a:avLst/>
              </a:prstGeom>
              <a:noFill/>
              <a:ln w="9525">
                <a:solidFill>
                  <a:srgbClr val="C0C0C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solidFill>
                      <a:srgbClr val="B2B2B2"/>
                    </a:solidFill>
                    <a:latin typeface="Arial Unicode MS" panose="020B0604020202020204" charset="-122"/>
                    <a:ea typeface="宋体" panose="02010600030101010101" pitchFamily="2" charset="-122"/>
                  </a:rPr>
                  <a:t>5</a:t>
                </a:r>
              </a:p>
            </p:txBody>
          </p:sp>
          <p:cxnSp>
            <p:nvCxnSpPr>
              <p:cNvPr id="62535" name="AutoShape 84"/>
              <p:cNvCxnSpPr>
                <a:cxnSpLocks noChangeShapeType="1"/>
                <a:endCxn id="62532" idx="1"/>
              </p:cNvCxnSpPr>
              <p:nvPr/>
            </p:nvCxnSpPr>
            <p:spPr bwMode="auto">
              <a:xfrm>
                <a:off x="229" y="147"/>
                <a:ext cx="153" cy="0"/>
              </a:xfrm>
              <a:prstGeom prst="straightConnector1">
                <a:avLst/>
              </a:prstGeom>
              <a:noFill/>
              <a:ln w="9525">
                <a:solidFill>
                  <a:srgbClr val="C0C0C0"/>
                </a:solidFill>
                <a:round/>
                <a:tailEnd type="triangle" w="med" len="med"/>
              </a:ln>
              <a:extLst>
                <a:ext uri="{909E8E84-426E-40DD-AFC4-6F175D3DCCD1}">
                  <a14:hiddenFill xmlns:a14="http://schemas.microsoft.com/office/drawing/2010/main">
                    <a:noFill/>
                  </a14:hiddenFill>
                </a:ext>
              </a:extLst>
            </p:spPr>
          </p:cxnSp>
        </p:grpSp>
        <p:grpSp>
          <p:nvGrpSpPr>
            <p:cNvPr id="62526" name="Group 85"/>
            <p:cNvGrpSpPr/>
            <p:nvPr/>
          </p:nvGrpSpPr>
          <p:grpSpPr bwMode="auto">
            <a:xfrm>
              <a:off x="1608" y="336"/>
              <a:ext cx="373" cy="294"/>
              <a:chOff x="0" y="0"/>
              <a:chExt cx="373" cy="294"/>
            </a:xfrm>
          </p:grpSpPr>
          <p:sp>
            <p:nvSpPr>
              <p:cNvPr id="62532" name="Text Box 86"/>
              <p:cNvSpPr txBox="1">
                <a:spLocks noChangeArrowheads="1"/>
              </p:cNvSpPr>
              <p:nvPr/>
            </p:nvSpPr>
            <p:spPr bwMode="auto">
              <a:xfrm>
                <a:off x="0" y="0"/>
                <a:ext cx="229" cy="294"/>
              </a:xfrm>
              <a:prstGeom prst="rect">
                <a:avLst/>
              </a:prstGeom>
              <a:noFill/>
              <a:ln w="9525">
                <a:solidFill>
                  <a:srgbClr val="C0C0C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solidFill>
                      <a:srgbClr val="B2B2B2"/>
                    </a:solidFill>
                    <a:latin typeface="Arial Unicode MS" panose="020B0604020202020204" charset="-122"/>
                    <a:ea typeface="宋体" panose="02010600030101010101" pitchFamily="2" charset="-122"/>
                  </a:rPr>
                  <a:t>8</a:t>
                </a:r>
              </a:p>
            </p:txBody>
          </p:sp>
          <p:cxnSp>
            <p:nvCxnSpPr>
              <p:cNvPr id="62533" name="AutoShape 87"/>
              <p:cNvCxnSpPr>
                <a:cxnSpLocks noChangeShapeType="1"/>
                <a:stCxn id="62532" idx="3"/>
                <a:endCxn id="62527" idx="1"/>
              </p:cNvCxnSpPr>
              <p:nvPr/>
            </p:nvCxnSpPr>
            <p:spPr bwMode="auto">
              <a:xfrm>
                <a:off x="229" y="147"/>
                <a:ext cx="144" cy="0"/>
              </a:xfrm>
              <a:prstGeom prst="straightConnector1">
                <a:avLst/>
              </a:prstGeom>
              <a:noFill/>
              <a:ln w="9525">
                <a:solidFill>
                  <a:srgbClr val="C0C0C0"/>
                </a:solidFill>
                <a:round/>
                <a:tailEnd type="triangle" w="med" len="med"/>
              </a:ln>
              <a:extLst>
                <a:ext uri="{909E8E84-426E-40DD-AFC4-6F175D3DCCD1}">
                  <a14:hiddenFill xmlns:a14="http://schemas.microsoft.com/office/drawing/2010/main">
                    <a:noFill/>
                  </a14:hiddenFill>
                </a:ext>
              </a:extLst>
            </p:spPr>
          </p:cxnSp>
        </p:grpSp>
        <p:sp>
          <p:nvSpPr>
            <p:cNvPr id="62527" name="Text Box 89"/>
            <p:cNvSpPr txBox="1">
              <a:spLocks noChangeArrowheads="1"/>
            </p:cNvSpPr>
            <p:nvPr/>
          </p:nvSpPr>
          <p:spPr bwMode="auto">
            <a:xfrm>
              <a:off x="1981" y="336"/>
              <a:ext cx="371" cy="294"/>
            </a:xfrm>
            <a:prstGeom prst="rect">
              <a:avLst/>
            </a:prstGeom>
            <a:noFill/>
            <a:ln w="9525">
              <a:solidFill>
                <a:srgbClr val="C0C0C0"/>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solidFill>
                    <a:srgbClr val="B2B2B2"/>
                  </a:solidFill>
                  <a:latin typeface="Arial Unicode MS" panose="020B0604020202020204" charset="-122"/>
                  <a:ea typeface="宋体" panose="02010600030101010101" pitchFamily="2" charset="-122"/>
                </a:rPr>
                <a:t>13</a:t>
              </a:r>
            </a:p>
          </p:txBody>
        </p:sp>
        <p:cxnSp>
          <p:nvCxnSpPr>
            <p:cNvPr id="62528" name="AutoShape 90"/>
            <p:cNvCxnSpPr>
              <a:cxnSpLocks noChangeShapeType="1"/>
              <a:stCxn id="62559" idx="3"/>
            </p:cNvCxnSpPr>
            <p:nvPr/>
          </p:nvCxnSpPr>
          <p:spPr bwMode="auto">
            <a:xfrm>
              <a:off x="2352" y="483"/>
              <a:ext cx="109" cy="0"/>
            </a:xfrm>
            <a:prstGeom prst="straightConnector1">
              <a:avLst/>
            </a:prstGeom>
            <a:noFill/>
            <a:ln w="9525">
              <a:solidFill>
                <a:srgbClr val="C0C0C0"/>
              </a:solidFill>
              <a:round/>
              <a:tailEnd type="triangle" w="med" len="med"/>
            </a:ln>
            <a:extLst>
              <a:ext uri="{909E8E84-426E-40DD-AFC4-6F175D3DCCD1}">
                <a14:hiddenFill xmlns:a14="http://schemas.microsoft.com/office/drawing/2010/main">
                  <a:noFill/>
                </a14:hiddenFill>
              </a:ext>
            </a:extLst>
          </p:spPr>
        </p:cxnSp>
        <p:grpSp>
          <p:nvGrpSpPr>
            <p:cNvPr id="62529" name="Group 91"/>
            <p:cNvGrpSpPr/>
            <p:nvPr/>
          </p:nvGrpSpPr>
          <p:grpSpPr bwMode="auto">
            <a:xfrm>
              <a:off x="2461" y="336"/>
              <a:ext cx="480" cy="294"/>
              <a:chOff x="0" y="0"/>
              <a:chExt cx="480" cy="294"/>
            </a:xfrm>
          </p:grpSpPr>
          <p:sp>
            <p:nvSpPr>
              <p:cNvPr id="62530" name="Text Box 92"/>
              <p:cNvSpPr txBox="1">
                <a:spLocks noChangeArrowheads="1"/>
              </p:cNvSpPr>
              <p:nvPr/>
            </p:nvSpPr>
            <p:spPr bwMode="auto">
              <a:xfrm>
                <a:off x="0" y="0"/>
                <a:ext cx="336" cy="294"/>
              </a:xfrm>
              <a:prstGeom prst="rect">
                <a:avLst/>
              </a:prstGeom>
              <a:noFill/>
              <a:ln w="9525">
                <a:solidFill>
                  <a:srgbClr val="C0C0C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solidFill>
                      <a:srgbClr val="B2B2B2"/>
                    </a:solidFill>
                    <a:latin typeface="Arial Unicode MS" panose="020B0604020202020204" charset="-122"/>
                    <a:ea typeface="宋体" panose="02010600030101010101" pitchFamily="2" charset="-122"/>
                  </a:rPr>
                  <a:t>21</a:t>
                </a:r>
              </a:p>
            </p:txBody>
          </p:sp>
          <p:cxnSp>
            <p:nvCxnSpPr>
              <p:cNvPr id="62531" name="AutoShape 93"/>
              <p:cNvCxnSpPr>
                <a:cxnSpLocks noChangeShapeType="1"/>
                <a:stCxn id="62559" idx="3"/>
              </p:cNvCxnSpPr>
              <p:nvPr/>
            </p:nvCxnSpPr>
            <p:spPr bwMode="auto">
              <a:xfrm>
                <a:off x="336" y="147"/>
                <a:ext cx="144" cy="0"/>
              </a:xfrm>
              <a:prstGeom prst="straightConnector1">
                <a:avLst/>
              </a:prstGeom>
              <a:noFill/>
              <a:ln w="9525">
                <a:solidFill>
                  <a:srgbClr val="C0C0C0"/>
                </a:solidFill>
                <a:round/>
                <a:tailEnd type="triangle" w="med" len="med"/>
              </a:ln>
              <a:extLst>
                <a:ext uri="{909E8E84-426E-40DD-AFC4-6F175D3DCCD1}">
                  <a14:hiddenFill xmlns:a14="http://schemas.microsoft.com/office/drawing/2010/main">
                    <a:noFill/>
                  </a14:hiddenFill>
                </a:ext>
              </a:extLst>
            </p:spPr>
          </p:cxnSp>
        </p:grpSp>
      </p:grpSp>
      <p:sp>
        <p:nvSpPr>
          <p:cNvPr id="50223" name="Text Box 4"/>
          <p:cNvSpPr txBox="1">
            <a:spLocks noChangeArrowheads="1"/>
          </p:cNvSpPr>
          <p:nvPr/>
        </p:nvSpPr>
        <p:spPr bwMode="auto">
          <a:xfrm>
            <a:off x="6878638" y="3429000"/>
            <a:ext cx="703262" cy="4667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dirty="0">
                <a:latin typeface="Arial Unicode MS" panose="020B0604020202020204" charset="-122"/>
                <a:ea typeface="宋体" panose="02010600030101010101" pitchFamily="2" charset="-122"/>
              </a:rPr>
              <a:t>128</a:t>
            </a:r>
          </a:p>
        </p:txBody>
      </p:sp>
      <p:sp>
        <p:nvSpPr>
          <p:cNvPr id="50224" name="Text Box 5"/>
          <p:cNvSpPr txBox="1">
            <a:spLocks noChangeArrowheads="1"/>
          </p:cNvSpPr>
          <p:nvPr/>
        </p:nvSpPr>
        <p:spPr bwMode="auto">
          <a:xfrm>
            <a:off x="7183438" y="3962400"/>
            <a:ext cx="533400" cy="4667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34</a:t>
            </a:r>
          </a:p>
        </p:txBody>
      </p:sp>
      <p:grpSp>
        <p:nvGrpSpPr>
          <p:cNvPr id="50225" name="Group 6"/>
          <p:cNvGrpSpPr/>
          <p:nvPr/>
        </p:nvGrpSpPr>
        <p:grpSpPr bwMode="auto">
          <a:xfrm>
            <a:off x="2514600" y="3429000"/>
            <a:ext cx="647700" cy="466725"/>
            <a:chOff x="0" y="0"/>
            <a:chExt cx="408" cy="294"/>
          </a:xfrm>
        </p:grpSpPr>
        <p:sp>
          <p:nvSpPr>
            <p:cNvPr id="62518" name="Text Box 7"/>
            <p:cNvSpPr txBox="1">
              <a:spLocks noChangeArrowheads="1"/>
            </p:cNvSpPr>
            <p:nvPr/>
          </p:nvSpPr>
          <p:spPr bwMode="auto">
            <a:xfrm>
              <a:off x="0" y="0"/>
              <a:ext cx="229"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2</a:t>
              </a:r>
            </a:p>
          </p:txBody>
        </p:sp>
        <p:cxnSp>
          <p:nvCxnSpPr>
            <p:cNvPr id="62519" name="AutoShape 8"/>
            <p:cNvCxnSpPr>
              <a:cxnSpLocks noChangeShapeType="1"/>
              <a:stCxn id="62559" idx="3"/>
            </p:cNvCxnSpPr>
            <p:nvPr/>
          </p:nvCxnSpPr>
          <p:spPr bwMode="auto">
            <a:xfrm>
              <a:off x="229" y="147"/>
              <a:ext cx="179"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50228" name="Group 9"/>
          <p:cNvGrpSpPr/>
          <p:nvPr/>
        </p:nvGrpSpPr>
        <p:grpSpPr bwMode="auto">
          <a:xfrm>
            <a:off x="3162300" y="3429000"/>
            <a:ext cx="668338" cy="466725"/>
            <a:chOff x="0" y="0"/>
            <a:chExt cx="421" cy="294"/>
          </a:xfrm>
        </p:grpSpPr>
        <p:sp>
          <p:nvSpPr>
            <p:cNvPr id="62516" name="Text Box 10"/>
            <p:cNvSpPr txBox="1">
              <a:spLocks noChangeArrowheads="1"/>
            </p:cNvSpPr>
            <p:nvPr/>
          </p:nvSpPr>
          <p:spPr bwMode="auto">
            <a:xfrm>
              <a:off x="0" y="0"/>
              <a:ext cx="229"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4</a:t>
              </a:r>
            </a:p>
          </p:txBody>
        </p:sp>
        <p:cxnSp>
          <p:nvCxnSpPr>
            <p:cNvPr id="62517" name="AutoShape 11"/>
            <p:cNvCxnSpPr>
              <a:cxnSpLocks noChangeShapeType="1"/>
              <a:endCxn id="62514" idx="1"/>
            </p:cNvCxnSpPr>
            <p:nvPr/>
          </p:nvCxnSpPr>
          <p:spPr bwMode="auto">
            <a:xfrm>
              <a:off x="229" y="147"/>
              <a:ext cx="192"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50231" name="Group 12"/>
          <p:cNvGrpSpPr/>
          <p:nvPr/>
        </p:nvGrpSpPr>
        <p:grpSpPr bwMode="auto">
          <a:xfrm>
            <a:off x="3830638" y="3429000"/>
            <a:ext cx="609600" cy="466725"/>
            <a:chOff x="0" y="0"/>
            <a:chExt cx="384" cy="294"/>
          </a:xfrm>
        </p:grpSpPr>
        <p:sp>
          <p:nvSpPr>
            <p:cNvPr id="62514" name="Text Box 13"/>
            <p:cNvSpPr txBox="1">
              <a:spLocks noChangeArrowheads="1"/>
            </p:cNvSpPr>
            <p:nvPr/>
          </p:nvSpPr>
          <p:spPr bwMode="auto">
            <a:xfrm>
              <a:off x="0" y="0"/>
              <a:ext cx="229"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8</a:t>
              </a:r>
            </a:p>
          </p:txBody>
        </p:sp>
        <p:cxnSp>
          <p:nvCxnSpPr>
            <p:cNvPr id="62515" name="AutoShape 14"/>
            <p:cNvCxnSpPr>
              <a:cxnSpLocks noChangeShapeType="1"/>
              <a:stCxn id="62514" idx="3"/>
            </p:cNvCxnSpPr>
            <p:nvPr/>
          </p:nvCxnSpPr>
          <p:spPr bwMode="auto">
            <a:xfrm>
              <a:off x="229" y="147"/>
              <a:ext cx="155"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50234" name="Group 15"/>
          <p:cNvGrpSpPr/>
          <p:nvPr/>
        </p:nvGrpSpPr>
        <p:grpSpPr bwMode="auto">
          <a:xfrm>
            <a:off x="4440238" y="3429000"/>
            <a:ext cx="762000" cy="466725"/>
            <a:chOff x="0" y="0"/>
            <a:chExt cx="480" cy="294"/>
          </a:xfrm>
        </p:grpSpPr>
        <p:sp>
          <p:nvSpPr>
            <p:cNvPr id="62512" name="Text Box 16"/>
            <p:cNvSpPr txBox="1">
              <a:spLocks noChangeArrowheads="1"/>
            </p:cNvSpPr>
            <p:nvPr/>
          </p:nvSpPr>
          <p:spPr bwMode="auto">
            <a:xfrm>
              <a:off x="0" y="0"/>
              <a:ext cx="336"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16</a:t>
              </a:r>
            </a:p>
          </p:txBody>
        </p:sp>
        <p:cxnSp>
          <p:nvCxnSpPr>
            <p:cNvPr id="62513" name="AutoShape 17"/>
            <p:cNvCxnSpPr>
              <a:cxnSpLocks noChangeShapeType="1"/>
              <a:stCxn id="62559" idx="3"/>
            </p:cNvCxnSpPr>
            <p:nvPr/>
          </p:nvCxnSpPr>
          <p:spPr bwMode="auto">
            <a:xfrm>
              <a:off x="336" y="147"/>
              <a:ext cx="144"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50237" name="Group 18"/>
          <p:cNvGrpSpPr/>
          <p:nvPr/>
        </p:nvGrpSpPr>
        <p:grpSpPr bwMode="auto">
          <a:xfrm>
            <a:off x="5202238" y="3429000"/>
            <a:ext cx="838200" cy="466725"/>
            <a:chOff x="0" y="0"/>
            <a:chExt cx="528" cy="294"/>
          </a:xfrm>
        </p:grpSpPr>
        <p:sp>
          <p:nvSpPr>
            <p:cNvPr id="62510" name="Text Box 19"/>
            <p:cNvSpPr txBox="1">
              <a:spLocks noChangeArrowheads="1"/>
            </p:cNvSpPr>
            <p:nvPr/>
          </p:nvSpPr>
          <p:spPr bwMode="auto">
            <a:xfrm>
              <a:off x="0" y="0"/>
              <a:ext cx="336"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32</a:t>
              </a:r>
            </a:p>
          </p:txBody>
        </p:sp>
        <p:cxnSp>
          <p:nvCxnSpPr>
            <p:cNvPr id="62511" name="AutoShape 20"/>
            <p:cNvCxnSpPr>
              <a:cxnSpLocks noChangeShapeType="1"/>
              <a:stCxn id="62559" idx="3"/>
            </p:cNvCxnSpPr>
            <p:nvPr/>
          </p:nvCxnSpPr>
          <p:spPr bwMode="auto">
            <a:xfrm>
              <a:off x="336" y="147"/>
              <a:ext cx="192"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50240" name="Group 21"/>
          <p:cNvGrpSpPr/>
          <p:nvPr/>
        </p:nvGrpSpPr>
        <p:grpSpPr bwMode="auto">
          <a:xfrm>
            <a:off x="6040438" y="3429000"/>
            <a:ext cx="838200" cy="466725"/>
            <a:chOff x="0" y="0"/>
            <a:chExt cx="528" cy="294"/>
          </a:xfrm>
        </p:grpSpPr>
        <p:sp>
          <p:nvSpPr>
            <p:cNvPr id="62508" name="Text Box 22"/>
            <p:cNvSpPr txBox="1">
              <a:spLocks noChangeArrowheads="1"/>
            </p:cNvSpPr>
            <p:nvPr/>
          </p:nvSpPr>
          <p:spPr bwMode="auto">
            <a:xfrm>
              <a:off x="0" y="0"/>
              <a:ext cx="336"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64</a:t>
              </a:r>
            </a:p>
          </p:txBody>
        </p:sp>
        <p:cxnSp>
          <p:nvCxnSpPr>
            <p:cNvPr id="62509" name="AutoShape 23"/>
            <p:cNvCxnSpPr>
              <a:cxnSpLocks noChangeShapeType="1"/>
              <a:stCxn id="62508" idx="3"/>
              <a:endCxn id="50223" idx="1"/>
            </p:cNvCxnSpPr>
            <p:nvPr/>
          </p:nvCxnSpPr>
          <p:spPr bwMode="auto">
            <a:xfrm>
              <a:off x="336" y="147"/>
              <a:ext cx="192"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50243" name="Group 24"/>
          <p:cNvGrpSpPr/>
          <p:nvPr/>
        </p:nvGrpSpPr>
        <p:grpSpPr bwMode="auto">
          <a:xfrm>
            <a:off x="2535238" y="3962400"/>
            <a:ext cx="647700" cy="466725"/>
            <a:chOff x="0" y="0"/>
            <a:chExt cx="408" cy="294"/>
          </a:xfrm>
        </p:grpSpPr>
        <p:sp>
          <p:nvSpPr>
            <p:cNvPr id="62506" name="Text Box 25"/>
            <p:cNvSpPr txBox="1">
              <a:spLocks noChangeArrowheads="1"/>
            </p:cNvSpPr>
            <p:nvPr/>
          </p:nvSpPr>
          <p:spPr bwMode="auto">
            <a:xfrm>
              <a:off x="0" y="0"/>
              <a:ext cx="229"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1</a:t>
              </a:r>
            </a:p>
          </p:txBody>
        </p:sp>
        <p:cxnSp>
          <p:nvCxnSpPr>
            <p:cNvPr id="62507" name="AutoShape 26"/>
            <p:cNvCxnSpPr>
              <a:cxnSpLocks noChangeShapeType="1"/>
              <a:stCxn id="62506" idx="3"/>
              <a:endCxn id="62504" idx="1"/>
            </p:cNvCxnSpPr>
            <p:nvPr/>
          </p:nvCxnSpPr>
          <p:spPr bwMode="auto">
            <a:xfrm>
              <a:off x="229" y="147"/>
              <a:ext cx="179"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50246" name="Group 27"/>
          <p:cNvGrpSpPr/>
          <p:nvPr/>
        </p:nvGrpSpPr>
        <p:grpSpPr bwMode="auto">
          <a:xfrm>
            <a:off x="3182938" y="3962400"/>
            <a:ext cx="647700" cy="466725"/>
            <a:chOff x="0" y="0"/>
            <a:chExt cx="408" cy="294"/>
          </a:xfrm>
        </p:grpSpPr>
        <p:sp>
          <p:nvSpPr>
            <p:cNvPr id="62504" name="Text Box 28"/>
            <p:cNvSpPr txBox="1">
              <a:spLocks noChangeArrowheads="1"/>
            </p:cNvSpPr>
            <p:nvPr/>
          </p:nvSpPr>
          <p:spPr bwMode="auto">
            <a:xfrm>
              <a:off x="0" y="0"/>
              <a:ext cx="229"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2</a:t>
              </a:r>
            </a:p>
          </p:txBody>
        </p:sp>
        <p:cxnSp>
          <p:nvCxnSpPr>
            <p:cNvPr id="62505" name="AutoShape 29"/>
            <p:cNvCxnSpPr>
              <a:cxnSpLocks noChangeShapeType="1"/>
              <a:stCxn id="62504" idx="3"/>
              <a:endCxn id="62502" idx="1"/>
            </p:cNvCxnSpPr>
            <p:nvPr/>
          </p:nvCxnSpPr>
          <p:spPr bwMode="auto">
            <a:xfrm>
              <a:off x="229" y="147"/>
              <a:ext cx="179"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50249" name="Group 30"/>
          <p:cNvGrpSpPr/>
          <p:nvPr/>
        </p:nvGrpSpPr>
        <p:grpSpPr bwMode="auto">
          <a:xfrm>
            <a:off x="3830638" y="3962400"/>
            <a:ext cx="630237" cy="466725"/>
            <a:chOff x="0" y="0"/>
            <a:chExt cx="397" cy="294"/>
          </a:xfrm>
        </p:grpSpPr>
        <p:sp>
          <p:nvSpPr>
            <p:cNvPr id="62502" name="Text Box 31"/>
            <p:cNvSpPr txBox="1">
              <a:spLocks noChangeArrowheads="1"/>
            </p:cNvSpPr>
            <p:nvPr/>
          </p:nvSpPr>
          <p:spPr bwMode="auto">
            <a:xfrm>
              <a:off x="0" y="0"/>
              <a:ext cx="229"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3</a:t>
              </a:r>
            </a:p>
          </p:txBody>
        </p:sp>
        <p:cxnSp>
          <p:nvCxnSpPr>
            <p:cNvPr id="62503" name="AutoShape 32"/>
            <p:cNvCxnSpPr>
              <a:cxnSpLocks noChangeShapeType="1"/>
              <a:stCxn id="62502" idx="3"/>
              <a:endCxn id="62500" idx="1"/>
            </p:cNvCxnSpPr>
            <p:nvPr/>
          </p:nvCxnSpPr>
          <p:spPr bwMode="auto">
            <a:xfrm>
              <a:off x="229" y="147"/>
              <a:ext cx="168"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50252" name="Group 33"/>
          <p:cNvGrpSpPr/>
          <p:nvPr/>
        </p:nvGrpSpPr>
        <p:grpSpPr bwMode="auto">
          <a:xfrm>
            <a:off x="4460875" y="3962400"/>
            <a:ext cx="606425" cy="466725"/>
            <a:chOff x="0" y="0"/>
            <a:chExt cx="382" cy="294"/>
          </a:xfrm>
        </p:grpSpPr>
        <p:sp>
          <p:nvSpPr>
            <p:cNvPr id="62500" name="Text Box 34"/>
            <p:cNvSpPr txBox="1">
              <a:spLocks noChangeArrowheads="1"/>
            </p:cNvSpPr>
            <p:nvPr/>
          </p:nvSpPr>
          <p:spPr bwMode="auto">
            <a:xfrm>
              <a:off x="0" y="0"/>
              <a:ext cx="229"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5</a:t>
              </a:r>
            </a:p>
          </p:txBody>
        </p:sp>
        <p:cxnSp>
          <p:nvCxnSpPr>
            <p:cNvPr id="62501" name="AutoShape 35"/>
            <p:cNvCxnSpPr>
              <a:cxnSpLocks noChangeShapeType="1"/>
              <a:stCxn id="62500" idx="3"/>
              <a:endCxn id="62498" idx="1"/>
            </p:cNvCxnSpPr>
            <p:nvPr/>
          </p:nvCxnSpPr>
          <p:spPr bwMode="auto">
            <a:xfrm>
              <a:off x="229" y="147"/>
              <a:ext cx="153"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50255" name="Group 36"/>
          <p:cNvGrpSpPr/>
          <p:nvPr/>
        </p:nvGrpSpPr>
        <p:grpSpPr bwMode="auto">
          <a:xfrm>
            <a:off x="5067300" y="3962400"/>
            <a:ext cx="592138" cy="466725"/>
            <a:chOff x="0" y="0"/>
            <a:chExt cx="373" cy="294"/>
          </a:xfrm>
        </p:grpSpPr>
        <p:sp>
          <p:nvSpPr>
            <p:cNvPr id="62498" name="Text Box 37"/>
            <p:cNvSpPr txBox="1">
              <a:spLocks noChangeArrowheads="1"/>
            </p:cNvSpPr>
            <p:nvPr/>
          </p:nvSpPr>
          <p:spPr bwMode="auto">
            <a:xfrm>
              <a:off x="0" y="0"/>
              <a:ext cx="229"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8</a:t>
              </a:r>
            </a:p>
          </p:txBody>
        </p:sp>
        <p:cxnSp>
          <p:nvCxnSpPr>
            <p:cNvPr id="62499" name="AutoShape 38"/>
            <p:cNvCxnSpPr>
              <a:cxnSpLocks noChangeShapeType="1"/>
              <a:stCxn id="62498" idx="3"/>
              <a:endCxn id="62496" idx="1"/>
            </p:cNvCxnSpPr>
            <p:nvPr/>
          </p:nvCxnSpPr>
          <p:spPr bwMode="auto">
            <a:xfrm>
              <a:off x="229" y="147"/>
              <a:ext cx="144"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50258" name="Group 100"/>
          <p:cNvGrpSpPr/>
          <p:nvPr/>
        </p:nvGrpSpPr>
        <p:grpSpPr bwMode="auto">
          <a:xfrm>
            <a:off x="5659438" y="3962400"/>
            <a:ext cx="762000" cy="466725"/>
            <a:chOff x="0" y="0"/>
            <a:chExt cx="480" cy="294"/>
          </a:xfrm>
        </p:grpSpPr>
        <p:sp>
          <p:nvSpPr>
            <p:cNvPr id="62496" name="Text Box 40"/>
            <p:cNvSpPr txBox="1">
              <a:spLocks noChangeArrowheads="1"/>
            </p:cNvSpPr>
            <p:nvPr/>
          </p:nvSpPr>
          <p:spPr bwMode="auto">
            <a:xfrm>
              <a:off x="0" y="0"/>
              <a:ext cx="371"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13</a:t>
              </a:r>
            </a:p>
          </p:txBody>
        </p:sp>
        <p:cxnSp>
          <p:nvCxnSpPr>
            <p:cNvPr id="62497" name="AutoShape 41"/>
            <p:cNvCxnSpPr>
              <a:cxnSpLocks noChangeShapeType="1"/>
              <a:stCxn id="62496" idx="3"/>
              <a:endCxn id="62494" idx="1"/>
            </p:cNvCxnSpPr>
            <p:nvPr/>
          </p:nvCxnSpPr>
          <p:spPr bwMode="auto">
            <a:xfrm>
              <a:off x="371" y="147"/>
              <a:ext cx="109"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50261" name="Group 42"/>
          <p:cNvGrpSpPr/>
          <p:nvPr/>
        </p:nvGrpSpPr>
        <p:grpSpPr bwMode="auto">
          <a:xfrm>
            <a:off x="6421438" y="3962400"/>
            <a:ext cx="762000" cy="466725"/>
            <a:chOff x="0" y="0"/>
            <a:chExt cx="480" cy="294"/>
          </a:xfrm>
        </p:grpSpPr>
        <p:sp>
          <p:nvSpPr>
            <p:cNvPr id="62494" name="Text Box 43"/>
            <p:cNvSpPr txBox="1">
              <a:spLocks noChangeArrowheads="1"/>
            </p:cNvSpPr>
            <p:nvPr/>
          </p:nvSpPr>
          <p:spPr bwMode="auto">
            <a:xfrm>
              <a:off x="0" y="0"/>
              <a:ext cx="336"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21</a:t>
              </a:r>
            </a:p>
          </p:txBody>
        </p:sp>
        <p:cxnSp>
          <p:nvCxnSpPr>
            <p:cNvPr id="62495" name="AutoShape 44"/>
            <p:cNvCxnSpPr>
              <a:cxnSpLocks noChangeShapeType="1"/>
              <a:stCxn id="62494" idx="3"/>
              <a:endCxn id="50224" idx="1"/>
            </p:cNvCxnSpPr>
            <p:nvPr/>
          </p:nvCxnSpPr>
          <p:spPr bwMode="auto">
            <a:xfrm>
              <a:off x="336" y="147"/>
              <a:ext cx="144"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62485" name="Group 52"/>
          <p:cNvGrpSpPr/>
          <p:nvPr/>
        </p:nvGrpSpPr>
        <p:grpSpPr bwMode="auto">
          <a:xfrm>
            <a:off x="7772400" y="3438525"/>
            <a:ext cx="1168400" cy="914400"/>
            <a:chOff x="0" y="0"/>
            <a:chExt cx="736" cy="576"/>
          </a:xfrm>
        </p:grpSpPr>
        <p:sp>
          <p:nvSpPr>
            <p:cNvPr id="62492" name="Text Box 45"/>
            <p:cNvSpPr txBox="1">
              <a:spLocks noChangeArrowheads="1"/>
            </p:cNvSpPr>
            <p:nvPr/>
          </p:nvSpPr>
          <p:spPr bwMode="auto">
            <a:xfrm>
              <a:off x="0" y="0"/>
              <a:ext cx="6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b="1" i="1">
                  <a:latin typeface="Arial Unicode MS" panose="020B0604020202020204" charset="-122"/>
                  <a:ea typeface="宋体" panose="02010600030101010101" pitchFamily="2" charset="-122"/>
                </a:rPr>
                <a:t>Brutus</a:t>
              </a:r>
            </a:p>
          </p:txBody>
        </p:sp>
        <p:sp>
          <p:nvSpPr>
            <p:cNvPr id="62493" name="Text Box 46"/>
            <p:cNvSpPr txBox="1">
              <a:spLocks noChangeArrowheads="1"/>
            </p:cNvSpPr>
            <p:nvPr/>
          </p:nvSpPr>
          <p:spPr bwMode="auto">
            <a:xfrm>
              <a:off x="0" y="288"/>
              <a:ext cx="7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b="1" i="1" dirty="0">
                  <a:latin typeface="Arial Unicode MS" panose="020B0604020202020204" charset="-122"/>
                  <a:ea typeface="宋体" panose="02010600030101010101" pitchFamily="2" charset="-122"/>
                </a:rPr>
                <a:t>Caesar</a:t>
              </a:r>
            </a:p>
          </p:txBody>
        </p:sp>
      </p:grpSp>
      <p:sp>
        <p:nvSpPr>
          <p:cNvPr id="50267" name="AutoShape 47"/>
          <p:cNvSpPr>
            <a:spLocks noChangeArrowheads="1"/>
          </p:cNvSpPr>
          <p:nvPr/>
        </p:nvSpPr>
        <p:spPr bwMode="auto">
          <a:xfrm rot="10800000">
            <a:off x="1462088" y="3714750"/>
            <a:ext cx="976312" cy="485775"/>
          </a:xfrm>
          <a:prstGeom prst="notchedRightArrow">
            <a:avLst>
              <a:gd name="adj1" fmla="val 50000"/>
              <a:gd name="adj2" fmla="val 50245"/>
            </a:avLst>
          </a:prstGeom>
          <a:solidFill>
            <a:srgbClr val="C0504D"/>
          </a:solidFill>
          <a:ln w="9525">
            <a:solidFill>
              <a:schemeClr val="tx1"/>
            </a:solidFill>
            <a:miter lim="800000"/>
          </a:ln>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50268" name="Text Box 48"/>
          <p:cNvSpPr txBox="1">
            <a:spLocks noChangeArrowheads="1"/>
          </p:cNvSpPr>
          <p:nvPr/>
        </p:nvSpPr>
        <p:spPr bwMode="auto">
          <a:xfrm>
            <a:off x="228600" y="3733800"/>
            <a:ext cx="363538" cy="4667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2</a:t>
            </a:r>
          </a:p>
        </p:txBody>
      </p:sp>
      <p:grpSp>
        <p:nvGrpSpPr>
          <p:cNvPr id="50269" name="Group 49"/>
          <p:cNvGrpSpPr/>
          <p:nvPr/>
        </p:nvGrpSpPr>
        <p:grpSpPr bwMode="auto">
          <a:xfrm>
            <a:off x="592138" y="3743325"/>
            <a:ext cx="627062" cy="466725"/>
            <a:chOff x="0" y="0"/>
            <a:chExt cx="395" cy="294"/>
          </a:xfrm>
        </p:grpSpPr>
        <p:cxnSp>
          <p:nvCxnSpPr>
            <p:cNvPr id="62490" name="AutoShape 50"/>
            <p:cNvCxnSpPr>
              <a:cxnSpLocks noChangeShapeType="1"/>
              <a:stCxn id="50268" idx="3"/>
            </p:cNvCxnSpPr>
            <p:nvPr/>
          </p:nvCxnSpPr>
          <p:spPr bwMode="auto">
            <a:xfrm>
              <a:off x="0" y="141"/>
              <a:ext cx="179"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sp>
          <p:nvSpPr>
            <p:cNvPr id="62491" name="Text Box 51"/>
            <p:cNvSpPr txBox="1">
              <a:spLocks noChangeArrowheads="1"/>
            </p:cNvSpPr>
            <p:nvPr/>
          </p:nvSpPr>
          <p:spPr bwMode="auto">
            <a:xfrm>
              <a:off x="166" y="0"/>
              <a:ext cx="229"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Arial Unicode MS" panose="020B0604020202020204" charset="-122"/>
                  <a:ea typeface="宋体" panose="02010600030101010101" pitchFamily="2" charset="-122"/>
                </a:rPr>
                <a:t>8</a:t>
              </a:r>
            </a:p>
          </p:txBody>
        </p:sp>
      </p:grpSp>
      <p:sp>
        <p:nvSpPr>
          <p:cNvPr id="50272" name="Text Box 98"/>
          <p:cNvSpPr txBox="1">
            <a:spLocks noChangeArrowheads="1"/>
          </p:cNvSpPr>
          <p:nvPr/>
        </p:nvSpPr>
        <p:spPr bwMode="auto">
          <a:xfrm>
            <a:off x="392112" y="5119689"/>
            <a:ext cx="85010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zh-CN" altLang="en-US" sz="2400" dirty="0">
                <a:solidFill>
                  <a:srgbClr val="C0504D"/>
                </a:solidFill>
                <a:latin typeface="华文中宋" panose="02010600040101010101" pitchFamily="2" charset="-122"/>
                <a:ea typeface="华文中宋" panose="02010600040101010101" pitchFamily="2" charset="-122"/>
              </a:rPr>
              <a:t>假定表长分别为</a:t>
            </a:r>
            <a:r>
              <a:rPr lang="en-US" altLang="zh-CN" sz="2400" dirty="0">
                <a:solidFill>
                  <a:srgbClr val="C0504D"/>
                </a:solidFill>
                <a:latin typeface="华文中宋" panose="02010600040101010101" pitchFamily="2" charset="-122"/>
                <a:ea typeface="华文中宋" panose="02010600040101010101" pitchFamily="2" charset="-122"/>
              </a:rPr>
              <a:t>x </a:t>
            </a:r>
            <a:r>
              <a:rPr lang="zh-CN" altLang="en-US" sz="2400" dirty="0">
                <a:solidFill>
                  <a:srgbClr val="C0504D"/>
                </a:solidFill>
                <a:latin typeface="华文中宋" panose="02010600040101010101" pitchFamily="2" charset="-122"/>
                <a:ea typeface="华文中宋" panose="02010600040101010101" pitchFamily="2" charset="-122"/>
              </a:rPr>
              <a:t>和</a:t>
            </a:r>
            <a:r>
              <a:rPr lang="en-US" altLang="zh-CN" sz="2400" dirty="0">
                <a:solidFill>
                  <a:srgbClr val="C0504D"/>
                </a:solidFill>
                <a:latin typeface="华文中宋" panose="02010600040101010101" pitchFamily="2" charset="-122"/>
                <a:ea typeface="华文中宋" panose="02010600040101010101" pitchFamily="2" charset="-122"/>
              </a:rPr>
              <a:t>y, </a:t>
            </a:r>
            <a:r>
              <a:rPr lang="zh-CN" altLang="en-US" sz="2400" dirty="0">
                <a:solidFill>
                  <a:srgbClr val="C0504D"/>
                </a:solidFill>
                <a:latin typeface="华文中宋" panose="02010600040101010101" pitchFamily="2" charset="-122"/>
                <a:ea typeface="华文中宋" panose="02010600040101010101" pitchFamily="2" charset="-122"/>
              </a:rPr>
              <a:t>那么上述合并算法的复杂度为 </a:t>
            </a:r>
            <a:r>
              <a:rPr lang="en-US" altLang="zh-CN" sz="2400" dirty="0">
                <a:solidFill>
                  <a:srgbClr val="C0504D"/>
                </a:solidFill>
                <a:latin typeface="华文中宋" panose="02010600040101010101" pitchFamily="2" charset="-122"/>
                <a:ea typeface="华文中宋" panose="02010600040101010101" pitchFamily="2" charset="-122"/>
              </a:rPr>
              <a:t>O(</a:t>
            </a:r>
            <a:r>
              <a:rPr lang="en-US" altLang="zh-CN" sz="2400" dirty="0" err="1">
                <a:solidFill>
                  <a:srgbClr val="C0504D"/>
                </a:solidFill>
                <a:latin typeface="华文中宋" panose="02010600040101010101" pitchFamily="2" charset="-122"/>
                <a:ea typeface="华文中宋" panose="02010600040101010101" pitchFamily="2" charset="-122"/>
              </a:rPr>
              <a:t>x+y</a:t>
            </a:r>
            <a:r>
              <a:rPr lang="en-US" altLang="zh-CN" sz="2400" dirty="0">
                <a:solidFill>
                  <a:srgbClr val="C0504D"/>
                </a:solidFill>
                <a:latin typeface="华文中宋" panose="02010600040101010101" pitchFamily="2" charset="-122"/>
                <a:ea typeface="华文中宋" panose="02010600040101010101" pitchFamily="2" charset="-122"/>
              </a:rPr>
              <a:t>)</a:t>
            </a:r>
          </a:p>
          <a:p>
            <a:pPr eaLnBrk="1" hangingPunct="1">
              <a:spcBef>
                <a:spcPct val="0"/>
              </a:spcBef>
              <a:buClrTx/>
              <a:buFont typeface="DejaVu Sans" pitchFamily="34" charset="0"/>
              <a:buNone/>
            </a:pPr>
            <a:endParaRPr lang="en-US" altLang="zh-CN" sz="2400" dirty="0">
              <a:solidFill>
                <a:srgbClr val="C0504D"/>
              </a:solidFill>
              <a:latin typeface="华文中宋" panose="02010600040101010101" pitchFamily="2" charset="-122"/>
              <a:ea typeface="华文中宋" panose="02010600040101010101" pitchFamily="2" charset="-122"/>
            </a:endParaRPr>
          </a:p>
          <a:p>
            <a:pPr eaLnBrk="1" hangingPunct="1">
              <a:spcBef>
                <a:spcPct val="0"/>
              </a:spcBef>
              <a:buClrTx/>
              <a:buFont typeface="DejaVu Sans" pitchFamily="34" charset="0"/>
              <a:buNone/>
            </a:pPr>
            <a:r>
              <a:rPr lang="zh-CN" altLang="en-US" sz="2400" u="sng" dirty="0">
                <a:solidFill>
                  <a:srgbClr val="357E69"/>
                </a:solidFill>
                <a:latin typeface="华文中宋" panose="02010600040101010101" pitchFamily="2" charset="-122"/>
                <a:ea typeface="华文中宋" panose="02010600040101010101" pitchFamily="2" charset="-122"/>
              </a:rPr>
              <a:t>关键原因</a:t>
            </a:r>
            <a:r>
              <a:rPr lang="en-US" altLang="zh-CN" sz="2400" dirty="0">
                <a:solidFill>
                  <a:srgbClr val="357E69"/>
                </a:solidFill>
                <a:latin typeface="华文中宋" panose="02010600040101010101" pitchFamily="2" charset="-122"/>
                <a:ea typeface="华文中宋" panose="02010600040101010101" pitchFamily="2" charset="-122"/>
              </a:rPr>
              <a:t>: </a:t>
            </a:r>
            <a:r>
              <a:rPr lang="zh-CN" altLang="en-US" sz="2400" dirty="0">
                <a:solidFill>
                  <a:srgbClr val="357E69"/>
                </a:solidFill>
                <a:latin typeface="华文中宋" panose="02010600040101010101" pitchFamily="2" charset="-122"/>
                <a:ea typeface="华文中宋" panose="02010600040101010101" pitchFamily="2" charset="-122"/>
              </a:rPr>
              <a:t>倒排记录表按照</a:t>
            </a:r>
            <a:r>
              <a:rPr lang="en-US" altLang="zh-CN" sz="2400" dirty="0" err="1">
                <a:solidFill>
                  <a:srgbClr val="357E69"/>
                </a:solidFill>
                <a:latin typeface="华文中宋" panose="02010600040101010101" pitchFamily="2" charset="-122"/>
                <a:ea typeface="华文中宋" panose="02010600040101010101" pitchFamily="2" charset="-122"/>
              </a:rPr>
              <a:t>docID</a:t>
            </a:r>
            <a:r>
              <a:rPr lang="zh-CN" altLang="en-US" sz="2400" dirty="0">
                <a:solidFill>
                  <a:srgbClr val="357E69"/>
                </a:solidFill>
                <a:latin typeface="华文中宋" panose="02010600040101010101" pitchFamily="2" charset="-122"/>
                <a:ea typeface="华文中宋" panose="02010600040101010101" pitchFamily="2" charset="-122"/>
              </a:rPr>
              <a:t>排序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0225"/>
                                        </p:tgtEl>
                                        <p:attrNameLst>
                                          <p:attrName>style.visibility</p:attrName>
                                        </p:attrNameLst>
                                      </p:cBhvr>
                                      <p:to>
                                        <p:strVal val="visible"/>
                                      </p:to>
                                    </p:set>
                                    <p:anim calcmode="lin" valueType="num">
                                      <p:cBhvr additive="base">
                                        <p:cTn id="7" dur="500" fill="hold"/>
                                        <p:tgtEl>
                                          <p:spTgt spid="50225"/>
                                        </p:tgtEl>
                                        <p:attrNameLst>
                                          <p:attrName>ppt_x</p:attrName>
                                        </p:attrNameLst>
                                      </p:cBhvr>
                                      <p:tavLst>
                                        <p:tav tm="0">
                                          <p:val>
                                            <p:strVal val="1+#ppt_w/2"/>
                                          </p:val>
                                        </p:tav>
                                        <p:tav tm="100000">
                                          <p:val>
                                            <p:strVal val="#ppt_x"/>
                                          </p:val>
                                        </p:tav>
                                      </p:tavLst>
                                    </p:anim>
                                    <p:anim calcmode="lin" valueType="num">
                                      <p:cBhvr additive="base">
                                        <p:cTn id="8" dur="500" fill="hold"/>
                                        <p:tgtEl>
                                          <p:spTgt spid="502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0243"/>
                                        </p:tgtEl>
                                        <p:attrNameLst>
                                          <p:attrName>style.visibility</p:attrName>
                                        </p:attrNameLst>
                                      </p:cBhvr>
                                      <p:to>
                                        <p:strVal val="visible"/>
                                      </p:to>
                                    </p:set>
                                    <p:anim calcmode="lin" valueType="num">
                                      <p:cBhvr additive="base">
                                        <p:cTn id="13" dur="500" fill="hold"/>
                                        <p:tgtEl>
                                          <p:spTgt spid="50243"/>
                                        </p:tgtEl>
                                        <p:attrNameLst>
                                          <p:attrName>ppt_x</p:attrName>
                                        </p:attrNameLst>
                                      </p:cBhvr>
                                      <p:tavLst>
                                        <p:tav tm="0">
                                          <p:val>
                                            <p:strVal val="1+#ppt_w/2"/>
                                          </p:val>
                                        </p:tav>
                                        <p:tav tm="100000">
                                          <p:val>
                                            <p:strVal val="#ppt_x"/>
                                          </p:val>
                                        </p:tav>
                                      </p:tavLst>
                                    </p:anim>
                                    <p:anim calcmode="lin" valueType="num">
                                      <p:cBhvr additive="base">
                                        <p:cTn id="14" dur="500" fill="hold"/>
                                        <p:tgtEl>
                                          <p:spTgt spid="502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0246"/>
                                        </p:tgtEl>
                                        <p:attrNameLst>
                                          <p:attrName>style.visibility</p:attrName>
                                        </p:attrNameLst>
                                      </p:cBhvr>
                                      <p:to>
                                        <p:strVal val="visible"/>
                                      </p:to>
                                    </p:set>
                                    <p:anim calcmode="lin" valueType="num">
                                      <p:cBhvr additive="base">
                                        <p:cTn id="19" dur="500" fill="hold"/>
                                        <p:tgtEl>
                                          <p:spTgt spid="50246"/>
                                        </p:tgtEl>
                                        <p:attrNameLst>
                                          <p:attrName>ppt_x</p:attrName>
                                        </p:attrNameLst>
                                      </p:cBhvr>
                                      <p:tavLst>
                                        <p:tav tm="0">
                                          <p:val>
                                            <p:strVal val="1+#ppt_w/2"/>
                                          </p:val>
                                        </p:tav>
                                        <p:tav tm="100000">
                                          <p:val>
                                            <p:strVal val="#ppt_x"/>
                                          </p:val>
                                        </p:tav>
                                      </p:tavLst>
                                    </p:anim>
                                    <p:anim calcmode="lin" valueType="num">
                                      <p:cBhvr additive="base">
                                        <p:cTn id="20" dur="500" fill="hold"/>
                                        <p:tgtEl>
                                          <p:spTgt spid="5024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0267"/>
                                        </p:tgtEl>
                                        <p:attrNameLst>
                                          <p:attrName>style.visibility</p:attrName>
                                        </p:attrNameLst>
                                      </p:cBhvr>
                                      <p:to>
                                        <p:strVal val="visible"/>
                                      </p:to>
                                    </p:set>
                                    <p:anim calcmode="lin" valueType="num">
                                      <p:cBhvr additive="base">
                                        <p:cTn id="25" dur="500" fill="hold"/>
                                        <p:tgtEl>
                                          <p:spTgt spid="50267"/>
                                        </p:tgtEl>
                                        <p:attrNameLst>
                                          <p:attrName>ppt_x</p:attrName>
                                        </p:attrNameLst>
                                      </p:cBhvr>
                                      <p:tavLst>
                                        <p:tav tm="0">
                                          <p:val>
                                            <p:strVal val="1+#ppt_w/2"/>
                                          </p:val>
                                        </p:tav>
                                        <p:tav tm="100000">
                                          <p:val>
                                            <p:strVal val="#ppt_x"/>
                                          </p:val>
                                        </p:tav>
                                      </p:tavLst>
                                    </p:anim>
                                    <p:anim calcmode="lin" valueType="num">
                                      <p:cBhvr additive="base">
                                        <p:cTn id="26" dur="500" fill="hold"/>
                                        <p:tgtEl>
                                          <p:spTgt spid="5026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0268"/>
                                        </p:tgtEl>
                                        <p:attrNameLst>
                                          <p:attrName>style.visibility</p:attrName>
                                        </p:attrNameLst>
                                      </p:cBhvr>
                                      <p:to>
                                        <p:strVal val="visible"/>
                                      </p:to>
                                    </p:set>
                                    <p:anim calcmode="lin" valueType="num">
                                      <p:cBhvr additive="base">
                                        <p:cTn id="31" dur="500" fill="hold"/>
                                        <p:tgtEl>
                                          <p:spTgt spid="50268"/>
                                        </p:tgtEl>
                                        <p:attrNameLst>
                                          <p:attrName>ppt_x</p:attrName>
                                        </p:attrNameLst>
                                      </p:cBhvr>
                                      <p:tavLst>
                                        <p:tav tm="0">
                                          <p:val>
                                            <p:strVal val="1+#ppt_w/2"/>
                                          </p:val>
                                        </p:tav>
                                        <p:tav tm="100000">
                                          <p:val>
                                            <p:strVal val="#ppt_x"/>
                                          </p:val>
                                        </p:tav>
                                      </p:tavLst>
                                    </p:anim>
                                    <p:anim calcmode="lin" valueType="num">
                                      <p:cBhvr additive="base">
                                        <p:cTn id="32" dur="500" fill="hold"/>
                                        <p:tgtEl>
                                          <p:spTgt spid="5026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50249"/>
                                        </p:tgtEl>
                                        <p:attrNameLst>
                                          <p:attrName>style.visibility</p:attrName>
                                        </p:attrNameLst>
                                      </p:cBhvr>
                                      <p:to>
                                        <p:strVal val="visible"/>
                                      </p:to>
                                    </p:set>
                                    <p:anim calcmode="lin" valueType="num">
                                      <p:cBhvr additive="base">
                                        <p:cTn id="37" dur="500" fill="hold"/>
                                        <p:tgtEl>
                                          <p:spTgt spid="50249"/>
                                        </p:tgtEl>
                                        <p:attrNameLst>
                                          <p:attrName>ppt_x</p:attrName>
                                        </p:attrNameLst>
                                      </p:cBhvr>
                                      <p:tavLst>
                                        <p:tav tm="0">
                                          <p:val>
                                            <p:strVal val="1+#ppt_w/2"/>
                                          </p:val>
                                        </p:tav>
                                        <p:tav tm="100000">
                                          <p:val>
                                            <p:strVal val="#ppt_x"/>
                                          </p:val>
                                        </p:tav>
                                      </p:tavLst>
                                    </p:anim>
                                    <p:anim calcmode="lin" valueType="num">
                                      <p:cBhvr additive="base">
                                        <p:cTn id="38" dur="500" fill="hold"/>
                                        <p:tgtEl>
                                          <p:spTgt spid="50249"/>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 presetClass="entr" presetSubtype="2" fill="hold" nodeType="afterEffect">
                                  <p:stCondLst>
                                    <p:cond delay="0"/>
                                  </p:stCondLst>
                                  <p:childTnLst>
                                    <p:set>
                                      <p:cBhvr>
                                        <p:cTn id="41" dur="1" fill="hold">
                                          <p:stCondLst>
                                            <p:cond delay="0"/>
                                          </p:stCondLst>
                                        </p:cTn>
                                        <p:tgtEl>
                                          <p:spTgt spid="50228"/>
                                        </p:tgtEl>
                                        <p:attrNameLst>
                                          <p:attrName>style.visibility</p:attrName>
                                        </p:attrNameLst>
                                      </p:cBhvr>
                                      <p:to>
                                        <p:strVal val="visible"/>
                                      </p:to>
                                    </p:set>
                                    <p:anim calcmode="lin" valueType="num">
                                      <p:cBhvr additive="base">
                                        <p:cTn id="42" dur="500" fill="hold"/>
                                        <p:tgtEl>
                                          <p:spTgt spid="50228"/>
                                        </p:tgtEl>
                                        <p:attrNameLst>
                                          <p:attrName>ppt_x</p:attrName>
                                        </p:attrNameLst>
                                      </p:cBhvr>
                                      <p:tavLst>
                                        <p:tav tm="0">
                                          <p:val>
                                            <p:strVal val="1+#ppt_w/2"/>
                                          </p:val>
                                        </p:tav>
                                        <p:tav tm="100000">
                                          <p:val>
                                            <p:strVal val="#ppt_x"/>
                                          </p:val>
                                        </p:tav>
                                      </p:tavLst>
                                    </p:anim>
                                    <p:anim calcmode="lin" valueType="num">
                                      <p:cBhvr additive="base">
                                        <p:cTn id="43" dur="500" fill="hold"/>
                                        <p:tgtEl>
                                          <p:spTgt spid="50228"/>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nodeType="clickEffect">
                                  <p:stCondLst>
                                    <p:cond delay="0"/>
                                  </p:stCondLst>
                                  <p:childTnLst>
                                    <p:set>
                                      <p:cBhvr>
                                        <p:cTn id="47" dur="1" fill="hold">
                                          <p:stCondLst>
                                            <p:cond delay="0"/>
                                          </p:stCondLst>
                                        </p:cTn>
                                        <p:tgtEl>
                                          <p:spTgt spid="50252"/>
                                        </p:tgtEl>
                                        <p:attrNameLst>
                                          <p:attrName>style.visibility</p:attrName>
                                        </p:attrNameLst>
                                      </p:cBhvr>
                                      <p:to>
                                        <p:strVal val="visible"/>
                                      </p:to>
                                    </p:set>
                                    <p:anim calcmode="lin" valueType="num">
                                      <p:cBhvr additive="base">
                                        <p:cTn id="48" dur="500" fill="hold"/>
                                        <p:tgtEl>
                                          <p:spTgt spid="50252"/>
                                        </p:tgtEl>
                                        <p:attrNameLst>
                                          <p:attrName>ppt_x</p:attrName>
                                        </p:attrNameLst>
                                      </p:cBhvr>
                                      <p:tavLst>
                                        <p:tav tm="0">
                                          <p:val>
                                            <p:strVal val="1+#ppt_w/2"/>
                                          </p:val>
                                        </p:tav>
                                        <p:tav tm="100000">
                                          <p:val>
                                            <p:strVal val="#ppt_x"/>
                                          </p:val>
                                        </p:tav>
                                      </p:tavLst>
                                    </p:anim>
                                    <p:anim calcmode="lin" valueType="num">
                                      <p:cBhvr additive="base">
                                        <p:cTn id="49" dur="500" fill="hold"/>
                                        <p:tgtEl>
                                          <p:spTgt spid="50252"/>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50231"/>
                                        </p:tgtEl>
                                        <p:attrNameLst>
                                          <p:attrName>style.visibility</p:attrName>
                                        </p:attrNameLst>
                                      </p:cBhvr>
                                      <p:to>
                                        <p:strVal val="visible"/>
                                      </p:to>
                                    </p:set>
                                    <p:anim calcmode="lin" valueType="num">
                                      <p:cBhvr additive="base">
                                        <p:cTn id="54" dur="500" fill="hold"/>
                                        <p:tgtEl>
                                          <p:spTgt spid="50231"/>
                                        </p:tgtEl>
                                        <p:attrNameLst>
                                          <p:attrName>ppt_x</p:attrName>
                                        </p:attrNameLst>
                                      </p:cBhvr>
                                      <p:tavLst>
                                        <p:tav tm="0">
                                          <p:val>
                                            <p:strVal val="1+#ppt_w/2"/>
                                          </p:val>
                                        </p:tav>
                                        <p:tav tm="100000">
                                          <p:val>
                                            <p:strVal val="#ppt_x"/>
                                          </p:val>
                                        </p:tav>
                                      </p:tavLst>
                                    </p:anim>
                                    <p:anim calcmode="lin" valueType="num">
                                      <p:cBhvr additive="base">
                                        <p:cTn id="55" dur="500" fill="hold"/>
                                        <p:tgtEl>
                                          <p:spTgt spid="50231"/>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50255"/>
                                        </p:tgtEl>
                                        <p:attrNameLst>
                                          <p:attrName>style.visibility</p:attrName>
                                        </p:attrNameLst>
                                      </p:cBhvr>
                                      <p:to>
                                        <p:strVal val="visible"/>
                                      </p:to>
                                    </p:set>
                                    <p:anim calcmode="lin" valueType="num">
                                      <p:cBhvr additive="base">
                                        <p:cTn id="60" dur="500" fill="hold"/>
                                        <p:tgtEl>
                                          <p:spTgt spid="50255"/>
                                        </p:tgtEl>
                                        <p:attrNameLst>
                                          <p:attrName>ppt_x</p:attrName>
                                        </p:attrNameLst>
                                      </p:cBhvr>
                                      <p:tavLst>
                                        <p:tav tm="0">
                                          <p:val>
                                            <p:strVal val="1+#ppt_w/2"/>
                                          </p:val>
                                        </p:tav>
                                        <p:tav tm="100000">
                                          <p:val>
                                            <p:strVal val="#ppt_x"/>
                                          </p:val>
                                        </p:tav>
                                      </p:tavLst>
                                    </p:anim>
                                    <p:anim calcmode="lin" valueType="num">
                                      <p:cBhvr additive="base">
                                        <p:cTn id="61" dur="500" fill="hold"/>
                                        <p:tgtEl>
                                          <p:spTgt spid="50255"/>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nodeType="clickEffect">
                                  <p:stCondLst>
                                    <p:cond delay="0"/>
                                  </p:stCondLst>
                                  <p:childTnLst>
                                    <p:set>
                                      <p:cBhvr>
                                        <p:cTn id="65" dur="1" fill="hold">
                                          <p:stCondLst>
                                            <p:cond delay="0"/>
                                          </p:stCondLst>
                                        </p:cTn>
                                        <p:tgtEl>
                                          <p:spTgt spid="50269"/>
                                        </p:tgtEl>
                                        <p:attrNameLst>
                                          <p:attrName>style.visibility</p:attrName>
                                        </p:attrNameLst>
                                      </p:cBhvr>
                                      <p:to>
                                        <p:strVal val="visible"/>
                                      </p:to>
                                    </p:set>
                                    <p:anim calcmode="lin" valueType="num">
                                      <p:cBhvr additive="base">
                                        <p:cTn id="66" dur="500" fill="hold"/>
                                        <p:tgtEl>
                                          <p:spTgt spid="50269"/>
                                        </p:tgtEl>
                                        <p:attrNameLst>
                                          <p:attrName>ppt_x</p:attrName>
                                        </p:attrNameLst>
                                      </p:cBhvr>
                                      <p:tavLst>
                                        <p:tav tm="0">
                                          <p:val>
                                            <p:strVal val="1+#ppt_w/2"/>
                                          </p:val>
                                        </p:tav>
                                        <p:tav tm="100000">
                                          <p:val>
                                            <p:strVal val="#ppt_x"/>
                                          </p:val>
                                        </p:tav>
                                      </p:tavLst>
                                    </p:anim>
                                    <p:anim calcmode="lin" valueType="num">
                                      <p:cBhvr additive="base">
                                        <p:cTn id="67" dur="500" fill="hold"/>
                                        <p:tgtEl>
                                          <p:spTgt spid="50269"/>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2" fill="hold" nodeType="clickEffect">
                                  <p:stCondLst>
                                    <p:cond delay="0"/>
                                  </p:stCondLst>
                                  <p:childTnLst>
                                    <p:set>
                                      <p:cBhvr>
                                        <p:cTn id="71" dur="1" fill="hold">
                                          <p:stCondLst>
                                            <p:cond delay="0"/>
                                          </p:stCondLst>
                                        </p:cTn>
                                        <p:tgtEl>
                                          <p:spTgt spid="50258"/>
                                        </p:tgtEl>
                                        <p:attrNameLst>
                                          <p:attrName>style.visibility</p:attrName>
                                        </p:attrNameLst>
                                      </p:cBhvr>
                                      <p:to>
                                        <p:strVal val="visible"/>
                                      </p:to>
                                    </p:set>
                                    <p:anim calcmode="lin" valueType="num">
                                      <p:cBhvr additive="base">
                                        <p:cTn id="72" dur="500" fill="hold"/>
                                        <p:tgtEl>
                                          <p:spTgt spid="50258"/>
                                        </p:tgtEl>
                                        <p:attrNameLst>
                                          <p:attrName>ppt_x</p:attrName>
                                        </p:attrNameLst>
                                      </p:cBhvr>
                                      <p:tavLst>
                                        <p:tav tm="0">
                                          <p:val>
                                            <p:strVal val="1+#ppt_w/2"/>
                                          </p:val>
                                        </p:tav>
                                        <p:tav tm="100000">
                                          <p:val>
                                            <p:strVal val="#ppt_x"/>
                                          </p:val>
                                        </p:tav>
                                      </p:tavLst>
                                    </p:anim>
                                    <p:anim calcmode="lin" valueType="num">
                                      <p:cBhvr additive="base">
                                        <p:cTn id="73" dur="500" fill="hold"/>
                                        <p:tgtEl>
                                          <p:spTgt spid="50258"/>
                                        </p:tgtEl>
                                        <p:attrNameLst>
                                          <p:attrName>ppt_y</p:attrName>
                                        </p:attrNameLst>
                                      </p:cBhvr>
                                      <p:tavLst>
                                        <p:tav tm="0">
                                          <p:val>
                                            <p:strVal val="#ppt_y"/>
                                          </p:val>
                                        </p:tav>
                                        <p:tav tm="100000">
                                          <p:val>
                                            <p:strVal val="#ppt_y"/>
                                          </p:val>
                                        </p:tav>
                                      </p:tavLst>
                                    </p:anim>
                                  </p:childTnLst>
                                </p:cTn>
                              </p:par>
                            </p:childTnLst>
                          </p:cTn>
                        </p:par>
                        <p:par>
                          <p:cTn id="74" fill="hold">
                            <p:stCondLst>
                              <p:cond delay="500"/>
                            </p:stCondLst>
                            <p:childTnLst>
                              <p:par>
                                <p:cTn id="75" presetID="2" presetClass="entr" presetSubtype="2" fill="hold" nodeType="afterEffect">
                                  <p:stCondLst>
                                    <p:cond delay="0"/>
                                  </p:stCondLst>
                                  <p:childTnLst>
                                    <p:set>
                                      <p:cBhvr>
                                        <p:cTn id="76" dur="1" fill="hold">
                                          <p:stCondLst>
                                            <p:cond delay="0"/>
                                          </p:stCondLst>
                                        </p:cTn>
                                        <p:tgtEl>
                                          <p:spTgt spid="50234"/>
                                        </p:tgtEl>
                                        <p:attrNameLst>
                                          <p:attrName>style.visibility</p:attrName>
                                        </p:attrNameLst>
                                      </p:cBhvr>
                                      <p:to>
                                        <p:strVal val="visible"/>
                                      </p:to>
                                    </p:set>
                                    <p:anim calcmode="lin" valueType="num">
                                      <p:cBhvr additive="base">
                                        <p:cTn id="77" dur="500" fill="hold"/>
                                        <p:tgtEl>
                                          <p:spTgt spid="50234"/>
                                        </p:tgtEl>
                                        <p:attrNameLst>
                                          <p:attrName>ppt_x</p:attrName>
                                        </p:attrNameLst>
                                      </p:cBhvr>
                                      <p:tavLst>
                                        <p:tav tm="0">
                                          <p:val>
                                            <p:strVal val="1+#ppt_w/2"/>
                                          </p:val>
                                        </p:tav>
                                        <p:tav tm="100000">
                                          <p:val>
                                            <p:strVal val="#ppt_x"/>
                                          </p:val>
                                        </p:tav>
                                      </p:tavLst>
                                    </p:anim>
                                    <p:anim calcmode="lin" valueType="num">
                                      <p:cBhvr additive="base">
                                        <p:cTn id="78" dur="500" fill="hold"/>
                                        <p:tgtEl>
                                          <p:spTgt spid="50234"/>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nodeType="clickEffect">
                                  <p:stCondLst>
                                    <p:cond delay="0"/>
                                  </p:stCondLst>
                                  <p:childTnLst>
                                    <p:set>
                                      <p:cBhvr>
                                        <p:cTn id="82" dur="1" fill="hold">
                                          <p:stCondLst>
                                            <p:cond delay="0"/>
                                          </p:stCondLst>
                                        </p:cTn>
                                        <p:tgtEl>
                                          <p:spTgt spid="50261"/>
                                        </p:tgtEl>
                                        <p:attrNameLst>
                                          <p:attrName>style.visibility</p:attrName>
                                        </p:attrNameLst>
                                      </p:cBhvr>
                                      <p:to>
                                        <p:strVal val="visible"/>
                                      </p:to>
                                    </p:set>
                                    <p:anim calcmode="lin" valueType="num">
                                      <p:cBhvr additive="base">
                                        <p:cTn id="83" dur="500" fill="hold"/>
                                        <p:tgtEl>
                                          <p:spTgt spid="50261"/>
                                        </p:tgtEl>
                                        <p:attrNameLst>
                                          <p:attrName>ppt_x</p:attrName>
                                        </p:attrNameLst>
                                      </p:cBhvr>
                                      <p:tavLst>
                                        <p:tav tm="0">
                                          <p:val>
                                            <p:strVal val="1+#ppt_w/2"/>
                                          </p:val>
                                        </p:tav>
                                        <p:tav tm="100000">
                                          <p:val>
                                            <p:strVal val="#ppt_x"/>
                                          </p:val>
                                        </p:tav>
                                      </p:tavLst>
                                    </p:anim>
                                    <p:anim calcmode="lin" valueType="num">
                                      <p:cBhvr additive="base">
                                        <p:cTn id="84" dur="500" fill="hold"/>
                                        <p:tgtEl>
                                          <p:spTgt spid="50261"/>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2" fill="hold" nodeType="clickEffect">
                                  <p:stCondLst>
                                    <p:cond delay="0"/>
                                  </p:stCondLst>
                                  <p:childTnLst>
                                    <p:set>
                                      <p:cBhvr>
                                        <p:cTn id="88" dur="1" fill="hold">
                                          <p:stCondLst>
                                            <p:cond delay="0"/>
                                          </p:stCondLst>
                                        </p:cTn>
                                        <p:tgtEl>
                                          <p:spTgt spid="50237"/>
                                        </p:tgtEl>
                                        <p:attrNameLst>
                                          <p:attrName>style.visibility</p:attrName>
                                        </p:attrNameLst>
                                      </p:cBhvr>
                                      <p:to>
                                        <p:strVal val="visible"/>
                                      </p:to>
                                    </p:set>
                                    <p:anim calcmode="lin" valueType="num">
                                      <p:cBhvr additive="base">
                                        <p:cTn id="89" dur="500" fill="hold"/>
                                        <p:tgtEl>
                                          <p:spTgt spid="50237"/>
                                        </p:tgtEl>
                                        <p:attrNameLst>
                                          <p:attrName>ppt_x</p:attrName>
                                        </p:attrNameLst>
                                      </p:cBhvr>
                                      <p:tavLst>
                                        <p:tav tm="0">
                                          <p:val>
                                            <p:strVal val="1+#ppt_w/2"/>
                                          </p:val>
                                        </p:tav>
                                        <p:tav tm="100000">
                                          <p:val>
                                            <p:strVal val="#ppt_x"/>
                                          </p:val>
                                        </p:tav>
                                      </p:tavLst>
                                    </p:anim>
                                    <p:anim calcmode="lin" valueType="num">
                                      <p:cBhvr additive="base">
                                        <p:cTn id="90" dur="500" fill="hold"/>
                                        <p:tgtEl>
                                          <p:spTgt spid="50237"/>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2" fill="hold" grpId="0" nodeType="clickEffect">
                                  <p:stCondLst>
                                    <p:cond delay="0"/>
                                  </p:stCondLst>
                                  <p:childTnLst>
                                    <p:set>
                                      <p:cBhvr>
                                        <p:cTn id="94" dur="1" fill="hold">
                                          <p:stCondLst>
                                            <p:cond delay="0"/>
                                          </p:stCondLst>
                                        </p:cTn>
                                        <p:tgtEl>
                                          <p:spTgt spid="50224"/>
                                        </p:tgtEl>
                                        <p:attrNameLst>
                                          <p:attrName>style.visibility</p:attrName>
                                        </p:attrNameLst>
                                      </p:cBhvr>
                                      <p:to>
                                        <p:strVal val="visible"/>
                                      </p:to>
                                    </p:set>
                                    <p:anim calcmode="lin" valueType="num">
                                      <p:cBhvr additive="base">
                                        <p:cTn id="95" dur="500" fill="hold"/>
                                        <p:tgtEl>
                                          <p:spTgt spid="50224"/>
                                        </p:tgtEl>
                                        <p:attrNameLst>
                                          <p:attrName>ppt_x</p:attrName>
                                        </p:attrNameLst>
                                      </p:cBhvr>
                                      <p:tavLst>
                                        <p:tav tm="0">
                                          <p:val>
                                            <p:strVal val="1+#ppt_w/2"/>
                                          </p:val>
                                        </p:tav>
                                        <p:tav tm="100000">
                                          <p:val>
                                            <p:strVal val="#ppt_x"/>
                                          </p:val>
                                        </p:tav>
                                      </p:tavLst>
                                    </p:anim>
                                    <p:anim calcmode="lin" valueType="num">
                                      <p:cBhvr additive="base">
                                        <p:cTn id="96" dur="500" fill="hold"/>
                                        <p:tgtEl>
                                          <p:spTgt spid="50224"/>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2" fill="hold" nodeType="clickEffect">
                                  <p:stCondLst>
                                    <p:cond delay="0"/>
                                  </p:stCondLst>
                                  <p:childTnLst>
                                    <p:set>
                                      <p:cBhvr>
                                        <p:cTn id="100" dur="1" fill="hold">
                                          <p:stCondLst>
                                            <p:cond delay="0"/>
                                          </p:stCondLst>
                                        </p:cTn>
                                        <p:tgtEl>
                                          <p:spTgt spid="50240"/>
                                        </p:tgtEl>
                                        <p:attrNameLst>
                                          <p:attrName>style.visibility</p:attrName>
                                        </p:attrNameLst>
                                      </p:cBhvr>
                                      <p:to>
                                        <p:strVal val="visible"/>
                                      </p:to>
                                    </p:set>
                                    <p:anim calcmode="lin" valueType="num">
                                      <p:cBhvr additive="base">
                                        <p:cTn id="101" dur="500" fill="hold"/>
                                        <p:tgtEl>
                                          <p:spTgt spid="50240"/>
                                        </p:tgtEl>
                                        <p:attrNameLst>
                                          <p:attrName>ppt_x</p:attrName>
                                        </p:attrNameLst>
                                      </p:cBhvr>
                                      <p:tavLst>
                                        <p:tav tm="0">
                                          <p:val>
                                            <p:strVal val="1+#ppt_w/2"/>
                                          </p:val>
                                        </p:tav>
                                        <p:tav tm="100000">
                                          <p:val>
                                            <p:strVal val="#ppt_x"/>
                                          </p:val>
                                        </p:tav>
                                      </p:tavLst>
                                    </p:anim>
                                    <p:anim calcmode="lin" valueType="num">
                                      <p:cBhvr additive="base">
                                        <p:cTn id="102" dur="500" fill="hold"/>
                                        <p:tgtEl>
                                          <p:spTgt spid="50240"/>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2" fill="hold" grpId="0" nodeType="clickEffect">
                                  <p:stCondLst>
                                    <p:cond delay="0"/>
                                  </p:stCondLst>
                                  <p:childTnLst>
                                    <p:set>
                                      <p:cBhvr>
                                        <p:cTn id="106" dur="1" fill="hold">
                                          <p:stCondLst>
                                            <p:cond delay="0"/>
                                          </p:stCondLst>
                                        </p:cTn>
                                        <p:tgtEl>
                                          <p:spTgt spid="50223"/>
                                        </p:tgtEl>
                                        <p:attrNameLst>
                                          <p:attrName>style.visibility</p:attrName>
                                        </p:attrNameLst>
                                      </p:cBhvr>
                                      <p:to>
                                        <p:strVal val="visible"/>
                                      </p:to>
                                    </p:set>
                                    <p:anim calcmode="lin" valueType="num">
                                      <p:cBhvr additive="base">
                                        <p:cTn id="107" dur="500" fill="hold"/>
                                        <p:tgtEl>
                                          <p:spTgt spid="50223"/>
                                        </p:tgtEl>
                                        <p:attrNameLst>
                                          <p:attrName>ppt_x</p:attrName>
                                        </p:attrNameLst>
                                      </p:cBhvr>
                                      <p:tavLst>
                                        <p:tav tm="0">
                                          <p:val>
                                            <p:strVal val="1+#ppt_w/2"/>
                                          </p:val>
                                        </p:tav>
                                        <p:tav tm="100000">
                                          <p:val>
                                            <p:strVal val="#ppt_x"/>
                                          </p:val>
                                        </p:tav>
                                      </p:tavLst>
                                    </p:anim>
                                    <p:anim calcmode="lin" valueType="num">
                                      <p:cBhvr additive="base">
                                        <p:cTn id="108" dur="500" fill="hold"/>
                                        <p:tgtEl>
                                          <p:spTgt spid="50223"/>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499"/>
                                          </p:stCondLst>
                                        </p:cTn>
                                        <p:tgtEl>
                                          <p:spTgt spid="50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23" grpId="0" animBg="1" autoUpdateAnimBg="0"/>
      <p:bldP spid="50224" grpId="0" animBg="1" autoUpdateAnimBg="0"/>
      <p:bldP spid="50267" grpId="0" animBg="1" autoUpdateAnimBg="0"/>
      <p:bldP spid="50268" grpId="0" animBg="1" autoUpdateAnimBg="0"/>
      <p:bldP spid="50272"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日期占位符 1"/>
          <p:cNvSpPr>
            <a:spLocks noGrp="1"/>
          </p:cNvSpPr>
          <p:nvPr>
            <p:ph type="dt" sz="quarter" idx="10"/>
          </p:nvPr>
        </p:nvSpPr>
        <p:spPr>
          <a:noFill/>
          <a:ln>
            <a:miter lim="800000"/>
          </a:ln>
        </p:spPr>
        <p:txBody>
          <a:bodyPr/>
          <a:lstStyle/>
          <a:p>
            <a:fld id="{599E0208-CED3-404F-8CEA-15BC2BE6BBFA}"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6147" name="Rectangle 2"/>
          <p:cNvSpPr>
            <a:spLocks noGrp="1" noChangeArrowheads="1"/>
          </p:cNvSpPr>
          <p:nvPr>
            <p:ph type="title" idx="4294967295"/>
          </p:nvPr>
        </p:nvSpPr>
        <p:spPr>
          <a:xfrm>
            <a:off x="571472" y="214290"/>
            <a:ext cx="6048375" cy="709613"/>
          </a:xfrm>
        </p:spPr>
        <p:txBody>
          <a:bodyPr/>
          <a:lstStyle/>
          <a:p>
            <a:pPr algn="l"/>
            <a:r>
              <a:rPr lang="en-US" altLang="zh-CN" sz="3200" b="1" dirty="0">
                <a:solidFill>
                  <a:srgbClr val="660066"/>
                </a:solidFill>
                <a:latin typeface="微软雅黑" panose="020B0503020204020204" pitchFamily="34" charset="-122"/>
                <a:ea typeface="微软雅黑" panose="020B0503020204020204" pitchFamily="34" charset="-122"/>
              </a:rPr>
              <a:t>5.1 </a:t>
            </a:r>
            <a:r>
              <a:rPr lang="zh-CN" altLang="en-US" sz="3200" b="1" dirty="0">
                <a:solidFill>
                  <a:srgbClr val="660066"/>
                </a:solidFill>
                <a:latin typeface="微软雅黑" panose="020B0503020204020204" pitchFamily="34" charset="-122"/>
                <a:ea typeface="微软雅黑" panose="020B0503020204020204" pitchFamily="34" charset="-122"/>
              </a:rPr>
              <a:t>信息检索的基本理论</a:t>
            </a:r>
          </a:p>
        </p:txBody>
      </p:sp>
      <p:sp>
        <p:nvSpPr>
          <p:cNvPr id="6148" name="Rectangle 3"/>
          <p:cNvSpPr>
            <a:spLocks noGrp="1" noChangeArrowheads="1"/>
          </p:cNvSpPr>
          <p:nvPr>
            <p:ph idx="4294967295"/>
          </p:nvPr>
        </p:nvSpPr>
        <p:spPr>
          <a:xfrm>
            <a:off x="463849" y="1268760"/>
            <a:ext cx="8229600" cy="4824536"/>
          </a:xfrm>
        </p:spPr>
        <p:txBody>
          <a:bodyPr>
            <a:normAutofit fontScale="85000" lnSpcReduction="20000"/>
          </a:bodyPr>
          <a:lstStyle/>
          <a:p>
            <a:pPr eaLnBrk="1" hangingPunct="1">
              <a:lnSpc>
                <a:spcPct val="150000"/>
              </a:lnSpc>
              <a:buFont typeface="Arial" panose="020B0604020202020204" pitchFamily="34" charset="0"/>
              <a:buNone/>
            </a:pPr>
            <a:r>
              <a:rPr lang="en-US" altLang="zh-CN" sz="3300" dirty="0">
                <a:latin typeface="黑体" panose="02010609060101010101" pitchFamily="49" charset="-122"/>
                <a:ea typeface="黑体" panose="02010609060101010101" pitchFamily="49" charset="-122"/>
              </a:rPr>
              <a:t>5</a:t>
            </a:r>
            <a:r>
              <a:rPr lang="zh-CN" altLang="en-US" sz="3300" dirty="0">
                <a:latin typeface="黑体" panose="02010609060101010101" pitchFamily="49" charset="-122"/>
                <a:ea typeface="黑体" panose="02010609060101010101" pitchFamily="49" charset="-122"/>
              </a:rPr>
              <a:t>.1</a:t>
            </a:r>
            <a:r>
              <a:rPr lang="en-US" altLang="zh-CN" sz="3300" dirty="0">
                <a:latin typeface="黑体" panose="02010609060101010101" pitchFamily="49" charset="-122"/>
                <a:ea typeface="黑体" panose="02010609060101010101" pitchFamily="49" charset="-122"/>
              </a:rPr>
              <a:t>.1 </a:t>
            </a:r>
            <a:r>
              <a:rPr lang="zh-CN" altLang="en-US" sz="3300" dirty="0">
                <a:latin typeface="黑体" panose="02010609060101010101" pitchFamily="49" charset="-122"/>
                <a:ea typeface="黑体" panose="02010609060101010101" pitchFamily="49" charset="-122"/>
              </a:rPr>
              <a:t>信息检索的涵义</a:t>
            </a:r>
          </a:p>
          <a:p>
            <a:pPr eaLnBrk="1" hangingPunct="1">
              <a:lnSpc>
                <a:spcPct val="150000"/>
              </a:lnSpc>
              <a:buFont typeface="Arial" panose="020B0604020202020204" pitchFamily="34" charset="0"/>
              <a:buNone/>
            </a:pPr>
            <a:r>
              <a:rPr lang="zh-CN" altLang="en-US" sz="2800" dirty="0">
                <a:ea typeface="黑体" panose="02010609060101010101" pitchFamily="49" charset="-122"/>
              </a:rPr>
              <a:t>         1950年，穆尔斯首次提出了信息检索概念。他认为可以把信息检索看做是“一种时间性的通讯形式”，即通过信息检索得到了一些文献资料，从而使得著者与读者（信息检索的用户）之间建立起了一种通讯。</a:t>
            </a:r>
          </a:p>
          <a:p>
            <a:pPr eaLnBrk="1" hangingPunct="1">
              <a:lnSpc>
                <a:spcPct val="150000"/>
              </a:lnSpc>
              <a:buFont typeface="Arial" panose="020B0604020202020204" pitchFamily="34" charset="0"/>
              <a:buNone/>
            </a:pPr>
            <a:r>
              <a:rPr lang="zh-CN" altLang="en-US" sz="2800" dirty="0">
                <a:ea typeface="黑体" panose="02010609060101010101" pitchFamily="49" charset="-122"/>
              </a:rPr>
              <a:t>         后来，前苏联的切尔内、英国的维克利、美国的兰卡斯特也分别给信息检索下了定义。他们是从信息查找的角度来定义的，都认为信息检索是从信息集合中查找出含有用户所需信息的过程。</a:t>
            </a:r>
          </a:p>
          <a:p>
            <a:pPr eaLnBrk="1" hangingPunct="1">
              <a:lnSpc>
                <a:spcPct val="150000"/>
              </a:lnSpc>
              <a:buFont typeface="Symbol" panose="05050102010706020507" pitchFamily="18" charset="2"/>
              <a:buNone/>
            </a:pPr>
            <a:endParaRPr lang="zh-CN" altLang="en-US" sz="2800" dirty="0">
              <a:ea typeface="黑体" panose="02010609060101010101"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026"/>
          <p:cNvSpPr>
            <a:spLocks noGrp="1" noChangeArrowheads="1"/>
          </p:cNvSpPr>
          <p:nvPr>
            <p:ph type="title" idx="4294967295"/>
          </p:nvPr>
        </p:nvSpPr>
        <p:spPr>
          <a:xfrm>
            <a:off x="457200" y="274638"/>
            <a:ext cx="8229600" cy="715962"/>
          </a:xfrm>
        </p:spPr>
        <p:txBody>
          <a:bodyPr vert="horz" lIns="91440" tIns="45720" rIns="91440" bIns="45720" rtlCol="0" anchor="ctr">
            <a:noAutofit/>
          </a:bodyPr>
          <a:lstStyle/>
          <a:p>
            <a:r>
              <a:rPr lang="zh-CN" altLang="en-US" sz="3600" b="1" dirty="0"/>
              <a:t>查询优化</a:t>
            </a:r>
          </a:p>
        </p:txBody>
      </p:sp>
      <p:sp>
        <p:nvSpPr>
          <p:cNvPr id="65539" name="Rectangle 1027"/>
          <p:cNvSpPr>
            <a:spLocks noGrp="1" noChangeArrowheads="1"/>
          </p:cNvSpPr>
          <p:nvPr>
            <p:ph idx="4294967295"/>
          </p:nvPr>
        </p:nvSpPr>
        <p:spPr>
          <a:xfrm>
            <a:off x="491815" y="1186656"/>
            <a:ext cx="8229600" cy="4953000"/>
          </a:xfrm>
        </p:spPr>
        <p:txBody>
          <a:bodyPr>
            <a:normAutofit/>
          </a:bodyPr>
          <a:lstStyle/>
          <a:p>
            <a:pPr eaLnBrk="1" hangingPunct="1">
              <a:lnSpc>
                <a:spcPct val="150000"/>
              </a:lnSpc>
            </a:pPr>
            <a:r>
              <a:rPr lang="zh-CN" altLang="en-US" sz="2800" dirty="0">
                <a:latin typeface="华文中宋" panose="02010600040101010101" pitchFamily="2" charset="-122"/>
                <a:ea typeface="华文中宋" panose="02010600040101010101" pitchFamily="2" charset="-122"/>
              </a:rPr>
              <a:t>查询处理中是否存在处理的顺序问题？</a:t>
            </a:r>
          </a:p>
          <a:p>
            <a:pPr eaLnBrk="1" hangingPunct="1">
              <a:lnSpc>
                <a:spcPct val="150000"/>
              </a:lnSpc>
            </a:pPr>
            <a:r>
              <a:rPr lang="zh-CN" altLang="en-US" sz="2800" dirty="0">
                <a:latin typeface="华文中宋" panose="02010600040101010101" pitchFamily="2" charset="-122"/>
                <a:ea typeface="华文中宋" panose="02010600040101010101" pitchFamily="2" charset="-122"/>
              </a:rPr>
              <a:t>考虑</a:t>
            </a:r>
            <a:r>
              <a:rPr lang="en-US" altLang="zh-CN" sz="2800" dirty="0">
                <a:latin typeface="华文中宋" panose="02010600040101010101" pitchFamily="2" charset="-122"/>
                <a:ea typeface="华文中宋" panose="02010600040101010101" pitchFamily="2" charset="-122"/>
              </a:rPr>
              <a:t>n </a:t>
            </a:r>
            <a:r>
              <a:rPr lang="zh-CN" altLang="en-US" sz="2800" dirty="0">
                <a:latin typeface="华文中宋" panose="02010600040101010101" pitchFamily="2" charset="-122"/>
                <a:ea typeface="华文中宋" panose="02010600040101010101" pitchFamily="2" charset="-122"/>
              </a:rPr>
              <a:t>个词项的 </a:t>
            </a:r>
            <a:r>
              <a:rPr lang="en-US" altLang="zh-CN" sz="2800" dirty="0">
                <a:latin typeface="华文中宋" panose="02010600040101010101" pitchFamily="2" charset="-122"/>
                <a:ea typeface="华文中宋" panose="02010600040101010101" pitchFamily="2" charset="-122"/>
              </a:rPr>
              <a:t>AND </a:t>
            </a:r>
          </a:p>
          <a:p>
            <a:pPr eaLnBrk="1" hangingPunct="1">
              <a:lnSpc>
                <a:spcPct val="150000"/>
              </a:lnSpc>
            </a:pPr>
            <a:r>
              <a:rPr lang="zh-CN" altLang="en-US" sz="2800" dirty="0">
                <a:latin typeface="华文中宋" panose="02010600040101010101" pitchFamily="2" charset="-122"/>
                <a:ea typeface="华文中宋" panose="02010600040101010101" pitchFamily="2" charset="-122"/>
              </a:rPr>
              <a:t>对每个词项，取出其倒排记录表，然后两两合并</a:t>
            </a:r>
          </a:p>
        </p:txBody>
      </p:sp>
      <p:sp>
        <p:nvSpPr>
          <p:cNvPr id="65540" name="Text Box 1029"/>
          <p:cNvSpPr txBox="1">
            <a:spLocks noChangeArrowheads="1"/>
          </p:cNvSpPr>
          <p:nvPr/>
        </p:nvSpPr>
        <p:spPr bwMode="auto">
          <a:xfrm>
            <a:off x="510565" y="3717032"/>
            <a:ext cx="1092200" cy="46196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b="1" i="1">
                <a:latin typeface="Calibri" panose="020F0502020204030204" pitchFamily="34" charset="0"/>
                <a:ea typeface="Arial Unicode MS" panose="020B0604020202020204" charset="-122"/>
              </a:rPr>
              <a:t>Brutus</a:t>
            </a:r>
          </a:p>
        </p:txBody>
      </p:sp>
      <p:sp>
        <p:nvSpPr>
          <p:cNvPr id="65541" name="Text Box 1030"/>
          <p:cNvSpPr txBox="1">
            <a:spLocks noChangeArrowheads="1"/>
          </p:cNvSpPr>
          <p:nvPr/>
        </p:nvSpPr>
        <p:spPr bwMode="auto">
          <a:xfrm>
            <a:off x="510565" y="4250432"/>
            <a:ext cx="1123950" cy="46196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b="1" i="1">
                <a:latin typeface="Calibri" panose="020F0502020204030204" pitchFamily="34" charset="0"/>
                <a:ea typeface="宋体" panose="02010600030101010101" pitchFamily="2" charset="-122"/>
              </a:rPr>
              <a:t>Caesar</a:t>
            </a:r>
          </a:p>
        </p:txBody>
      </p:sp>
      <p:sp>
        <p:nvSpPr>
          <p:cNvPr id="65542" name="Text Box 1031"/>
          <p:cNvSpPr txBox="1">
            <a:spLocks noChangeArrowheads="1"/>
          </p:cNvSpPr>
          <p:nvPr/>
        </p:nvSpPr>
        <p:spPr bwMode="auto">
          <a:xfrm>
            <a:off x="510565" y="4783832"/>
            <a:ext cx="1490663" cy="46196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b="1" i="1">
                <a:latin typeface="Calibri" panose="020F0502020204030204" pitchFamily="34" charset="0"/>
                <a:ea typeface="Arial Unicode MS" panose="020B0604020202020204" charset="-122"/>
              </a:rPr>
              <a:t>Calpurnia</a:t>
            </a:r>
          </a:p>
        </p:txBody>
      </p:sp>
      <p:sp>
        <p:nvSpPr>
          <p:cNvPr id="65543" name="AutoShape 1032"/>
          <p:cNvSpPr/>
          <p:nvPr/>
        </p:nvSpPr>
        <p:spPr bwMode="auto">
          <a:xfrm>
            <a:off x="2186965" y="3793232"/>
            <a:ext cx="1143000" cy="228600"/>
          </a:xfrm>
          <a:custGeom>
            <a:avLst/>
            <a:gdLst>
              <a:gd name="T0" fmla="*/ 2147483646 w 21600"/>
              <a:gd name="T1" fmla="*/ 0 h 21600"/>
              <a:gd name="T2" fmla="*/ 2147483646 w 21600"/>
              <a:gd name="T3" fmla="*/ 67746055 h 21600"/>
              <a:gd name="T4" fmla="*/ 2147483646 w 21600"/>
              <a:gd name="T5" fmla="*/ 67746055 h 21600"/>
              <a:gd name="T6" fmla="*/ 2147483646 w 21600"/>
              <a:gd name="T7" fmla="*/ 203238058 h 21600"/>
              <a:gd name="T8" fmla="*/ 2147483646 w 21600"/>
              <a:gd name="T9" fmla="*/ 203238058 h 21600"/>
              <a:gd name="T10" fmla="*/ 2147483646 w 21600"/>
              <a:gd name="T11" fmla="*/ 270984006 h 21600"/>
              <a:gd name="T12" fmla="*/ 2147483646 w 21600"/>
              <a:gd name="T13" fmla="*/ 135492003 h 21600"/>
              <a:gd name="T14" fmla="*/ 2147483646 w 21600"/>
              <a:gd name="T15" fmla="*/ 0 h 21600"/>
              <a:gd name="T16" fmla="*/ 2147483646 w 21600"/>
              <a:gd name="T17" fmla="*/ 67746055 h 21600"/>
              <a:gd name="T18" fmla="*/ 2147483646 w 21600"/>
              <a:gd name="T19" fmla="*/ 203238058 h 21600"/>
              <a:gd name="T20" fmla="*/ 2147483646 w 21600"/>
              <a:gd name="T21" fmla="*/ 203238058 h 21600"/>
              <a:gd name="T22" fmla="*/ 2147483646 w 21600"/>
              <a:gd name="T23" fmla="*/ 67746055 h 21600"/>
              <a:gd name="T24" fmla="*/ 2147483646 w 21600"/>
              <a:gd name="T25" fmla="*/ 67746055 h 21600"/>
              <a:gd name="T26" fmla="*/ 0 w 21600"/>
              <a:gd name="T27" fmla="*/ 67746055 h 21600"/>
              <a:gd name="T28" fmla="*/ 0 w 21600"/>
              <a:gd name="T29" fmla="*/ 203238058 h 21600"/>
              <a:gd name="T30" fmla="*/ 2147483646 w 21600"/>
              <a:gd name="T31" fmla="*/ 203238058 h 21600"/>
              <a:gd name="T32" fmla="*/ 2147483646 w 21600"/>
              <a:gd name="T33" fmla="*/ 67746055 h 21600"/>
              <a:gd name="T34" fmla="*/ 0 w 21600"/>
              <a:gd name="T35" fmla="*/ 67746055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3375 w 21600"/>
              <a:gd name="T55" fmla="*/ 5400 h 21600"/>
              <a:gd name="T56" fmla="*/ 18900 w 21600"/>
              <a:gd name="T57" fmla="*/ 162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cmpd="sng">
            <a:solidFill>
              <a:schemeClr val="tx1"/>
            </a:solidFill>
            <a:bevel/>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65544" name="AutoShape 1033"/>
          <p:cNvSpPr/>
          <p:nvPr/>
        </p:nvSpPr>
        <p:spPr bwMode="auto">
          <a:xfrm>
            <a:off x="2186965" y="4326632"/>
            <a:ext cx="1143000" cy="228600"/>
          </a:xfrm>
          <a:custGeom>
            <a:avLst/>
            <a:gdLst>
              <a:gd name="T0" fmla="*/ 2147483646 w 21600"/>
              <a:gd name="T1" fmla="*/ 0 h 21600"/>
              <a:gd name="T2" fmla="*/ 2147483646 w 21600"/>
              <a:gd name="T3" fmla="*/ 67746055 h 21600"/>
              <a:gd name="T4" fmla="*/ 2147483646 w 21600"/>
              <a:gd name="T5" fmla="*/ 67746055 h 21600"/>
              <a:gd name="T6" fmla="*/ 2147483646 w 21600"/>
              <a:gd name="T7" fmla="*/ 203238058 h 21600"/>
              <a:gd name="T8" fmla="*/ 2147483646 w 21600"/>
              <a:gd name="T9" fmla="*/ 203238058 h 21600"/>
              <a:gd name="T10" fmla="*/ 2147483646 w 21600"/>
              <a:gd name="T11" fmla="*/ 270984006 h 21600"/>
              <a:gd name="T12" fmla="*/ 2147483646 w 21600"/>
              <a:gd name="T13" fmla="*/ 135492003 h 21600"/>
              <a:gd name="T14" fmla="*/ 2147483646 w 21600"/>
              <a:gd name="T15" fmla="*/ 0 h 21600"/>
              <a:gd name="T16" fmla="*/ 2147483646 w 21600"/>
              <a:gd name="T17" fmla="*/ 67746055 h 21600"/>
              <a:gd name="T18" fmla="*/ 2147483646 w 21600"/>
              <a:gd name="T19" fmla="*/ 203238058 h 21600"/>
              <a:gd name="T20" fmla="*/ 2147483646 w 21600"/>
              <a:gd name="T21" fmla="*/ 203238058 h 21600"/>
              <a:gd name="T22" fmla="*/ 2147483646 w 21600"/>
              <a:gd name="T23" fmla="*/ 67746055 h 21600"/>
              <a:gd name="T24" fmla="*/ 2147483646 w 21600"/>
              <a:gd name="T25" fmla="*/ 67746055 h 21600"/>
              <a:gd name="T26" fmla="*/ 0 w 21600"/>
              <a:gd name="T27" fmla="*/ 67746055 h 21600"/>
              <a:gd name="T28" fmla="*/ 0 w 21600"/>
              <a:gd name="T29" fmla="*/ 203238058 h 21600"/>
              <a:gd name="T30" fmla="*/ 2147483646 w 21600"/>
              <a:gd name="T31" fmla="*/ 203238058 h 21600"/>
              <a:gd name="T32" fmla="*/ 2147483646 w 21600"/>
              <a:gd name="T33" fmla="*/ 67746055 h 21600"/>
              <a:gd name="T34" fmla="*/ 0 w 21600"/>
              <a:gd name="T35" fmla="*/ 67746055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3375 w 21600"/>
              <a:gd name="T55" fmla="*/ 5400 h 21600"/>
              <a:gd name="T56" fmla="*/ 18900 w 21600"/>
              <a:gd name="T57" fmla="*/ 162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cmpd="sng">
            <a:solidFill>
              <a:schemeClr val="tx1"/>
            </a:solidFill>
            <a:bevel/>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65545" name="Group 1034"/>
          <p:cNvGrpSpPr/>
          <p:nvPr/>
        </p:nvGrpSpPr>
        <p:grpSpPr bwMode="auto">
          <a:xfrm>
            <a:off x="4015765" y="4782244"/>
            <a:ext cx="3657600" cy="461963"/>
            <a:chOff x="384" y="-49"/>
            <a:chExt cx="2304" cy="291"/>
          </a:xfrm>
        </p:grpSpPr>
        <p:sp>
          <p:nvSpPr>
            <p:cNvPr id="65581" name="Rectangle 1035"/>
            <p:cNvSpPr>
              <a:spLocks noChangeArrowheads="1"/>
            </p:cNvSpPr>
            <p:nvPr/>
          </p:nvSpPr>
          <p:spPr bwMode="auto">
            <a:xfrm>
              <a:off x="1478" y="-49"/>
              <a:ext cx="116" cy="291"/>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5582" name="Rectangle 1036"/>
            <p:cNvSpPr>
              <a:spLocks noChangeArrowheads="1"/>
            </p:cNvSpPr>
            <p:nvPr/>
          </p:nvSpPr>
          <p:spPr bwMode="auto">
            <a:xfrm>
              <a:off x="384" y="-49"/>
              <a:ext cx="2304" cy="291"/>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5583" name="Rectangle 1037"/>
            <p:cNvSpPr>
              <a:spLocks noChangeArrowheads="1"/>
            </p:cNvSpPr>
            <p:nvPr/>
          </p:nvSpPr>
          <p:spPr bwMode="auto">
            <a:xfrm>
              <a:off x="768" y="-49"/>
              <a:ext cx="1536" cy="291"/>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5584" name="Rectangle 1038"/>
            <p:cNvSpPr>
              <a:spLocks noChangeArrowheads="1"/>
            </p:cNvSpPr>
            <p:nvPr/>
          </p:nvSpPr>
          <p:spPr bwMode="auto">
            <a:xfrm>
              <a:off x="1152" y="-49"/>
              <a:ext cx="768" cy="291"/>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5585" name="Line 1039"/>
            <p:cNvSpPr>
              <a:spLocks noChangeShapeType="1"/>
            </p:cNvSpPr>
            <p:nvPr/>
          </p:nvSpPr>
          <p:spPr bwMode="auto">
            <a:xfrm>
              <a:off x="1536" y="0"/>
              <a:ext cx="0"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spAutoFit/>
            </a:bodyPr>
            <a:lstStyle/>
            <a:p>
              <a:pPr algn="ctr"/>
              <a:endParaRPr lang="zh-CN" altLang="en-US"/>
            </a:p>
          </p:txBody>
        </p:sp>
      </p:grpSp>
      <p:grpSp>
        <p:nvGrpSpPr>
          <p:cNvPr id="65546" name="Group 1040"/>
          <p:cNvGrpSpPr/>
          <p:nvPr/>
        </p:nvGrpSpPr>
        <p:grpSpPr bwMode="auto">
          <a:xfrm>
            <a:off x="3542690" y="4248844"/>
            <a:ext cx="4851400" cy="461963"/>
            <a:chOff x="86" y="-1"/>
            <a:chExt cx="3056" cy="291"/>
          </a:xfrm>
        </p:grpSpPr>
        <p:grpSp>
          <p:nvGrpSpPr>
            <p:cNvPr id="65567" name="Group 1041"/>
            <p:cNvGrpSpPr/>
            <p:nvPr/>
          </p:nvGrpSpPr>
          <p:grpSpPr bwMode="auto">
            <a:xfrm>
              <a:off x="384" y="-1"/>
              <a:ext cx="2304" cy="291"/>
              <a:chOff x="384" y="-49"/>
              <a:chExt cx="2304" cy="291"/>
            </a:xfrm>
          </p:grpSpPr>
          <p:sp>
            <p:nvSpPr>
              <p:cNvPr id="65576" name="Rectangle 1042"/>
              <p:cNvSpPr>
                <a:spLocks noChangeArrowheads="1"/>
              </p:cNvSpPr>
              <p:nvPr/>
            </p:nvSpPr>
            <p:spPr bwMode="auto">
              <a:xfrm>
                <a:off x="1478" y="-49"/>
                <a:ext cx="116" cy="291"/>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5577" name="Rectangle 1043"/>
              <p:cNvSpPr>
                <a:spLocks noChangeArrowheads="1"/>
              </p:cNvSpPr>
              <p:nvPr/>
            </p:nvSpPr>
            <p:spPr bwMode="auto">
              <a:xfrm>
                <a:off x="384" y="-49"/>
                <a:ext cx="2304" cy="291"/>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5578" name="Rectangle 1044"/>
              <p:cNvSpPr>
                <a:spLocks noChangeArrowheads="1"/>
              </p:cNvSpPr>
              <p:nvPr/>
            </p:nvSpPr>
            <p:spPr bwMode="auto">
              <a:xfrm>
                <a:off x="768" y="-49"/>
                <a:ext cx="1536" cy="291"/>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5579" name="Rectangle 1045"/>
              <p:cNvSpPr>
                <a:spLocks noChangeArrowheads="1"/>
              </p:cNvSpPr>
              <p:nvPr/>
            </p:nvSpPr>
            <p:spPr bwMode="auto">
              <a:xfrm>
                <a:off x="1152" y="-49"/>
                <a:ext cx="768" cy="291"/>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5580" name="Line 1046"/>
              <p:cNvSpPr>
                <a:spLocks noChangeShapeType="1"/>
              </p:cNvSpPr>
              <p:nvPr/>
            </p:nvSpPr>
            <p:spPr bwMode="auto">
              <a:xfrm>
                <a:off x="1536" y="0"/>
                <a:ext cx="0"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spAutoFit/>
              </a:bodyPr>
              <a:lstStyle/>
              <a:p>
                <a:pPr algn="ctr"/>
                <a:endParaRPr lang="zh-CN" altLang="en-US"/>
              </a:p>
            </p:txBody>
          </p:sp>
        </p:grpSp>
        <p:sp>
          <p:nvSpPr>
            <p:cNvPr id="65568" name="Text Box 1047"/>
            <p:cNvSpPr txBox="1">
              <a:spLocks noChangeArrowheads="1"/>
            </p:cNvSpPr>
            <p:nvPr/>
          </p:nvSpPr>
          <p:spPr bwMode="auto">
            <a:xfrm>
              <a:off x="86" y="0"/>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a:t>
              </a:r>
            </a:p>
          </p:txBody>
        </p:sp>
        <p:sp>
          <p:nvSpPr>
            <p:cNvPr id="65569" name="Text Box 1048"/>
            <p:cNvSpPr txBox="1">
              <a:spLocks noChangeArrowheads="1"/>
            </p:cNvSpPr>
            <p:nvPr/>
          </p:nvSpPr>
          <p:spPr bwMode="auto">
            <a:xfrm>
              <a:off x="518" y="0"/>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2</a:t>
              </a:r>
            </a:p>
          </p:txBody>
        </p:sp>
        <p:sp>
          <p:nvSpPr>
            <p:cNvPr id="65570" name="Text Box 1049"/>
            <p:cNvSpPr txBox="1">
              <a:spLocks noChangeArrowheads="1"/>
            </p:cNvSpPr>
            <p:nvPr/>
          </p:nvSpPr>
          <p:spPr bwMode="auto">
            <a:xfrm>
              <a:off x="881" y="0"/>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3</a:t>
              </a:r>
            </a:p>
          </p:txBody>
        </p:sp>
        <p:sp>
          <p:nvSpPr>
            <p:cNvPr id="65571" name="Text Box 1050"/>
            <p:cNvSpPr txBox="1">
              <a:spLocks noChangeArrowheads="1"/>
            </p:cNvSpPr>
            <p:nvPr/>
          </p:nvSpPr>
          <p:spPr bwMode="auto">
            <a:xfrm>
              <a:off x="1248" y="0"/>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5</a:t>
              </a:r>
            </a:p>
          </p:txBody>
        </p:sp>
        <p:sp>
          <p:nvSpPr>
            <p:cNvPr id="65572" name="Text Box 1051"/>
            <p:cNvSpPr txBox="1">
              <a:spLocks noChangeArrowheads="1"/>
            </p:cNvSpPr>
            <p:nvPr/>
          </p:nvSpPr>
          <p:spPr bwMode="auto">
            <a:xfrm>
              <a:off x="1601" y="0"/>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8</a:t>
              </a:r>
            </a:p>
          </p:txBody>
        </p:sp>
        <p:sp>
          <p:nvSpPr>
            <p:cNvPr id="65573" name="Text Box 1052"/>
            <p:cNvSpPr txBox="1">
              <a:spLocks noChangeArrowheads="1"/>
            </p:cNvSpPr>
            <p:nvPr/>
          </p:nvSpPr>
          <p:spPr bwMode="auto">
            <a:xfrm>
              <a:off x="1985" y="0"/>
              <a:ext cx="3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16</a:t>
              </a:r>
            </a:p>
          </p:txBody>
        </p:sp>
        <p:sp>
          <p:nvSpPr>
            <p:cNvPr id="65574" name="Text Box 1053"/>
            <p:cNvSpPr txBox="1">
              <a:spLocks noChangeArrowheads="1"/>
            </p:cNvSpPr>
            <p:nvPr/>
          </p:nvSpPr>
          <p:spPr bwMode="auto">
            <a:xfrm>
              <a:off x="2400" y="0"/>
              <a:ext cx="3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21</a:t>
              </a:r>
            </a:p>
          </p:txBody>
        </p:sp>
        <p:sp>
          <p:nvSpPr>
            <p:cNvPr id="65575" name="Text Box 1054"/>
            <p:cNvSpPr txBox="1">
              <a:spLocks noChangeArrowheads="1"/>
            </p:cNvSpPr>
            <p:nvPr/>
          </p:nvSpPr>
          <p:spPr bwMode="auto">
            <a:xfrm>
              <a:off x="2784" y="0"/>
              <a:ext cx="3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400" dirty="0">
                  <a:latin typeface="Lucida Sans" panose="020B0602030504020204" charset="0"/>
                  <a:ea typeface="宋体" panose="02010600030101010101" pitchFamily="2" charset="-122"/>
                </a:rPr>
                <a:t>34</a:t>
              </a:r>
            </a:p>
          </p:txBody>
        </p:sp>
      </p:grpSp>
      <p:grpSp>
        <p:nvGrpSpPr>
          <p:cNvPr id="65547" name="Group 1055"/>
          <p:cNvGrpSpPr/>
          <p:nvPr/>
        </p:nvGrpSpPr>
        <p:grpSpPr bwMode="auto">
          <a:xfrm>
            <a:off x="3558565" y="3715444"/>
            <a:ext cx="4291013" cy="461963"/>
            <a:chOff x="96" y="-1"/>
            <a:chExt cx="2703" cy="291"/>
          </a:xfrm>
        </p:grpSpPr>
        <p:grpSp>
          <p:nvGrpSpPr>
            <p:cNvPr id="65553" name="Group 1056"/>
            <p:cNvGrpSpPr/>
            <p:nvPr/>
          </p:nvGrpSpPr>
          <p:grpSpPr bwMode="auto">
            <a:xfrm>
              <a:off x="384" y="-1"/>
              <a:ext cx="2304" cy="291"/>
              <a:chOff x="384" y="-49"/>
              <a:chExt cx="2304" cy="291"/>
            </a:xfrm>
          </p:grpSpPr>
          <p:sp>
            <p:nvSpPr>
              <p:cNvPr id="65562" name="Rectangle 1057"/>
              <p:cNvSpPr>
                <a:spLocks noChangeArrowheads="1"/>
              </p:cNvSpPr>
              <p:nvPr/>
            </p:nvSpPr>
            <p:spPr bwMode="auto">
              <a:xfrm>
                <a:off x="1478" y="-49"/>
                <a:ext cx="116" cy="291"/>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5563" name="Rectangle 1058"/>
              <p:cNvSpPr>
                <a:spLocks noChangeArrowheads="1"/>
              </p:cNvSpPr>
              <p:nvPr/>
            </p:nvSpPr>
            <p:spPr bwMode="auto">
              <a:xfrm>
                <a:off x="384" y="-49"/>
                <a:ext cx="2304" cy="291"/>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5564" name="Rectangle 1059"/>
              <p:cNvSpPr>
                <a:spLocks noChangeArrowheads="1"/>
              </p:cNvSpPr>
              <p:nvPr/>
            </p:nvSpPr>
            <p:spPr bwMode="auto">
              <a:xfrm>
                <a:off x="768" y="-49"/>
                <a:ext cx="1536" cy="291"/>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5565" name="Rectangle 1060"/>
              <p:cNvSpPr>
                <a:spLocks noChangeArrowheads="1"/>
              </p:cNvSpPr>
              <p:nvPr/>
            </p:nvSpPr>
            <p:spPr bwMode="auto">
              <a:xfrm>
                <a:off x="1152" y="-49"/>
                <a:ext cx="768" cy="291"/>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5566" name="Line 1061"/>
              <p:cNvSpPr>
                <a:spLocks noChangeShapeType="1"/>
              </p:cNvSpPr>
              <p:nvPr/>
            </p:nvSpPr>
            <p:spPr bwMode="auto">
              <a:xfrm>
                <a:off x="1536" y="0"/>
                <a:ext cx="0"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spAutoFit/>
              </a:bodyPr>
              <a:lstStyle/>
              <a:p>
                <a:pPr algn="ctr"/>
                <a:endParaRPr lang="zh-CN" altLang="en-US"/>
              </a:p>
            </p:txBody>
          </p:sp>
        </p:grpSp>
        <p:sp>
          <p:nvSpPr>
            <p:cNvPr id="65554" name="Text Box 1062"/>
            <p:cNvSpPr txBox="1">
              <a:spLocks noChangeArrowheads="1"/>
            </p:cNvSpPr>
            <p:nvPr/>
          </p:nvSpPr>
          <p:spPr bwMode="auto">
            <a:xfrm>
              <a:off x="96" y="0"/>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2</a:t>
              </a:r>
            </a:p>
          </p:txBody>
        </p:sp>
        <p:sp>
          <p:nvSpPr>
            <p:cNvPr id="65555" name="Text Box 1063"/>
            <p:cNvSpPr txBox="1">
              <a:spLocks noChangeArrowheads="1"/>
            </p:cNvSpPr>
            <p:nvPr/>
          </p:nvSpPr>
          <p:spPr bwMode="auto">
            <a:xfrm>
              <a:off x="449" y="0"/>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4</a:t>
              </a:r>
            </a:p>
          </p:txBody>
        </p:sp>
        <p:sp>
          <p:nvSpPr>
            <p:cNvPr id="65556" name="Text Box 1064"/>
            <p:cNvSpPr txBox="1">
              <a:spLocks noChangeArrowheads="1"/>
            </p:cNvSpPr>
            <p:nvPr/>
          </p:nvSpPr>
          <p:spPr bwMode="auto">
            <a:xfrm>
              <a:off x="864" y="0"/>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8</a:t>
              </a:r>
            </a:p>
          </p:txBody>
        </p:sp>
        <p:sp>
          <p:nvSpPr>
            <p:cNvPr id="65557" name="Text Box 1065"/>
            <p:cNvSpPr txBox="1">
              <a:spLocks noChangeArrowheads="1"/>
            </p:cNvSpPr>
            <p:nvPr/>
          </p:nvSpPr>
          <p:spPr bwMode="auto">
            <a:xfrm>
              <a:off x="1200" y="0"/>
              <a:ext cx="3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16</a:t>
              </a:r>
            </a:p>
          </p:txBody>
        </p:sp>
        <p:sp>
          <p:nvSpPr>
            <p:cNvPr id="65558" name="Text Box 1066"/>
            <p:cNvSpPr txBox="1">
              <a:spLocks noChangeArrowheads="1"/>
            </p:cNvSpPr>
            <p:nvPr/>
          </p:nvSpPr>
          <p:spPr bwMode="auto">
            <a:xfrm>
              <a:off x="1601" y="0"/>
              <a:ext cx="3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32</a:t>
              </a:r>
            </a:p>
          </p:txBody>
        </p:sp>
        <p:sp>
          <p:nvSpPr>
            <p:cNvPr id="65559" name="Text Box 1067"/>
            <p:cNvSpPr txBox="1">
              <a:spLocks noChangeArrowheads="1"/>
            </p:cNvSpPr>
            <p:nvPr/>
          </p:nvSpPr>
          <p:spPr bwMode="auto">
            <a:xfrm>
              <a:off x="1985" y="0"/>
              <a:ext cx="3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64</a:t>
              </a:r>
            </a:p>
          </p:txBody>
        </p:sp>
        <p:sp>
          <p:nvSpPr>
            <p:cNvPr id="65560" name="Text Box 1068"/>
            <p:cNvSpPr txBox="1">
              <a:spLocks noChangeArrowheads="1"/>
            </p:cNvSpPr>
            <p:nvPr/>
          </p:nvSpPr>
          <p:spPr bwMode="auto">
            <a:xfrm>
              <a:off x="2256" y="0"/>
              <a:ext cx="4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128</a:t>
              </a:r>
            </a:p>
          </p:txBody>
        </p:sp>
        <p:sp>
          <p:nvSpPr>
            <p:cNvPr id="65561" name="Text Box 1069"/>
            <p:cNvSpPr txBox="1">
              <a:spLocks noChangeArrowheads="1"/>
            </p:cNvSpPr>
            <p:nvPr/>
          </p:nvSpPr>
          <p:spPr bwMode="auto">
            <a:xfrm>
              <a:off x="2683" y="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grpSp>
      <p:sp>
        <p:nvSpPr>
          <p:cNvPr id="65548" name="Text Box 1070"/>
          <p:cNvSpPr txBox="1">
            <a:spLocks noChangeArrowheads="1"/>
          </p:cNvSpPr>
          <p:nvPr/>
        </p:nvSpPr>
        <p:spPr bwMode="auto">
          <a:xfrm>
            <a:off x="3406165" y="4783832"/>
            <a:ext cx="568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13</a:t>
            </a:r>
          </a:p>
        </p:txBody>
      </p:sp>
      <p:sp>
        <p:nvSpPr>
          <p:cNvPr id="65549" name="AutoShape 1071"/>
          <p:cNvSpPr/>
          <p:nvPr/>
        </p:nvSpPr>
        <p:spPr bwMode="auto">
          <a:xfrm>
            <a:off x="2186965" y="4860032"/>
            <a:ext cx="1143000" cy="228600"/>
          </a:xfrm>
          <a:custGeom>
            <a:avLst/>
            <a:gdLst>
              <a:gd name="T0" fmla="*/ 2147483646 w 21600"/>
              <a:gd name="T1" fmla="*/ 0 h 21600"/>
              <a:gd name="T2" fmla="*/ 2147483646 w 21600"/>
              <a:gd name="T3" fmla="*/ 67746055 h 21600"/>
              <a:gd name="T4" fmla="*/ 2147483646 w 21600"/>
              <a:gd name="T5" fmla="*/ 67746055 h 21600"/>
              <a:gd name="T6" fmla="*/ 2147483646 w 21600"/>
              <a:gd name="T7" fmla="*/ 203238058 h 21600"/>
              <a:gd name="T8" fmla="*/ 2147483646 w 21600"/>
              <a:gd name="T9" fmla="*/ 203238058 h 21600"/>
              <a:gd name="T10" fmla="*/ 2147483646 w 21600"/>
              <a:gd name="T11" fmla="*/ 270984006 h 21600"/>
              <a:gd name="T12" fmla="*/ 2147483646 w 21600"/>
              <a:gd name="T13" fmla="*/ 135492003 h 21600"/>
              <a:gd name="T14" fmla="*/ 2147483646 w 21600"/>
              <a:gd name="T15" fmla="*/ 0 h 21600"/>
              <a:gd name="T16" fmla="*/ 2147483646 w 21600"/>
              <a:gd name="T17" fmla="*/ 67746055 h 21600"/>
              <a:gd name="T18" fmla="*/ 2147483646 w 21600"/>
              <a:gd name="T19" fmla="*/ 203238058 h 21600"/>
              <a:gd name="T20" fmla="*/ 2147483646 w 21600"/>
              <a:gd name="T21" fmla="*/ 203238058 h 21600"/>
              <a:gd name="T22" fmla="*/ 2147483646 w 21600"/>
              <a:gd name="T23" fmla="*/ 67746055 h 21600"/>
              <a:gd name="T24" fmla="*/ 2147483646 w 21600"/>
              <a:gd name="T25" fmla="*/ 67746055 h 21600"/>
              <a:gd name="T26" fmla="*/ 0 w 21600"/>
              <a:gd name="T27" fmla="*/ 67746055 h 21600"/>
              <a:gd name="T28" fmla="*/ 0 w 21600"/>
              <a:gd name="T29" fmla="*/ 203238058 h 21600"/>
              <a:gd name="T30" fmla="*/ 2147483646 w 21600"/>
              <a:gd name="T31" fmla="*/ 203238058 h 21600"/>
              <a:gd name="T32" fmla="*/ 2147483646 w 21600"/>
              <a:gd name="T33" fmla="*/ 67746055 h 21600"/>
              <a:gd name="T34" fmla="*/ 0 w 21600"/>
              <a:gd name="T35" fmla="*/ 67746055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3375 w 21600"/>
              <a:gd name="T55" fmla="*/ 5400 h 21600"/>
              <a:gd name="T56" fmla="*/ 18900 w 21600"/>
              <a:gd name="T57" fmla="*/ 162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cmpd="sng">
            <a:solidFill>
              <a:schemeClr val="tx1"/>
            </a:solidFill>
            <a:bevel/>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65550" name="Text Box 1072"/>
          <p:cNvSpPr txBox="1">
            <a:spLocks noChangeArrowheads="1"/>
          </p:cNvSpPr>
          <p:nvPr/>
        </p:nvSpPr>
        <p:spPr bwMode="auto">
          <a:xfrm>
            <a:off x="4025290" y="4783832"/>
            <a:ext cx="568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16</a:t>
            </a:r>
          </a:p>
        </p:txBody>
      </p:sp>
      <p:sp>
        <p:nvSpPr>
          <p:cNvPr id="65551" name="Text Box 1073"/>
          <p:cNvSpPr txBox="1">
            <a:spLocks noChangeArrowheads="1"/>
          </p:cNvSpPr>
          <p:nvPr/>
        </p:nvSpPr>
        <p:spPr bwMode="auto">
          <a:xfrm>
            <a:off x="1042378" y="5458520"/>
            <a:ext cx="61452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zh-CN" altLang="en-US" dirty="0">
                <a:solidFill>
                  <a:srgbClr val="A50021"/>
                </a:solidFill>
                <a:latin typeface="Calibri" panose="020F0502020204030204" pitchFamily="34" charset="0"/>
                <a:ea typeface="Arial Unicode MS" panose="020B0604020202020204" charset="-122"/>
              </a:rPr>
              <a:t>查询</a:t>
            </a:r>
            <a:r>
              <a:rPr lang="en-US" altLang="zh-CN" dirty="0">
                <a:solidFill>
                  <a:srgbClr val="A50021"/>
                </a:solidFill>
                <a:latin typeface="Calibri" panose="020F0502020204030204" pitchFamily="34" charset="0"/>
                <a:ea typeface="Arial Unicode MS" panose="020B0604020202020204" charset="-122"/>
              </a:rPr>
              <a:t>:</a:t>
            </a:r>
            <a:r>
              <a:rPr lang="en-US" altLang="zh-CN" b="1" i="1" dirty="0">
                <a:latin typeface="Calibri" panose="020F0502020204030204" pitchFamily="34" charset="0"/>
                <a:ea typeface="Arial Unicode MS" panose="020B0604020202020204" charset="-122"/>
              </a:rPr>
              <a:t> Brutus</a:t>
            </a:r>
            <a:r>
              <a:rPr lang="en-US" altLang="zh-CN" dirty="0">
                <a:latin typeface="Calibri" panose="020F0502020204030204" pitchFamily="34" charset="0"/>
                <a:ea typeface="Arial Unicode MS" panose="020B0604020202020204" charset="-122"/>
              </a:rPr>
              <a:t> </a:t>
            </a:r>
            <a:r>
              <a:rPr lang="en-US" altLang="zh-CN" i="1" dirty="0">
                <a:latin typeface="Calibri" panose="020F0502020204030204" pitchFamily="34" charset="0"/>
                <a:ea typeface="Arial Unicode MS" panose="020B0604020202020204" charset="-122"/>
              </a:rPr>
              <a:t>AND</a:t>
            </a:r>
            <a:r>
              <a:rPr lang="en-US" altLang="zh-CN" dirty="0">
                <a:latin typeface="Calibri" panose="020F0502020204030204" pitchFamily="34" charset="0"/>
                <a:ea typeface="Arial Unicode MS" panose="020B0604020202020204" charset="-122"/>
              </a:rPr>
              <a:t> </a:t>
            </a:r>
            <a:r>
              <a:rPr lang="en-US" altLang="zh-CN" b="1" i="1" dirty="0">
                <a:latin typeface="Calibri" panose="020F0502020204030204" pitchFamily="34" charset="0"/>
                <a:ea typeface="Arial Unicode MS" panose="020B0604020202020204" charset="-122"/>
              </a:rPr>
              <a:t>Calpurnia</a:t>
            </a:r>
            <a:r>
              <a:rPr lang="en-US" altLang="zh-CN" dirty="0">
                <a:latin typeface="Calibri" panose="020F0502020204030204" pitchFamily="34" charset="0"/>
                <a:ea typeface="Arial Unicode MS" panose="020B0604020202020204" charset="-122"/>
              </a:rPr>
              <a:t> </a:t>
            </a:r>
            <a:r>
              <a:rPr lang="en-US" altLang="zh-CN" i="1" dirty="0">
                <a:latin typeface="Calibri" panose="020F0502020204030204" pitchFamily="34" charset="0"/>
                <a:ea typeface="Arial Unicode MS" panose="020B0604020202020204" charset="-122"/>
              </a:rPr>
              <a:t>AND</a:t>
            </a:r>
            <a:r>
              <a:rPr lang="en-US" altLang="zh-CN" dirty="0">
                <a:latin typeface="Calibri" panose="020F0502020204030204" pitchFamily="34" charset="0"/>
                <a:ea typeface="Arial Unicode MS" panose="020B0604020202020204" charset="-122"/>
              </a:rPr>
              <a:t> </a:t>
            </a:r>
            <a:r>
              <a:rPr lang="en-US" altLang="zh-CN" b="1" i="1" dirty="0">
                <a:latin typeface="Calibri" panose="020F0502020204030204" pitchFamily="34" charset="0"/>
                <a:ea typeface="Arial Unicode MS" panose="020B0604020202020204" charset="-122"/>
              </a:rPr>
              <a:t>Caesar</a:t>
            </a:r>
          </a:p>
        </p:txBody>
      </p:sp>
      <p:sp>
        <p:nvSpPr>
          <p:cNvPr id="65552" name="Slide Number Placeholder 5"/>
          <p:cNvSpPr txBox="1">
            <a:spLocks noGrp="1" noChangeArrowheads="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r" eaLnBrk="1" hangingPunct="1">
              <a:spcBef>
                <a:spcPct val="0"/>
              </a:spcBef>
              <a:buClrTx/>
              <a:buFont typeface="DejaVu Sans" pitchFamily="34" charset="0"/>
              <a:buNone/>
            </a:pPr>
            <a:fld id="{19E5C23E-801C-48B5-A15B-BCDCB0853AE1}" type="slidenum">
              <a:rPr lang="zh-CN" altLang="en-US" sz="1400">
                <a:latin typeface="Arial Unicode MS" panose="020B0604020202020204" charset="-122"/>
                <a:ea typeface="宋体" panose="02010600030101010101" pitchFamily="2" charset="-122"/>
              </a:rPr>
              <a:t>50</a:t>
            </a:fld>
            <a:endParaRPr lang="en-US" altLang="zh-CN" sz="1400">
              <a:latin typeface="Arial Unicode MS" panose="020B0604020202020204" charset="-122"/>
              <a:ea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050"/>
          <p:cNvSpPr>
            <a:spLocks noGrp="1" noChangeArrowheads="1"/>
          </p:cNvSpPr>
          <p:nvPr>
            <p:ph type="title" idx="4294967295"/>
          </p:nvPr>
        </p:nvSpPr>
        <p:spPr>
          <a:xfrm>
            <a:off x="457200" y="274638"/>
            <a:ext cx="8229600" cy="696912"/>
          </a:xfrm>
        </p:spPr>
        <p:txBody>
          <a:bodyPr vert="horz" lIns="91440" tIns="45720" rIns="91440" bIns="45720" rtlCol="0" anchor="ctr">
            <a:noAutofit/>
          </a:bodyPr>
          <a:lstStyle/>
          <a:p>
            <a:r>
              <a:rPr lang="zh-CN" altLang="en-US" sz="3600" b="1" dirty="0"/>
              <a:t>查询优化</a:t>
            </a:r>
          </a:p>
        </p:txBody>
      </p:sp>
      <p:sp>
        <p:nvSpPr>
          <p:cNvPr id="66563" name="Rectangle 2051"/>
          <p:cNvSpPr>
            <a:spLocks noGrp="1" noChangeArrowheads="1"/>
          </p:cNvSpPr>
          <p:nvPr>
            <p:ph idx="4294967295"/>
          </p:nvPr>
        </p:nvSpPr>
        <p:spPr>
          <a:xfrm>
            <a:off x="457200" y="1343025"/>
            <a:ext cx="8229600" cy="4953000"/>
          </a:xfrm>
        </p:spPr>
        <p:txBody>
          <a:bodyPr>
            <a:normAutofit/>
          </a:bodyPr>
          <a:lstStyle/>
          <a:p>
            <a:pPr eaLnBrk="1" hangingPunct="1">
              <a:lnSpc>
                <a:spcPct val="150000"/>
              </a:lnSpc>
            </a:pPr>
            <a:r>
              <a:rPr lang="zh-CN" altLang="en-US" sz="2800" dirty="0">
                <a:latin typeface="华文中宋" panose="02010600040101010101" pitchFamily="2" charset="-122"/>
                <a:ea typeface="华文中宋" panose="02010600040101010101" pitchFamily="2" charset="-122"/>
              </a:rPr>
              <a:t>按照表从小到大</a:t>
            </a:r>
            <a:r>
              <a:rPr lang="en-US" altLang="zh-CN" sz="2800" dirty="0">
                <a:latin typeface="华文中宋" panose="02010600040101010101" pitchFamily="2" charset="-122"/>
                <a:ea typeface="华文中宋" panose="02010600040101010101" pitchFamily="2" charset="-122"/>
              </a:rPr>
              <a:t>(</a:t>
            </a:r>
            <a:r>
              <a:rPr lang="zh-CN" altLang="en-US" sz="2800" dirty="0">
                <a:latin typeface="华文中宋" panose="02010600040101010101" pitchFamily="2" charset="-122"/>
                <a:ea typeface="华文中宋" panose="02010600040101010101" pitchFamily="2" charset="-122"/>
              </a:rPr>
              <a:t>即 </a:t>
            </a:r>
            <a:r>
              <a:rPr lang="en-US" altLang="zh-CN" sz="2800" dirty="0" err="1">
                <a:latin typeface="华文中宋" panose="02010600040101010101" pitchFamily="2" charset="-122"/>
                <a:ea typeface="华文中宋" panose="02010600040101010101" pitchFamily="2" charset="-122"/>
              </a:rPr>
              <a:t>df</a:t>
            </a:r>
            <a:r>
              <a:rPr lang="en-US" altLang="zh-CN" sz="2800" dirty="0">
                <a:latin typeface="华文中宋" panose="02010600040101010101" pitchFamily="2" charset="-122"/>
                <a:ea typeface="华文中宋" panose="02010600040101010101" pitchFamily="2" charset="-122"/>
              </a:rPr>
              <a:t> </a:t>
            </a:r>
            <a:r>
              <a:rPr lang="zh-CN" altLang="en-US" sz="2800" dirty="0">
                <a:latin typeface="华文中宋" panose="02010600040101010101" pitchFamily="2" charset="-122"/>
                <a:ea typeface="华文中宋" panose="02010600040101010101" pitchFamily="2" charset="-122"/>
              </a:rPr>
              <a:t>从小到大</a:t>
            </a:r>
            <a:r>
              <a:rPr lang="en-US" altLang="zh-CN" sz="2800" dirty="0">
                <a:latin typeface="华文中宋" panose="02010600040101010101" pitchFamily="2" charset="-122"/>
                <a:ea typeface="华文中宋" panose="02010600040101010101" pitchFamily="2" charset="-122"/>
              </a:rPr>
              <a:t>)</a:t>
            </a:r>
            <a:r>
              <a:rPr lang="zh-CN" altLang="en-US" sz="2800" dirty="0">
                <a:latin typeface="华文中宋" panose="02010600040101010101" pitchFamily="2" charset="-122"/>
                <a:ea typeface="华文中宋" panose="02010600040101010101" pitchFamily="2" charset="-122"/>
              </a:rPr>
              <a:t>的顺序进行处理</a:t>
            </a:r>
            <a:r>
              <a:rPr lang="en-US" altLang="zh-CN" sz="2800" dirty="0">
                <a:latin typeface="华文中宋" panose="02010600040101010101" pitchFamily="2" charset="-122"/>
                <a:ea typeface="华文中宋" panose="02010600040101010101" pitchFamily="2" charset="-122"/>
              </a:rPr>
              <a:t>:</a:t>
            </a:r>
          </a:p>
          <a:p>
            <a:pPr lvl="1" eaLnBrk="1" hangingPunct="1">
              <a:lnSpc>
                <a:spcPct val="150000"/>
              </a:lnSpc>
            </a:pPr>
            <a:r>
              <a:rPr lang="zh-CN" altLang="en-US" sz="2400" dirty="0">
                <a:latin typeface="华文中宋" panose="02010600040101010101" pitchFamily="2" charset="-122"/>
                <a:ea typeface="华文中宋" panose="02010600040101010101" pitchFamily="2" charset="-122"/>
              </a:rPr>
              <a:t>每次从最小的开始合并</a:t>
            </a:r>
          </a:p>
        </p:txBody>
      </p:sp>
      <p:sp>
        <p:nvSpPr>
          <p:cNvPr id="66564" name="Slide Number Placeholder 5"/>
          <p:cNvSpPr txBox="1">
            <a:spLocks noGrp="1" noChangeArrowheads="1"/>
          </p:cNvSpPr>
          <p:nvPr/>
        </p:nvSpPr>
        <p:spPr bwMode="auto">
          <a:xfrm>
            <a:off x="6553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r" eaLnBrk="1" hangingPunct="1">
              <a:spcBef>
                <a:spcPct val="0"/>
              </a:spcBef>
              <a:buClrTx/>
              <a:buFont typeface="DejaVu Sans" pitchFamily="34" charset="0"/>
              <a:buNone/>
            </a:pPr>
            <a:fld id="{6041E037-9E15-47EB-96C8-FAB43CB28F41}" type="slidenum">
              <a:rPr lang="zh-CN" altLang="en-US" sz="1200">
                <a:solidFill>
                  <a:srgbClr val="898989"/>
                </a:solidFill>
                <a:latin typeface="Calibri" panose="020F0502020204030204" pitchFamily="34" charset="0"/>
                <a:ea typeface="宋体" panose="02010600030101010101" pitchFamily="2" charset="-122"/>
              </a:rPr>
              <a:t>51</a:t>
            </a:fld>
            <a:endParaRPr lang="en-US" altLang="zh-CN" sz="1200">
              <a:solidFill>
                <a:srgbClr val="898989"/>
              </a:solidFill>
              <a:latin typeface="Calibri" panose="020F0502020204030204" pitchFamily="34" charset="0"/>
              <a:ea typeface="宋体" panose="02010600030101010101" pitchFamily="2" charset="-122"/>
            </a:endParaRPr>
          </a:p>
        </p:txBody>
      </p:sp>
      <p:sp>
        <p:nvSpPr>
          <p:cNvPr id="54277" name="AutoShape 2097"/>
          <p:cNvSpPr>
            <a:spLocks noChangeArrowheads="1"/>
          </p:cNvSpPr>
          <p:nvPr/>
        </p:nvSpPr>
        <p:spPr bwMode="auto">
          <a:xfrm>
            <a:off x="2378075" y="2890004"/>
            <a:ext cx="3733800" cy="597456"/>
          </a:xfrm>
          <a:prstGeom prst="upArrowCallout">
            <a:avLst>
              <a:gd name="adj1" fmla="val 80823"/>
              <a:gd name="adj2" fmla="val 80823"/>
              <a:gd name="adj3" fmla="val 16667"/>
              <a:gd name="adj4" fmla="val 66667"/>
            </a:avLst>
          </a:prstGeom>
          <a:solidFill>
            <a:schemeClr val="accent1">
              <a:alpha val="50195"/>
            </a:schemeClr>
          </a:solidFill>
          <a:ln w="9525">
            <a:solidFill>
              <a:schemeClr val="tx1"/>
            </a:solidFill>
            <a:miter lim="800000"/>
          </a:ln>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ClrTx/>
              <a:buFont typeface="DejaVu Sans" pitchFamily="34" charset="0"/>
              <a:buNone/>
            </a:pPr>
            <a:r>
              <a:rPr lang="zh-CN" altLang="en-US" sz="2000" dirty="0">
                <a:latin typeface="华文中宋" panose="02010600040101010101" pitchFamily="2" charset="-122"/>
                <a:ea typeface="华文中宋" panose="02010600040101010101" pitchFamily="2" charset="-122"/>
              </a:rPr>
              <a:t>这是为什么保存 </a:t>
            </a:r>
            <a:r>
              <a:rPr lang="en-US" altLang="zh-CN" sz="2000" dirty="0" err="1">
                <a:latin typeface="华文中宋" panose="02010600040101010101" pitchFamily="2" charset="-122"/>
                <a:ea typeface="华文中宋" panose="02010600040101010101" pitchFamily="2" charset="-122"/>
              </a:rPr>
              <a:t>df</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的原因</a:t>
            </a:r>
          </a:p>
        </p:txBody>
      </p:sp>
      <p:sp>
        <p:nvSpPr>
          <p:cNvPr id="54278" name="Text Box 2098"/>
          <p:cNvSpPr txBox="1">
            <a:spLocks noChangeArrowheads="1"/>
          </p:cNvSpPr>
          <p:nvPr/>
        </p:nvSpPr>
        <p:spPr bwMode="auto">
          <a:xfrm>
            <a:off x="704880" y="5771728"/>
            <a:ext cx="67762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zh-CN" altLang="en-US" sz="2000" dirty="0">
                <a:latin typeface="华文中宋" panose="02010600040101010101" pitchFamily="2" charset="-122"/>
                <a:ea typeface="华文中宋" panose="02010600040101010101" pitchFamily="2" charset="-122"/>
              </a:rPr>
              <a:t>相当于处理查询 </a:t>
            </a:r>
            <a:r>
              <a:rPr lang="en-US" altLang="zh-CN" sz="2000" dirty="0">
                <a:latin typeface="华文中宋" panose="02010600040101010101" pitchFamily="2" charset="-122"/>
                <a:ea typeface="华文中宋" panose="02010600040101010101" pitchFamily="2" charset="-122"/>
              </a:rPr>
              <a:t>(</a:t>
            </a:r>
            <a:r>
              <a:rPr lang="en-US" altLang="zh-CN" sz="2000" b="1" i="1" dirty="0">
                <a:latin typeface="华文中宋" panose="02010600040101010101" pitchFamily="2" charset="-122"/>
                <a:ea typeface="华文中宋" panose="02010600040101010101" pitchFamily="2" charset="-122"/>
              </a:rPr>
              <a:t>Calpurnia</a:t>
            </a:r>
            <a:r>
              <a:rPr lang="en-US" altLang="zh-CN" sz="2000" dirty="0">
                <a:latin typeface="华文中宋" panose="02010600040101010101" pitchFamily="2" charset="-122"/>
                <a:ea typeface="华文中宋" panose="02010600040101010101" pitchFamily="2" charset="-122"/>
              </a:rPr>
              <a:t> </a:t>
            </a:r>
            <a:r>
              <a:rPr lang="en-US" altLang="zh-CN" sz="2000" i="1" dirty="0">
                <a:latin typeface="华文中宋" panose="02010600040101010101" pitchFamily="2" charset="-122"/>
                <a:ea typeface="华文中宋" panose="02010600040101010101" pitchFamily="2" charset="-122"/>
              </a:rPr>
              <a:t>AND</a:t>
            </a:r>
            <a:r>
              <a:rPr lang="en-US" altLang="zh-CN" sz="2000" dirty="0">
                <a:latin typeface="华文中宋" panose="02010600040101010101" pitchFamily="2" charset="-122"/>
                <a:ea typeface="华文中宋" panose="02010600040101010101" pitchFamily="2" charset="-122"/>
              </a:rPr>
              <a:t> </a:t>
            </a:r>
            <a:r>
              <a:rPr lang="en-US" altLang="zh-CN" sz="2000" b="1" i="1" dirty="0">
                <a:latin typeface="华文中宋" panose="02010600040101010101" pitchFamily="2" charset="-122"/>
                <a:ea typeface="华文中宋" panose="02010600040101010101" pitchFamily="2" charset="-122"/>
              </a:rPr>
              <a:t>Brutus)</a:t>
            </a:r>
            <a:r>
              <a:rPr lang="en-US" altLang="zh-CN" sz="2000" dirty="0">
                <a:latin typeface="华文中宋" panose="02010600040101010101" pitchFamily="2" charset="-122"/>
                <a:ea typeface="华文中宋" panose="02010600040101010101" pitchFamily="2" charset="-122"/>
              </a:rPr>
              <a:t> </a:t>
            </a:r>
            <a:r>
              <a:rPr lang="en-US" altLang="zh-CN" sz="2000" i="1" dirty="0">
                <a:latin typeface="华文中宋" panose="02010600040101010101" pitchFamily="2" charset="-122"/>
                <a:ea typeface="华文中宋" panose="02010600040101010101" pitchFamily="2" charset="-122"/>
              </a:rPr>
              <a:t>AND </a:t>
            </a:r>
            <a:r>
              <a:rPr lang="en-US" altLang="zh-CN" sz="2000" b="1" i="1" dirty="0">
                <a:latin typeface="华文中宋" panose="02010600040101010101" pitchFamily="2" charset="-122"/>
                <a:ea typeface="华文中宋" panose="02010600040101010101" pitchFamily="2" charset="-122"/>
              </a:rPr>
              <a:t>Caesar</a:t>
            </a:r>
            <a:r>
              <a:rPr lang="en-US" altLang="zh-CN" sz="2000" dirty="0">
                <a:latin typeface="华文中宋" panose="02010600040101010101" pitchFamily="2" charset="-122"/>
                <a:ea typeface="华文中宋" panose="02010600040101010101" pitchFamily="2" charset="-122"/>
              </a:rPr>
              <a:t>.</a:t>
            </a:r>
          </a:p>
        </p:txBody>
      </p:sp>
      <p:grpSp>
        <p:nvGrpSpPr>
          <p:cNvPr id="2" name="组合 1"/>
          <p:cNvGrpSpPr/>
          <p:nvPr/>
        </p:nvGrpSpPr>
        <p:grpSpPr>
          <a:xfrm>
            <a:off x="623888" y="3971141"/>
            <a:ext cx="7883525" cy="1528763"/>
            <a:chOff x="390525" y="4191000"/>
            <a:chExt cx="7883525" cy="1528763"/>
          </a:xfrm>
        </p:grpSpPr>
        <p:sp>
          <p:nvSpPr>
            <p:cNvPr id="66567" name="Text Box 1029"/>
            <p:cNvSpPr txBox="1">
              <a:spLocks noChangeArrowheads="1"/>
            </p:cNvSpPr>
            <p:nvPr/>
          </p:nvSpPr>
          <p:spPr bwMode="auto">
            <a:xfrm>
              <a:off x="390525" y="4191000"/>
              <a:ext cx="1092200" cy="46196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b="1" i="1">
                  <a:latin typeface="Calibri" panose="020F0502020204030204" pitchFamily="34" charset="0"/>
                  <a:ea typeface="Arial Unicode MS" panose="020B0604020202020204" charset="-122"/>
                </a:rPr>
                <a:t>Brutus</a:t>
              </a:r>
            </a:p>
          </p:txBody>
        </p:sp>
        <p:sp>
          <p:nvSpPr>
            <p:cNvPr id="66568" name="Text Box 1030"/>
            <p:cNvSpPr txBox="1">
              <a:spLocks noChangeArrowheads="1"/>
            </p:cNvSpPr>
            <p:nvPr/>
          </p:nvSpPr>
          <p:spPr bwMode="auto">
            <a:xfrm>
              <a:off x="390525" y="4724400"/>
              <a:ext cx="1123950" cy="46196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b="1" i="1">
                  <a:latin typeface="Calibri" panose="020F0502020204030204" pitchFamily="34" charset="0"/>
                  <a:ea typeface="宋体" panose="02010600030101010101" pitchFamily="2" charset="-122"/>
                </a:rPr>
                <a:t>Caesar</a:t>
              </a:r>
            </a:p>
          </p:txBody>
        </p:sp>
        <p:sp>
          <p:nvSpPr>
            <p:cNvPr id="66569" name="Text Box 1031"/>
            <p:cNvSpPr txBox="1">
              <a:spLocks noChangeArrowheads="1"/>
            </p:cNvSpPr>
            <p:nvPr/>
          </p:nvSpPr>
          <p:spPr bwMode="auto">
            <a:xfrm>
              <a:off x="390525" y="5257800"/>
              <a:ext cx="1490663" cy="46196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b="1" i="1">
                  <a:latin typeface="Calibri" panose="020F0502020204030204" pitchFamily="34" charset="0"/>
                  <a:ea typeface="Arial Unicode MS" panose="020B0604020202020204" charset="-122"/>
                </a:rPr>
                <a:t>Calpurnia</a:t>
              </a:r>
            </a:p>
          </p:txBody>
        </p:sp>
        <p:sp>
          <p:nvSpPr>
            <p:cNvPr id="66570" name="AutoShape 1032"/>
            <p:cNvSpPr/>
            <p:nvPr/>
          </p:nvSpPr>
          <p:spPr bwMode="auto">
            <a:xfrm>
              <a:off x="2066925" y="4267200"/>
              <a:ext cx="1143000" cy="228600"/>
            </a:xfrm>
            <a:custGeom>
              <a:avLst/>
              <a:gdLst>
                <a:gd name="T0" fmla="*/ 2147483646 w 21600"/>
                <a:gd name="T1" fmla="*/ 0 h 21600"/>
                <a:gd name="T2" fmla="*/ 2147483646 w 21600"/>
                <a:gd name="T3" fmla="*/ 67746055 h 21600"/>
                <a:gd name="T4" fmla="*/ 2147483646 w 21600"/>
                <a:gd name="T5" fmla="*/ 67746055 h 21600"/>
                <a:gd name="T6" fmla="*/ 2147483646 w 21600"/>
                <a:gd name="T7" fmla="*/ 203238058 h 21600"/>
                <a:gd name="T8" fmla="*/ 2147483646 w 21600"/>
                <a:gd name="T9" fmla="*/ 203238058 h 21600"/>
                <a:gd name="T10" fmla="*/ 2147483646 w 21600"/>
                <a:gd name="T11" fmla="*/ 270984006 h 21600"/>
                <a:gd name="T12" fmla="*/ 2147483646 w 21600"/>
                <a:gd name="T13" fmla="*/ 135492003 h 21600"/>
                <a:gd name="T14" fmla="*/ 2147483646 w 21600"/>
                <a:gd name="T15" fmla="*/ 0 h 21600"/>
                <a:gd name="T16" fmla="*/ 2147483646 w 21600"/>
                <a:gd name="T17" fmla="*/ 67746055 h 21600"/>
                <a:gd name="T18" fmla="*/ 2147483646 w 21600"/>
                <a:gd name="T19" fmla="*/ 203238058 h 21600"/>
                <a:gd name="T20" fmla="*/ 2147483646 w 21600"/>
                <a:gd name="T21" fmla="*/ 203238058 h 21600"/>
                <a:gd name="T22" fmla="*/ 2147483646 w 21600"/>
                <a:gd name="T23" fmla="*/ 67746055 h 21600"/>
                <a:gd name="T24" fmla="*/ 2147483646 w 21600"/>
                <a:gd name="T25" fmla="*/ 67746055 h 21600"/>
                <a:gd name="T26" fmla="*/ 0 w 21600"/>
                <a:gd name="T27" fmla="*/ 67746055 h 21600"/>
                <a:gd name="T28" fmla="*/ 0 w 21600"/>
                <a:gd name="T29" fmla="*/ 203238058 h 21600"/>
                <a:gd name="T30" fmla="*/ 2147483646 w 21600"/>
                <a:gd name="T31" fmla="*/ 203238058 h 21600"/>
                <a:gd name="T32" fmla="*/ 2147483646 w 21600"/>
                <a:gd name="T33" fmla="*/ 67746055 h 21600"/>
                <a:gd name="T34" fmla="*/ 0 w 21600"/>
                <a:gd name="T35" fmla="*/ 67746055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3375 w 21600"/>
                <a:gd name="T55" fmla="*/ 5400 h 21600"/>
                <a:gd name="T56" fmla="*/ 18900 w 21600"/>
                <a:gd name="T57" fmla="*/ 162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cmpd="sng">
              <a:solidFill>
                <a:schemeClr val="tx1"/>
              </a:solidFill>
              <a:bevel/>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66571" name="AutoShape 1033"/>
            <p:cNvSpPr/>
            <p:nvPr/>
          </p:nvSpPr>
          <p:spPr bwMode="auto">
            <a:xfrm>
              <a:off x="2066925" y="4800600"/>
              <a:ext cx="1143000" cy="228600"/>
            </a:xfrm>
            <a:custGeom>
              <a:avLst/>
              <a:gdLst>
                <a:gd name="T0" fmla="*/ 2147483646 w 21600"/>
                <a:gd name="T1" fmla="*/ 0 h 21600"/>
                <a:gd name="T2" fmla="*/ 2147483646 w 21600"/>
                <a:gd name="T3" fmla="*/ 67746055 h 21600"/>
                <a:gd name="T4" fmla="*/ 2147483646 w 21600"/>
                <a:gd name="T5" fmla="*/ 67746055 h 21600"/>
                <a:gd name="T6" fmla="*/ 2147483646 w 21600"/>
                <a:gd name="T7" fmla="*/ 203238058 h 21600"/>
                <a:gd name="T8" fmla="*/ 2147483646 w 21600"/>
                <a:gd name="T9" fmla="*/ 203238058 h 21600"/>
                <a:gd name="T10" fmla="*/ 2147483646 w 21600"/>
                <a:gd name="T11" fmla="*/ 270984006 h 21600"/>
                <a:gd name="T12" fmla="*/ 2147483646 w 21600"/>
                <a:gd name="T13" fmla="*/ 135492003 h 21600"/>
                <a:gd name="T14" fmla="*/ 2147483646 w 21600"/>
                <a:gd name="T15" fmla="*/ 0 h 21600"/>
                <a:gd name="T16" fmla="*/ 2147483646 w 21600"/>
                <a:gd name="T17" fmla="*/ 67746055 h 21600"/>
                <a:gd name="T18" fmla="*/ 2147483646 w 21600"/>
                <a:gd name="T19" fmla="*/ 203238058 h 21600"/>
                <a:gd name="T20" fmla="*/ 2147483646 w 21600"/>
                <a:gd name="T21" fmla="*/ 203238058 h 21600"/>
                <a:gd name="T22" fmla="*/ 2147483646 w 21600"/>
                <a:gd name="T23" fmla="*/ 67746055 h 21600"/>
                <a:gd name="T24" fmla="*/ 2147483646 w 21600"/>
                <a:gd name="T25" fmla="*/ 67746055 h 21600"/>
                <a:gd name="T26" fmla="*/ 0 w 21600"/>
                <a:gd name="T27" fmla="*/ 67746055 h 21600"/>
                <a:gd name="T28" fmla="*/ 0 w 21600"/>
                <a:gd name="T29" fmla="*/ 203238058 h 21600"/>
                <a:gd name="T30" fmla="*/ 2147483646 w 21600"/>
                <a:gd name="T31" fmla="*/ 203238058 h 21600"/>
                <a:gd name="T32" fmla="*/ 2147483646 w 21600"/>
                <a:gd name="T33" fmla="*/ 67746055 h 21600"/>
                <a:gd name="T34" fmla="*/ 0 w 21600"/>
                <a:gd name="T35" fmla="*/ 67746055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3375 w 21600"/>
                <a:gd name="T55" fmla="*/ 5400 h 21600"/>
                <a:gd name="T56" fmla="*/ 18900 w 21600"/>
                <a:gd name="T57" fmla="*/ 162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cmpd="sng">
              <a:solidFill>
                <a:schemeClr val="tx1"/>
              </a:solidFill>
              <a:bevel/>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66572" name="Group 1034"/>
            <p:cNvGrpSpPr/>
            <p:nvPr/>
          </p:nvGrpSpPr>
          <p:grpSpPr bwMode="auto">
            <a:xfrm>
              <a:off x="3286125" y="5334000"/>
              <a:ext cx="4876800" cy="304800"/>
              <a:chOff x="0" y="0"/>
              <a:chExt cx="3072" cy="192"/>
            </a:xfrm>
          </p:grpSpPr>
          <p:sp>
            <p:nvSpPr>
              <p:cNvPr id="66606" name="Rectangle 1035"/>
              <p:cNvSpPr>
                <a:spLocks noChangeArrowheads="1"/>
              </p:cNvSpPr>
              <p:nvPr/>
            </p:nvSpPr>
            <p:spPr bwMode="auto">
              <a:xfrm>
                <a:off x="0" y="0"/>
                <a:ext cx="3072" cy="192"/>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6607" name="Rectangle 1036"/>
              <p:cNvSpPr>
                <a:spLocks noChangeArrowheads="1"/>
              </p:cNvSpPr>
              <p:nvPr/>
            </p:nvSpPr>
            <p:spPr bwMode="auto">
              <a:xfrm>
                <a:off x="384" y="0"/>
                <a:ext cx="2304"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6608" name="Rectangle 1037"/>
              <p:cNvSpPr>
                <a:spLocks noChangeArrowheads="1"/>
              </p:cNvSpPr>
              <p:nvPr/>
            </p:nvSpPr>
            <p:spPr bwMode="auto">
              <a:xfrm>
                <a:off x="768" y="0"/>
                <a:ext cx="1536"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6609" name="Rectangle 1038"/>
              <p:cNvSpPr>
                <a:spLocks noChangeArrowheads="1"/>
              </p:cNvSpPr>
              <p:nvPr/>
            </p:nvSpPr>
            <p:spPr bwMode="auto">
              <a:xfrm>
                <a:off x="1152" y="0"/>
                <a:ext cx="768"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6610" name="Line 1039"/>
              <p:cNvSpPr>
                <a:spLocks noChangeShapeType="1"/>
              </p:cNvSpPr>
              <p:nvPr/>
            </p:nvSpPr>
            <p:spPr bwMode="auto">
              <a:xfrm>
                <a:off x="1536" y="0"/>
                <a:ext cx="0"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nvGrpSpPr>
            <p:cNvPr id="66573" name="Group 1040"/>
            <p:cNvGrpSpPr/>
            <p:nvPr/>
          </p:nvGrpSpPr>
          <p:grpSpPr bwMode="auto">
            <a:xfrm>
              <a:off x="3286125" y="4724400"/>
              <a:ext cx="4987925" cy="457200"/>
              <a:chOff x="0" y="0"/>
              <a:chExt cx="3142" cy="288"/>
            </a:xfrm>
          </p:grpSpPr>
          <p:grpSp>
            <p:nvGrpSpPr>
              <p:cNvPr id="66592" name="Group 1041"/>
              <p:cNvGrpSpPr/>
              <p:nvPr/>
            </p:nvGrpSpPr>
            <p:grpSpPr bwMode="auto">
              <a:xfrm>
                <a:off x="0" y="48"/>
                <a:ext cx="3072" cy="192"/>
                <a:chOff x="0" y="0"/>
                <a:chExt cx="3072" cy="192"/>
              </a:xfrm>
            </p:grpSpPr>
            <p:sp>
              <p:nvSpPr>
                <p:cNvPr id="66601" name="Rectangle 1042"/>
                <p:cNvSpPr>
                  <a:spLocks noChangeArrowheads="1"/>
                </p:cNvSpPr>
                <p:nvPr/>
              </p:nvSpPr>
              <p:spPr bwMode="auto">
                <a:xfrm>
                  <a:off x="0" y="0"/>
                  <a:ext cx="3072" cy="192"/>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6602" name="Rectangle 1043"/>
                <p:cNvSpPr>
                  <a:spLocks noChangeArrowheads="1"/>
                </p:cNvSpPr>
                <p:nvPr/>
              </p:nvSpPr>
              <p:spPr bwMode="auto">
                <a:xfrm>
                  <a:off x="384" y="0"/>
                  <a:ext cx="2304"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6603" name="Rectangle 1044"/>
                <p:cNvSpPr>
                  <a:spLocks noChangeArrowheads="1"/>
                </p:cNvSpPr>
                <p:nvPr/>
              </p:nvSpPr>
              <p:spPr bwMode="auto">
                <a:xfrm>
                  <a:off x="768" y="0"/>
                  <a:ext cx="1536"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6604" name="Rectangle 1045"/>
                <p:cNvSpPr>
                  <a:spLocks noChangeArrowheads="1"/>
                </p:cNvSpPr>
                <p:nvPr/>
              </p:nvSpPr>
              <p:spPr bwMode="auto">
                <a:xfrm>
                  <a:off x="1152" y="0"/>
                  <a:ext cx="768"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6605" name="Line 1046"/>
                <p:cNvSpPr>
                  <a:spLocks noChangeShapeType="1"/>
                </p:cNvSpPr>
                <p:nvPr/>
              </p:nvSpPr>
              <p:spPr bwMode="auto">
                <a:xfrm>
                  <a:off x="1536" y="0"/>
                  <a:ext cx="0"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66593" name="Text Box 1047"/>
              <p:cNvSpPr txBox="1">
                <a:spLocks noChangeArrowheads="1"/>
              </p:cNvSpPr>
              <p:nvPr/>
            </p:nvSpPr>
            <p:spPr bwMode="auto">
              <a:xfrm>
                <a:off x="86" y="0"/>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a:t>
                </a:r>
              </a:p>
            </p:txBody>
          </p:sp>
          <p:sp>
            <p:nvSpPr>
              <p:cNvPr id="66594" name="Text Box 1048"/>
              <p:cNvSpPr txBox="1">
                <a:spLocks noChangeArrowheads="1"/>
              </p:cNvSpPr>
              <p:nvPr/>
            </p:nvSpPr>
            <p:spPr bwMode="auto">
              <a:xfrm>
                <a:off x="518" y="0"/>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2</a:t>
                </a:r>
              </a:p>
            </p:txBody>
          </p:sp>
          <p:sp>
            <p:nvSpPr>
              <p:cNvPr id="66595" name="Text Box 1049"/>
              <p:cNvSpPr txBox="1">
                <a:spLocks noChangeArrowheads="1"/>
              </p:cNvSpPr>
              <p:nvPr/>
            </p:nvSpPr>
            <p:spPr bwMode="auto">
              <a:xfrm>
                <a:off x="881" y="0"/>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3</a:t>
                </a:r>
              </a:p>
            </p:txBody>
          </p:sp>
          <p:sp>
            <p:nvSpPr>
              <p:cNvPr id="66596" name="Text Box 1050"/>
              <p:cNvSpPr txBox="1">
                <a:spLocks noChangeArrowheads="1"/>
              </p:cNvSpPr>
              <p:nvPr/>
            </p:nvSpPr>
            <p:spPr bwMode="auto">
              <a:xfrm>
                <a:off x="1248" y="0"/>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5</a:t>
                </a:r>
              </a:p>
            </p:txBody>
          </p:sp>
          <p:sp>
            <p:nvSpPr>
              <p:cNvPr id="66597" name="Text Box 1051"/>
              <p:cNvSpPr txBox="1">
                <a:spLocks noChangeArrowheads="1"/>
              </p:cNvSpPr>
              <p:nvPr/>
            </p:nvSpPr>
            <p:spPr bwMode="auto">
              <a:xfrm>
                <a:off x="1601" y="0"/>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8</a:t>
                </a:r>
              </a:p>
            </p:txBody>
          </p:sp>
          <p:sp>
            <p:nvSpPr>
              <p:cNvPr id="66598" name="Text Box 1052"/>
              <p:cNvSpPr txBox="1">
                <a:spLocks noChangeArrowheads="1"/>
              </p:cNvSpPr>
              <p:nvPr/>
            </p:nvSpPr>
            <p:spPr bwMode="auto">
              <a:xfrm>
                <a:off x="1985" y="0"/>
                <a:ext cx="3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16</a:t>
                </a:r>
              </a:p>
            </p:txBody>
          </p:sp>
          <p:sp>
            <p:nvSpPr>
              <p:cNvPr id="66599" name="Text Box 1053"/>
              <p:cNvSpPr txBox="1">
                <a:spLocks noChangeArrowheads="1"/>
              </p:cNvSpPr>
              <p:nvPr/>
            </p:nvSpPr>
            <p:spPr bwMode="auto">
              <a:xfrm>
                <a:off x="2400" y="0"/>
                <a:ext cx="3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21</a:t>
                </a:r>
              </a:p>
            </p:txBody>
          </p:sp>
          <p:sp>
            <p:nvSpPr>
              <p:cNvPr id="66600" name="Text Box 1054"/>
              <p:cNvSpPr txBox="1">
                <a:spLocks noChangeArrowheads="1"/>
              </p:cNvSpPr>
              <p:nvPr/>
            </p:nvSpPr>
            <p:spPr bwMode="auto">
              <a:xfrm>
                <a:off x="2784" y="0"/>
                <a:ext cx="3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34</a:t>
                </a:r>
              </a:p>
            </p:txBody>
          </p:sp>
        </p:grpSp>
        <p:grpSp>
          <p:nvGrpSpPr>
            <p:cNvPr id="66574" name="Group 1055"/>
            <p:cNvGrpSpPr/>
            <p:nvPr/>
          </p:nvGrpSpPr>
          <p:grpSpPr bwMode="auto">
            <a:xfrm>
              <a:off x="3286125" y="4191000"/>
              <a:ext cx="4876800" cy="457200"/>
              <a:chOff x="0" y="0"/>
              <a:chExt cx="3072" cy="288"/>
            </a:xfrm>
          </p:grpSpPr>
          <p:grpSp>
            <p:nvGrpSpPr>
              <p:cNvPr id="66578" name="Group 1056"/>
              <p:cNvGrpSpPr/>
              <p:nvPr/>
            </p:nvGrpSpPr>
            <p:grpSpPr bwMode="auto">
              <a:xfrm>
                <a:off x="0" y="48"/>
                <a:ext cx="3072" cy="192"/>
                <a:chOff x="0" y="0"/>
                <a:chExt cx="3072" cy="192"/>
              </a:xfrm>
            </p:grpSpPr>
            <p:sp>
              <p:nvSpPr>
                <p:cNvPr id="66587" name="Rectangle 1057"/>
                <p:cNvSpPr>
                  <a:spLocks noChangeArrowheads="1"/>
                </p:cNvSpPr>
                <p:nvPr/>
              </p:nvSpPr>
              <p:spPr bwMode="auto">
                <a:xfrm>
                  <a:off x="0" y="0"/>
                  <a:ext cx="3072" cy="192"/>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6588" name="Rectangle 1058"/>
                <p:cNvSpPr>
                  <a:spLocks noChangeArrowheads="1"/>
                </p:cNvSpPr>
                <p:nvPr/>
              </p:nvSpPr>
              <p:spPr bwMode="auto">
                <a:xfrm>
                  <a:off x="384" y="0"/>
                  <a:ext cx="2304"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6589" name="Rectangle 1059"/>
                <p:cNvSpPr>
                  <a:spLocks noChangeArrowheads="1"/>
                </p:cNvSpPr>
                <p:nvPr/>
              </p:nvSpPr>
              <p:spPr bwMode="auto">
                <a:xfrm>
                  <a:off x="768" y="0"/>
                  <a:ext cx="1536"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6590" name="Rectangle 1060"/>
                <p:cNvSpPr>
                  <a:spLocks noChangeArrowheads="1"/>
                </p:cNvSpPr>
                <p:nvPr/>
              </p:nvSpPr>
              <p:spPr bwMode="auto">
                <a:xfrm>
                  <a:off x="1152" y="0"/>
                  <a:ext cx="768"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sp>
              <p:nvSpPr>
                <p:cNvPr id="66591" name="Line 1061"/>
                <p:cNvSpPr>
                  <a:spLocks noChangeShapeType="1"/>
                </p:cNvSpPr>
                <p:nvPr/>
              </p:nvSpPr>
              <p:spPr bwMode="auto">
                <a:xfrm>
                  <a:off x="1536" y="0"/>
                  <a:ext cx="0"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66579" name="Text Box 1062"/>
              <p:cNvSpPr txBox="1">
                <a:spLocks noChangeArrowheads="1"/>
              </p:cNvSpPr>
              <p:nvPr/>
            </p:nvSpPr>
            <p:spPr bwMode="auto">
              <a:xfrm>
                <a:off x="96" y="0"/>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2</a:t>
                </a:r>
              </a:p>
            </p:txBody>
          </p:sp>
          <p:sp>
            <p:nvSpPr>
              <p:cNvPr id="66580" name="Text Box 1063"/>
              <p:cNvSpPr txBox="1">
                <a:spLocks noChangeArrowheads="1"/>
              </p:cNvSpPr>
              <p:nvPr/>
            </p:nvSpPr>
            <p:spPr bwMode="auto">
              <a:xfrm>
                <a:off x="449" y="0"/>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4</a:t>
                </a:r>
              </a:p>
            </p:txBody>
          </p:sp>
          <p:sp>
            <p:nvSpPr>
              <p:cNvPr id="66581" name="Text Box 1064"/>
              <p:cNvSpPr txBox="1">
                <a:spLocks noChangeArrowheads="1"/>
              </p:cNvSpPr>
              <p:nvPr/>
            </p:nvSpPr>
            <p:spPr bwMode="auto">
              <a:xfrm>
                <a:off x="864" y="0"/>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8</a:t>
                </a:r>
              </a:p>
            </p:txBody>
          </p:sp>
          <p:sp>
            <p:nvSpPr>
              <p:cNvPr id="66582" name="Text Box 1065"/>
              <p:cNvSpPr txBox="1">
                <a:spLocks noChangeArrowheads="1"/>
              </p:cNvSpPr>
              <p:nvPr/>
            </p:nvSpPr>
            <p:spPr bwMode="auto">
              <a:xfrm>
                <a:off x="1200" y="0"/>
                <a:ext cx="3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16</a:t>
                </a:r>
              </a:p>
            </p:txBody>
          </p:sp>
          <p:sp>
            <p:nvSpPr>
              <p:cNvPr id="66583" name="Text Box 1066"/>
              <p:cNvSpPr txBox="1">
                <a:spLocks noChangeArrowheads="1"/>
              </p:cNvSpPr>
              <p:nvPr/>
            </p:nvSpPr>
            <p:spPr bwMode="auto">
              <a:xfrm>
                <a:off x="1601" y="0"/>
                <a:ext cx="3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32</a:t>
                </a:r>
              </a:p>
            </p:txBody>
          </p:sp>
          <p:sp>
            <p:nvSpPr>
              <p:cNvPr id="66584" name="Text Box 1067"/>
              <p:cNvSpPr txBox="1">
                <a:spLocks noChangeArrowheads="1"/>
              </p:cNvSpPr>
              <p:nvPr/>
            </p:nvSpPr>
            <p:spPr bwMode="auto">
              <a:xfrm>
                <a:off x="1985" y="0"/>
                <a:ext cx="3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64</a:t>
                </a:r>
              </a:p>
            </p:txBody>
          </p:sp>
          <p:sp>
            <p:nvSpPr>
              <p:cNvPr id="66585" name="Text Box 1068"/>
              <p:cNvSpPr txBox="1">
                <a:spLocks noChangeArrowheads="1"/>
              </p:cNvSpPr>
              <p:nvPr/>
            </p:nvSpPr>
            <p:spPr bwMode="auto">
              <a:xfrm>
                <a:off x="2256" y="0"/>
                <a:ext cx="4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128</a:t>
                </a:r>
              </a:p>
            </p:txBody>
          </p:sp>
          <p:sp>
            <p:nvSpPr>
              <p:cNvPr id="66586" name="Text Box 1069"/>
              <p:cNvSpPr txBox="1">
                <a:spLocks noChangeArrowheads="1"/>
              </p:cNvSpPr>
              <p:nvPr/>
            </p:nvSpPr>
            <p:spPr bwMode="auto">
              <a:xfrm>
                <a:off x="2683" y="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endParaRPr lang="zh-CN" altLang="zh-CN" sz="2400">
                  <a:latin typeface="Lucida Sans" panose="020B0602030504020204" charset="0"/>
                  <a:ea typeface="宋体" panose="02010600030101010101" pitchFamily="2" charset="-122"/>
                </a:endParaRPr>
              </a:p>
            </p:txBody>
          </p:sp>
        </p:grpSp>
        <p:sp>
          <p:nvSpPr>
            <p:cNvPr id="66575" name="Text Box 1070"/>
            <p:cNvSpPr txBox="1">
              <a:spLocks noChangeArrowheads="1"/>
            </p:cNvSpPr>
            <p:nvPr/>
          </p:nvSpPr>
          <p:spPr bwMode="auto">
            <a:xfrm>
              <a:off x="3286125" y="5257800"/>
              <a:ext cx="568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13</a:t>
              </a:r>
            </a:p>
          </p:txBody>
        </p:sp>
        <p:sp>
          <p:nvSpPr>
            <p:cNvPr id="66576" name="AutoShape 1071"/>
            <p:cNvSpPr/>
            <p:nvPr/>
          </p:nvSpPr>
          <p:spPr bwMode="auto">
            <a:xfrm>
              <a:off x="2066925" y="5334000"/>
              <a:ext cx="1143000" cy="228600"/>
            </a:xfrm>
            <a:custGeom>
              <a:avLst/>
              <a:gdLst>
                <a:gd name="T0" fmla="*/ 2147483646 w 21600"/>
                <a:gd name="T1" fmla="*/ 0 h 21600"/>
                <a:gd name="T2" fmla="*/ 2147483646 w 21600"/>
                <a:gd name="T3" fmla="*/ 67746055 h 21600"/>
                <a:gd name="T4" fmla="*/ 2147483646 w 21600"/>
                <a:gd name="T5" fmla="*/ 67746055 h 21600"/>
                <a:gd name="T6" fmla="*/ 2147483646 w 21600"/>
                <a:gd name="T7" fmla="*/ 203238058 h 21600"/>
                <a:gd name="T8" fmla="*/ 2147483646 w 21600"/>
                <a:gd name="T9" fmla="*/ 203238058 h 21600"/>
                <a:gd name="T10" fmla="*/ 2147483646 w 21600"/>
                <a:gd name="T11" fmla="*/ 270984006 h 21600"/>
                <a:gd name="T12" fmla="*/ 2147483646 w 21600"/>
                <a:gd name="T13" fmla="*/ 135492003 h 21600"/>
                <a:gd name="T14" fmla="*/ 2147483646 w 21600"/>
                <a:gd name="T15" fmla="*/ 0 h 21600"/>
                <a:gd name="T16" fmla="*/ 2147483646 w 21600"/>
                <a:gd name="T17" fmla="*/ 67746055 h 21600"/>
                <a:gd name="T18" fmla="*/ 2147483646 w 21600"/>
                <a:gd name="T19" fmla="*/ 203238058 h 21600"/>
                <a:gd name="T20" fmla="*/ 2147483646 w 21600"/>
                <a:gd name="T21" fmla="*/ 203238058 h 21600"/>
                <a:gd name="T22" fmla="*/ 2147483646 w 21600"/>
                <a:gd name="T23" fmla="*/ 67746055 h 21600"/>
                <a:gd name="T24" fmla="*/ 2147483646 w 21600"/>
                <a:gd name="T25" fmla="*/ 67746055 h 21600"/>
                <a:gd name="T26" fmla="*/ 0 w 21600"/>
                <a:gd name="T27" fmla="*/ 67746055 h 21600"/>
                <a:gd name="T28" fmla="*/ 0 w 21600"/>
                <a:gd name="T29" fmla="*/ 203238058 h 21600"/>
                <a:gd name="T30" fmla="*/ 2147483646 w 21600"/>
                <a:gd name="T31" fmla="*/ 203238058 h 21600"/>
                <a:gd name="T32" fmla="*/ 2147483646 w 21600"/>
                <a:gd name="T33" fmla="*/ 67746055 h 21600"/>
                <a:gd name="T34" fmla="*/ 0 w 21600"/>
                <a:gd name="T35" fmla="*/ 67746055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3375 w 21600"/>
                <a:gd name="T55" fmla="*/ 5400 h 21600"/>
                <a:gd name="T56" fmla="*/ 18900 w 21600"/>
                <a:gd name="T57" fmla="*/ 162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cmpd="sng">
              <a:solidFill>
                <a:schemeClr val="tx1"/>
              </a:solidFill>
              <a:bevel/>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66577" name="Text Box 1072"/>
            <p:cNvSpPr txBox="1">
              <a:spLocks noChangeArrowheads="1"/>
            </p:cNvSpPr>
            <p:nvPr/>
          </p:nvSpPr>
          <p:spPr bwMode="auto">
            <a:xfrm>
              <a:off x="3905250" y="5257800"/>
              <a:ext cx="568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 typeface="DejaVu Sans" pitchFamily="34" charset="0"/>
                <a:buNone/>
              </a:pPr>
              <a:r>
                <a:rPr lang="en-US" altLang="zh-CN" sz="2400">
                  <a:latin typeface="Lucida Sans" panose="020B0602030504020204" charset="0"/>
                  <a:ea typeface="宋体" panose="02010600030101010101" pitchFamily="2" charset="-122"/>
                </a:rPr>
                <a:t>16</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animBg="1" autoUpdateAnimBg="0"/>
      <p:bldP spid="54278"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1"/>
          <p:cNvSpPr txBox="1">
            <a:spLocks noChangeArrowheads="1"/>
          </p:cNvSpPr>
          <p:nvPr/>
        </p:nvSpPr>
        <p:spPr bwMode="auto">
          <a:xfrm>
            <a:off x="457200" y="274638"/>
            <a:ext cx="8229600" cy="657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algn="ctr" eaLnBrk="1" hangingPunct="1">
              <a:buClrTx/>
              <a:buFontTx/>
              <a:buNone/>
            </a:pPr>
            <a:r>
              <a:rPr lang="zh-CN" altLang="zh-CN" sz="3600" dirty="0">
                <a:solidFill>
                  <a:srgbClr val="000000"/>
                </a:solidFill>
                <a:latin typeface="Times New Roman" panose="02020603050405020304" pitchFamily="18" charset="0"/>
                <a:ea typeface="黑体" panose="02010609060101010101" pitchFamily="49" charset="-122"/>
              </a:rPr>
              <a:t>基于跳表指针的查询处理</a:t>
            </a:r>
          </a:p>
        </p:txBody>
      </p:sp>
      <p:sp>
        <p:nvSpPr>
          <p:cNvPr id="121859" name="Text Box 2"/>
          <p:cNvSpPr txBox="1">
            <a:spLocks noChangeArrowheads="1"/>
          </p:cNvSpPr>
          <p:nvPr/>
        </p:nvSpPr>
        <p:spPr bwMode="auto">
          <a:xfrm>
            <a:off x="5811838" y="2057400"/>
            <a:ext cx="638175" cy="460375"/>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buClrTx/>
              <a:buFontTx/>
              <a:buNone/>
            </a:pPr>
            <a:r>
              <a:rPr lang="en-US" altLang="zh-CN">
                <a:solidFill>
                  <a:srgbClr val="000000"/>
                </a:solidFill>
                <a:latin typeface="Times New Roman" panose="02020603050405020304" pitchFamily="18" charset="0"/>
              </a:rPr>
              <a:t>128</a:t>
            </a:r>
          </a:p>
        </p:txBody>
      </p:sp>
      <p:grpSp>
        <p:nvGrpSpPr>
          <p:cNvPr id="121860" name="Group 3"/>
          <p:cNvGrpSpPr/>
          <p:nvPr/>
        </p:nvGrpSpPr>
        <p:grpSpPr bwMode="auto">
          <a:xfrm>
            <a:off x="1447800" y="2057400"/>
            <a:ext cx="646113" cy="458788"/>
            <a:chOff x="912" y="1296"/>
            <a:chExt cx="407" cy="289"/>
          </a:xfrm>
        </p:grpSpPr>
        <p:sp>
          <p:nvSpPr>
            <p:cNvPr id="121913" name="Text Box 4"/>
            <p:cNvSpPr txBox="1">
              <a:spLocks noChangeArrowheads="1"/>
            </p:cNvSpPr>
            <p:nvPr/>
          </p:nvSpPr>
          <p:spPr bwMode="auto">
            <a:xfrm>
              <a:off x="912" y="1296"/>
              <a:ext cx="209" cy="289"/>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buClrTx/>
                <a:buFontTx/>
                <a:buNone/>
              </a:pPr>
              <a:r>
                <a:rPr lang="en-US" altLang="zh-CN">
                  <a:solidFill>
                    <a:srgbClr val="000000"/>
                  </a:solidFill>
                  <a:latin typeface="Times New Roman" panose="02020603050405020304" pitchFamily="18" charset="0"/>
                </a:rPr>
                <a:t>2</a:t>
              </a:r>
            </a:p>
          </p:txBody>
        </p:sp>
        <p:cxnSp>
          <p:nvCxnSpPr>
            <p:cNvPr id="121914" name="AutoShape 5"/>
            <p:cNvCxnSpPr>
              <a:cxnSpLocks noChangeShapeType="1"/>
              <a:stCxn id="121913" idx="3"/>
              <a:endCxn id="121911" idx="1"/>
            </p:cNvCxnSpPr>
            <p:nvPr/>
          </p:nvCxnSpPr>
          <p:spPr bwMode="auto">
            <a:xfrm>
              <a:off x="1122" y="1441"/>
              <a:ext cx="197" cy="0"/>
            </a:xfrm>
            <a:prstGeom prst="straightConnector1">
              <a:avLst/>
            </a:prstGeom>
            <a:noFill/>
            <a:ln w="9360" cap="sq">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21861" name="Group 6"/>
          <p:cNvGrpSpPr/>
          <p:nvPr/>
        </p:nvGrpSpPr>
        <p:grpSpPr bwMode="auto">
          <a:xfrm>
            <a:off x="2095500" y="2057400"/>
            <a:ext cx="666750" cy="458788"/>
            <a:chOff x="1320" y="1296"/>
            <a:chExt cx="420" cy="289"/>
          </a:xfrm>
        </p:grpSpPr>
        <p:sp>
          <p:nvSpPr>
            <p:cNvPr id="121911" name="Text Box 7"/>
            <p:cNvSpPr txBox="1">
              <a:spLocks noChangeArrowheads="1"/>
            </p:cNvSpPr>
            <p:nvPr/>
          </p:nvSpPr>
          <p:spPr bwMode="auto">
            <a:xfrm>
              <a:off x="1320" y="1296"/>
              <a:ext cx="209" cy="289"/>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buClrTx/>
                <a:buFontTx/>
                <a:buNone/>
              </a:pPr>
              <a:r>
                <a:rPr lang="en-US" altLang="zh-CN">
                  <a:solidFill>
                    <a:srgbClr val="000000"/>
                  </a:solidFill>
                  <a:latin typeface="Times New Roman" panose="02020603050405020304" pitchFamily="18" charset="0"/>
                </a:rPr>
                <a:t>4</a:t>
              </a:r>
            </a:p>
          </p:txBody>
        </p:sp>
        <p:cxnSp>
          <p:nvCxnSpPr>
            <p:cNvPr id="121912" name="AutoShape 8"/>
            <p:cNvCxnSpPr>
              <a:cxnSpLocks noChangeShapeType="1"/>
              <a:stCxn id="121911" idx="3"/>
              <a:endCxn id="121909" idx="1"/>
            </p:cNvCxnSpPr>
            <p:nvPr/>
          </p:nvCxnSpPr>
          <p:spPr bwMode="auto">
            <a:xfrm>
              <a:off x="1530" y="1441"/>
              <a:ext cx="210" cy="0"/>
            </a:xfrm>
            <a:prstGeom prst="straightConnector1">
              <a:avLst/>
            </a:prstGeom>
            <a:noFill/>
            <a:ln w="9360" cap="sq">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21862" name="Group 9"/>
          <p:cNvGrpSpPr/>
          <p:nvPr/>
        </p:nvGrpSpPr>
        <p:grpSpPr bwMode="auto">
          <a:xfrm>
            <a:off x="2763838" y="2057400"/>
            <a:ext cx="608012" cy="458788"/>
            <a:chOff x="1741" y="1296"/>
            <a:chExt cx="383" cy="289"/>
          </a:xfrm>
        </p:grpSpPr>
        <p:sp>
          <p:nvSpPr>
            <p:cNvPr id="121909" name="Text Box 10"/>
            <p:cNvSpPr txBox="1">
              <a:spLocks noChangeArrowheads="1"/>
            </p:cNvSpPr>
            <p:nvPr/>
          </p:nvSpPr>
          <p:spPr bwMode="auto">
            <a:xfrm>
              <a:off x="1741" y="1296"/>
              <a:ext cx="209" cy="289"/>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buClrTx/>
                <a:buFontTx/>
                <a:buNone/>
              </a:pPr>
              <a:r>
                <a:rPr lang="en-US" altLang="zh-CN">
                  <a:solidFill>
                    <a:srgbClr val="000000"/>
                  </a:solidFill>
                  <a:latin typeface="Times New Roman" panose="02020603050405020304" pitchFamily="18" charset="0"/>
                </a:rPr>
                <a:t>8</a:t>
              </a:r>
            </a:p>
          </p:txBody>
        </p:sp>
        <p:cxnSp>
          <p:nvCxnSpPr>
            <p:cNvPr id="121910" name="AutoShape 11"/>
            <p:cNvCxnSpPr>
              <a:cxnSpLocks noChangeShapeType="1"/>
              <a:stCxn id="121909" idx="3"/>
              <a:endCxn id="121907" idx="1"/>
            </p:cNvCxnSpPr>
            <p:nvPr/>
          </p:nvCxnSpPr>
          <p:spPr bwMode="auto">
            <a:xfrm>
              <a:off x="1951" y="1441"/>
              <a:ext cx="174" cy="0"/>
            </a:xfrm>
            <a:prstGeom prst="straightConnector1">
              <a:avLst/>
            </a:prstGeom>
            <a:noFill/>
            <a:ln w="9360" cap="sq">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21863" name="Group 12"/>
          <p:cNvGrpSpPr/>
          <p:nvPr/>
        </p:nvGrpSpPr>
        <p:grpSpPr bwMode="auto">
          <a:xfrm>
            <a:off x="3373438" y="2057400"/>
            <a:ext cx="760412" cy="458788"/>
            <a:chOff x="2125" y="1296"/>
            <a:chExt cx="479" cy="289"/>
          </a:xfrm>
        </p:grpSpPr>
        <p:sp>
          <p:nvSpPr>
            <p:cNvPr id="121907" name="Text Box 13"/>
            <p:cNvSpPr txBox="1">
              <a:spLocks noChangeArrowheads="1"/>
            </p:cNvSpPr>
            <p:nvPr/>
          </p:nvSpPr>
          <p:spPr bwMode="auto">
            <a:xfrm>
              <a:off x="2125" y="1296"/>
              <a:ext cx="305" cy="289"/>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buClrTx/>
                <a:buFontTx/>
                <a:buNone/>
              </a:pPr>
              <a:r>
                <a:rPr lang="en-US" altLang="zh-CN">
                  <a:solidFill>
                    <a:srgbClr val="000000"/>
                  </a:solidFill>
                  <a:latin typeface="Times New Roman" panose="02020603050405020304" pitchFamily="18" charset="0"/>
                </a:rPr>
                <a:t>41</a:t>
              </a:r>
            </a:p>
          </p:txBody>
        </p:sp>
        <p:cxnSp>
          <p:nvCxnSpPr>
            <p:cNvPr id="121908" name="AutoShape 14"/>
            <p:cNvCxnSpPr>
              <a:cxnSpLocks noChangeShapeType="1"/>
              <a:stCxn id="121907" idx="3"/>
              <a:endCxn id="121905" idx="1"/>
            </p:cNvCxnSpPr>
            <p:nvPr/>
          </p:nvCxnSpPr>
          <p:spPr bwMode="auto">
            <a:xfrm>
              <a:off x="2431" y="1441"/>
              <a:ext cx="173" cy="0"/>
            </a:xfrm>
            <a:prstGeom prst="straightConnector1">
              <a:avLst/>
            </a:prstGeom>
            <a:noFill/>
            <a:ln w="9360" cap="sq">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21864" name="Group 15"/>
          <p:cNvGrpSpPr/>
          <p:nvPr/>
        </p:nvGrpSpPr>
        <p:grpSpPr bwMode="auto">
          <a:xfrm>
            <a:off x="4135438" y="2057400"/>
            <a:ext cx="836612" cy="458788"/>
            <a:chOff x="2605" y="1296"/>
            <a:chExt cx="527" cy="289"/>
          </a:xfrm>
        </p:grpSpPr>
        <p:sp>
          <p:nvSpPr>
            <p:cNvPr id="121905" name="Text Box 16"/>
            <p:cNvSpPr txBox="1">
              <a:spLocks noChangeArrowheads="1"/>
            </p:cNvSpPr>
            <p:nvPr/>
          </p:nvSpPr>
          <p:spPr bwMode="auto">
            <a:xfrm>
              <a:off x="2605" y="1296"/>
              <a:ext cx="305" cy="289"/>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buClrTx/>
                <a:buFontTx/>
                <a:buNone/>
              </a:pPr>
              <a:r>
                <a:rPr lang="en-US" altLang="zh-CN">
                  <a:solidFill>
                    <a:srgbClr val="000000"/>
                  </a:solidFill>
                  <a:latin typeface="Times New Roman" panose="02020603050405020304" pitchFamily="18" charset="0"/>
                </a:rPr>
                <a:t>48</a:t>
              </a:r>
            </a:p>
          </p:txBody>
        </p:sp>
        <p:cxnSp>
          <p:nvCxnSpPr>
            <p:cNvPr id="121906" name="AutoShape 17"/>
            <p:cNvCxnSpPr>
              <a:cxnSpLocks noChangeShapeType="1"/>
              <a:stCxn id="121905" idx="3"/>
              <a:endCxn id="121903" idx="1"/>
            </p:cNvCxnSpPr>
            <p:nvPr/>
          </p:nvCxnSpPr>
          <p:spPr bwMode="auto">
            <a:xfrm>
              <a:off x="2911" y="1441"/>
              <a:ext cx="221" cy="0"/>
            </a:xfrm>
            <a:prstGeom prst="straightConnector1">
              <a:avLst/>
            </a:prstGeom>
            <a:noFill/>
            <a:ln w="9360" cap="sq">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21865" name="Group 18"/>
          <p:cNvGrpSpPr/>
          <p:nvPr/>
        </p:nvGrpSpPr>
        <p:grpSpPr bwMode="auto">
          <a:xfrm>
            <a:off x="4973638" y="2057400"/>
            <a:ext cx="836612" cy="458788"/>
            <a:chOff x="3133" y="1296"/>
            <a:chExt cx="527" cy="289"/>
          </a:xfrm>
        </p:grpSpPr>
        <p:sp>
          <p:nvSpPr>
            <p:cNvPr id="121903" name="Text Box 19"/>
            <p:cNvSpPr txBox="1">
              <a:spLocks noChangeArrowheads="1"/>
            </p:cNvSpPr>
            <p:nvPr/>
          </p:nvSpPr>
          <p:spPr bwMode="auto">
            <a:xfrm>
              <a:off x="3133" y="1296"/>
              <a:ext cx="305" cy="289"/>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buClrTx/>
                <a:buFontTx/>
                <a:buNone/>
              </a:pPr>
              <a:r>
                <a:rPr lang="en-US" altLang="zh-CN">
                  <a:solidFill>
                    <a:srgbClr val="000000"/>
                  </a:solidFill>
                  <a:latin typeface="Times New Roman" panose="02020603050405020304" pitchFamily="18" charset="0"/>
                </a:rPr>
                <a:t>64</a:t>
              </a:r>
            </a:p>
          </p:txBody>
        </p:sp>
        <p:cxnSp>
          <p:nvCxnSpPr>
            <p:cNvPr id="121904" name="AutoShape 20"/>
            <p:cNvCxnSpPr>
              <a:cxnSpLocks noChangeShapeType="1"/>
              <a:stCxn id="121903" idx="3"/>
              <a:endCxn id="121859" idx="1"/>
            </p:cNvCxnSpPr>
            <p:nvPr/>
          </p:nvCxnSpPr>
          <p:spPr bwMode="auto">
            <a:xfrm>
              <a:off x="3439" y="1441"/>
              <a:ext cx="221" cy="0"/>
            </a:xfrm>
            <a:prstGeom prst="straightConnector1">
              <a:avLst/>
            </a:prstGeom>
            <a:noFill/>
            <a:ln w="9360" cap="sq">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21866" name="Group 21"/>
          <p:cNvGrpSpPr/>
          <p:nvPr/>
        </p:nvGrpSpPr>
        <p:grpSpPr bwMode="auto">
          <a:xfrm>
            <a:off x="1614488" y="2051050"/>
            <a:ext cx="4514850" cy="4763"/>
            <a:chOff x="1017" y="1292"/>
            <a:chExt cx="2844" cy="3"/>
          </a:xfrm>
        </p:grpSpPr>
        <p:cxnSp>
          <p:nvCxnSpPr>
            <p:cNvPr id="121901" name="AutoShape 22"/>
            <p:cNvCxnSpPr>
              <a:cxnSpLocks noChangeShapeType="1"/>
              <a:stCxn id="121913" idx="0"/>
              <a:endCxn id="121907" idx="0"/>
            </p:cNvCxnSpPr>
            <p:nvPr/>
          </p:nvCxnSpPr>
          <p:spPr bwMode="auto">
            <a:xfrm>
              <a:off x="1017" y="1296"/>
              <a:ext cx="1260" cy="0"/>
            </a:xfrm>
            <a:prstGeom prst="curvedConnector3">
              <a:avLst>
                <a:gd name="adj1" fmla="val 50000"/>
              </a:avLst>
            </a:prstGeom>
            <a:noFill/>
            <a:ln w="9360" cap="sq">
              <a:solidFill>
                <a:srgbClr val="80008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1902" name="AutoShape 23"/>
            <p:cNvCxnSpPr>
              <a:cxnSpLocks noChangeShapeType="1"/>
              <a:stCxn id="121907" idx="0"/>
              <a:endCxn id="121859" idx="0"/>
            </p:cNvCxnSpPr>
            <p:nvPr/>
          </p:nvCxnSpPr>
          <p:spPr bwMode="auto">
            <a:xfrm>
              <a:off x="2278" y="1296"/>
              <a:ext cx="1583" cy="0"/>
            </a:xfrm>
            <a:prstGeom prst="curvedConnector3">
              <a:avLst>
                <a:gd name="adj1" fmla="val 50000"/>
              </a:avLst>
            </a:prstGeom>
            <a:noFill/>
            <a:ln w="9360" cap="sq">
              <a:solidFill>
                <a:srgbClr val="80008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21867" name="Text Box 24"/>
          <p:cNvSpPr txBox="1">
            <a:spLocks noChangeArrowheads="1"/>
          </p:cNvSpPr>
          <p:nvPr/>
        </p:nvSpPr>
        <p:spPr bwMode="auto">
          <a:xfrm>
            <a:off x="6356350" y="3352800"/>
            <a:ext cx="485775" cy="460375"/>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buClrTx/>
              <a:buFontTx/>
              <a:buNone/>
            </a:pPr>
            <a:r>
              <a:rPr lang="en-US" altLang="zh-CN">
                <a:solidFill>
                  <a:srgbClr val="000000"/>
                </a:solidFill>
                <a:latin typeface="Times New Roman" panose="02020603050405020304" pitchFamily="18" charset="0"/>
              </a:rPr>
              <a:t>31</a:t>
            </a:r>
          </a:p>
        </p:txBody>
      </p:sp>
      <p:grpSp>
        <p:nvGrpSpPr>
          <p:cNvPr id="121868" name="Group 25"/>
          <p:cNvGrpSpPr/>
          <p:nvPr/>
        </p:nvGrpSpPr>
        <p:grpSpPr bwMode="auto">
          <a:xfrm>
            <a:off x="1479550" y="3352800"/>
            <a:ext cx="646113" cy="458788"/>
            <a:chOff x="932" y="2112"/>
            <a:chExt cx="407" cy="289"/>
          </a:xfrm>
        </p:grpSpPr>
        <p:sp>
          <p:nvSpPr>
            <p:cNvPr id="121899" name="Text Box 26"/>
            <p:cNvSpPr txBox="1">
              <a:spLocks noChangeArrowheads="1"/>
            </p:cNvSpPr>
            <p:nvPr/>
          </p:nvSpPr>
          <p:spPr bwMode="auto">
            <a:xfrm>
              <a:off x="932" y="2112"/>
              <a:ext cx="209" cy="289"/>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buClrTx/>
                <a:buFontTx/>
                <a:buNone/>
              </a:pPr>
              <a:r>
                <a:rPr lang="en-US" altLang="zh-CN">
                  <a:solidFill>
                    <a:srgbClr val="000000"/>
                  </a:solidFill>
                  <a:latin typeface="Times New Roman" panose="02020603050405020304" pitchFamily="18" charset="0"/>
                </a:rPr>
                <a:t>1</a:t>
              </a:r>
            </a:p>
          </p:txBody>
        </p:sp>
        <p:cxnSp>
          <p:nvCxnSpPr>
            <p:cNvPr id="121900" name="AutoShape 27"/>
            <p:cNvCxnSpPr>
              <a:cxnSpLocks noChangeShapeType="1"/>
              <a:stCxn id="121899" idx="3"/>
              <a:endCxn id="121897" idx="1"/>
            </p:cNvCxnSpPr>
            <p:nvPr/>
          </p:nvCxnSpPr>
          <p:spPr bwMode="auto">
            <a:xfrm>
              <a:off x="1142" y="2257"/>
              <a:ext cx="197" cy="0"/>
            </a:xfrm>
            <a:prstGeom prst="straightConnector1">
              <a:avLst/>
            </a:prstGeom>
            <a:noFill/>
            <a:ln w="9360" cap="sq">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21869" name="Group 28"/>
          <p:cNvGrpSpPr/>
          <p:nvPr/>
        </p:nvGrpSpPr>
        <p:grpSpPr bwMode="auto">
          <a:xfrm>
            <a:off x="2127250" y="3352800"/>
            <a:ext cx="646113" cy="458788"/>
            <a:chOff x="1340" y="2112"/>
            <a:chExt cx="407" cy="289"/>
          </a:xfrm>
        </p:grpSpPr>
        <p:sp>
          <p:nvSpPr>
            <p:cNvPr id="121897" name="Text Box 29"/>
            <p:cNvSpPr txBox="1">
              <a:spLocks noChangeArrowheads="1"/>
            </p:cNvSpPr>
            <p:nvPr/>
          </p:nvSpPr>
          <p:spPr bwMode="auto">
            <a:xfrm>
              <a:off x="1340" y="2112"/>
              <a:ext cx="209" cy="289"/>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buClrTx/>
                <a:buFontTx/>
                <a:buNone/>
              </a:pPr>
              <a:r>
                <a:rPr lang="en-US" altLang="zh-CN">
                  <a:solidFill>
                    <a:srgbClr val="000000"/>
                  </a:solidFill>
                  <a:latin typeface="Times New Roman" panose="02020603050405020304" pitchFamily="18" charset="0"/>
                </a:rPr>
                <a:t>2</a:t>
              </a:r>
            </a:p>
          </p:txBody>
        </p:sp>
        <p:cxnSp>
          <p:nvCxnSpPr>
            <p:cNvPr id="121898" name="AutoShape 30"/>
            <p:cNvCxnSpPr>
              <a:cxnSpLocks noChangeShapeType="1"/>
              <a:stCxn id="121897" idx="3"/>
              <a:endCxn id="121895" idx="1"/>
            </p:cNvCxnSpPr>
            <p:nvPr/>
          </p:nvCxnSpPr>
          <p:spPr bwMode="auto">
            <a:xfrm>
              <a:off x="1550" y="2257"/>
              <a:ext cx="197" cy="0"/>
            </a:xfrm>
            <a:prstGeom prst="straightConnector1">
              <a:avLst/>
            </a:prstGeom>
            <a:noFill/>
            <a:ln w="9360" cap="sq">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21870" name="Group 31"/>
          <p:cNvGrpSpPr/>
          <p:nvPr/>
        </p:nvGrpSpPr>
        <p:grpSpPr bwMode="auto">
          <a:xfrm>
            <a:off x="2774950" y="3352800"/>
            <a:ext cx="628650" cy="458788"/>
            <a:chOff x="1748" y="2112"/>
            <a:chExt cx="396" cy="289"/>
          </a:xfrm>
        </p:grpSpPr>
        <p:sp>
          <p:nvSpPr>
            <p:cNvPr id="121895" name="Text Box 32"/>
            <p:cNvSpPr txBox="1">
              <a:spLocks noChangeArrowheads="1"/>
            </p:cNvSpPr>
            <p:nvPr/>
          </p:nvSpPr>
          <p:spPr bwMode="auto">
            <a:xfrm>
              <a:off x="1748" y="2112"/>
              <a:ext cx="209" cy="289"/>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buClrTx/>
                <a:buFontTx/>
                <a:buNone/>
              </a:pPr>
              <a:r>
                <a:rPr lang="en-US" altLang="zh-CN">
                  <a:solidFill>
                    <a:srgbClr val="000000"/>
                  </a:solidFill>
                  <a:latin typeface="Times New Roman" panose="02020603050405020304" pitchFamily="18" charset="0"/>
                </a:rPr>
                <a:t>3</a:t>
              </a:r>
            </a:p>
          </p:txBody>
        </p:sp>
        <p:cxnSp>
          <p:nvCxnSpPr>
            <p:cNvPr id="121896" name="AutoShape 33"/>
            <p:cNvCxnSpPr>
              <a:cxnSpLocks noChangeShapeType="1"/>
              <a:stCxn id="121895" idx="3"/>
              <a:endCxn id="121893" idx="1"/>
            </p:cNvCxnSpPr>
            <p:nvPr/>
          </p:nvCxnSpPr>
          <p:spPr bwMode="auto">
            <a:xfrm>
              <a:off x="1958" y="2257"/>
              <a:ext cx="187" cy="0"/>
            </a:xfrm>
            <a:prstGeom prst="straightConnector1">
              <a:avLst/>
            </a:prstGeom>
            <a:noFill/>
            <a:ln w="9360" cap="sq">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21871" name="Group 34"/>
          <p:cNvGrpSpPr/>
          <p:nvPr/>
        </p:nvGrpSpPr>
        <p:grpSpPr bwMode="auto">
          <a:xfrm>
            <a:off x="3405188" y="3352800"/>
            <a:ext cx="604837" cy="458788"/>
            <a:chOff x="2145" y="2112"/>
            <a:chExt cx="381" cy="289"/>
          </a:xfrm>
        </p:grpSpPr>
        <p:sp>
          <p:nvSpPr>
            <p:cNvPr id="121893" name="Text Box 35"/>
            <p:cNvSpPr txBox="1">
              <a:spLocks noChangeArrowheads="1"/>
            </p:cNvSpPr>
            <p:nvPr/>
          </p:nvSpPr>
          <p:spPr bwMode="auto">
            <a:xfrm>
              <a:off x="2145" y="2112"/>
              <a:ext cx="209" cy="289"/>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buClrTx/>
                <a:buFontTx/>
                <a:buNone/>
              </a:pPr>
              <a:r>
                <a:rPr lang="en-US" altLang="zh-CN">
                  <a:solidFill>
                    <a:srgbClr val="000000"/>
                  </a:solidFill>
                  <a:latin typeface="Times New Roman" panose="02020603050405020304" pitchFamily="18" charset="0"/>
                </a:rPr>
                <a:t>8</a:t>
              </a:r>
            </a:p>
          </p:txBody>
        </p:sp>
        <p:cxnSp>
          <p:nvCxnSpPr>
            <p:cNvPr id="121894" name="AutoShape 36"/>
            <p:cNvCxnSpPr>
              <a:cxnSpLocks noChangeShapeType="1"/>
              <a:stCxn id="121893" idx="3"/>
              <a:endCxn id="121891" idx="1"/>
            </p:cNvCxnSpPr>
            <p:nvPr/>
          </p:nvCxnSpPr>
          <p:spPr bwMode="auto">
            <a:xfrm>
              <a:off x="2355" y="2257"/>
              <a:ext cx="171" cy="0"/>
            </a:xfrm>
            <a:prstGeom prst="straightConnector1">
              <a:avLst/>
            </a:prstGeom>
            <a:noFill/>
            <a:ln w="9360" cap="sq">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21872" name="Group 37"/>
          <p:cNvGrpSpPr/>
          <p:nvPr/>
        </p:nvGrpSpPr>
        <p:grpSpPr bwMode="auto">
          <a:xfrm>
            <a:off x="4011613" y="3352800"/>
            <a:ext cx="819150" cy="458788"/>
            <a:chOff x="2527" y="2112"/>
            <a:chExt cx="516" cy="289"/>
          </a:xfrm>
        </p:grpSpPr>
        <p:sp>
          <p:nvSpPr>
            <p:cNvPr id="121891" name="Text Box 38"/>
            <p:cNvSpPr txBox="1">
              <a:spLocks noChangeArrowheads="1"/>
            </p:cNvSpPr>
            <p:nvPr/>
          </p:nvSpPr>
          <p:spPr bwMode="auto">
            <a:xfrm>
              <a:off x="2527" y="2112"/>
              <a:ext cx="297" cy="289"/>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buClrTx/>
                <a:buFontTx/>
                <a:buNone/>
              </a:pPr>
              <a:r>
                <a:rPr lang="en-US" altLang="zh-CN">
                  <a:solidFill>
                    <a:srgbClr val="000000"/>
                  </a:solidFill>
                  <a:latin typeface="Times New Roman" panose="02020603050405020304" pitchFamily="18" charset="0"/>
                </a:rPr>
                <a:t>11</a:t>
              </a:r>
            </a:p>
          </p:txBody>
        </p:sp>
        <p:cxnSp>
          <p:nvCxnSpPr>
            <p:cNvPr id="121892" name="AutoShape 39"/>
            <p:cNvCxnSpPr>
              <a:cxnSpLocks noChangeShapeType="1"/>
              <a:stCxn id="121891" idx="3"/>
              <a:endCxn id="121889" idx="1"/>
            </p:cNvCxnSpPr>
            <p:nvPr/>
          </p:nvCxnSpPr>
          <p:spPr bwMode="auto">
            <a:xfrm>
              <a:off x="2825" y="2257"/>
              <a:ext cx="218" cy="0"/>
            </a:xfrm>
            <a:prstGeom prst="straightConnector1">
              <a:avLst/>
            </a:prstGeom>
            <a:noFill/>
            <a:ln w="9360" cap="sq">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21873" name="Group 40"/>
          <p:cNvGrpSpPr/>
          <p:nvPr/>
        </p:nvGrpSpPr>
        <p:grpSpPr bwMode="auto">
          <a:xfrm>
            <a:off x="4832350" y="3352800"/>
            <a:ext cx="760413" cy="458788"/>
            <a:chOff x="3044" y="2112"/>
            <a:chExt cx="479" cy="289"/>
          </a:xfrm>
        </p:grpSpPr>
        <p:sp>
          <p:nvSpPr>
            <p:cNvPr id="121889" name="Text Box 41"/>
            <p:cNvSpPr txBox="1">
              <a:spLocks noChangeArrowheads="1"/>
            </p:cNvSpPr>
            <p:nvPr/>
          </p:nvSpPr>
          <p:spPr bwMode="auto">
            <a:xfrm>
              <a:off x="3044" y="2112"/>
              <a:ext cx="369" cy="289"/>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buClrTx/>
                <a:buFontTx/>
                <a:buNone/>
              </a:pPr>
              <a:r>
                <a:rPr lang="en-US" altLang="zh-CN">
                  <a:solidFill>
                    <a:srgbClr val="000000"/>
                  </a:solidFill>
                  <a:latin typeface="Times New Roman" panose="02020603050405020304" pitchFamily="18" charset="0"/>
                </a:rPr>
                <a:t>17</a:t>
              </a:r>
            </a:p>
          </p:txBody>
        </p:sp>
        <p:cxnSp>
          <p:nvCxnSpPr>
            <p:cNvPr id="121890" name="AutoShape 42"/>
            <p:cNvCxnSpPr>
              <a:cxnSpLocks noChangeShapeType="1"/>
              <a:stCxn id="121889" idx="3"/>
              <a:endCxn id="121887" idx="1"/>
            </p:cNvCxnSpPr>
            <p:nvPr/>
          </p:nvCxnSpPr>
          <p:spPr bwMode="auto">
            <a:xfrm>
              <a:off x="3414" y="2257"/>
              <a:ext cx="109" cy="0"/>
            </a:xfrm>
            <a:prstGeom prst="straightConnector1">
              <a:avLst/>
            </a:prstGeom>
            <a:noFill/>
            <a:ln w="9360" cap="sq">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21874" name="Group 43"/>
          <p:cNvGrpSpPr/>
          <p:nvPr/>
        </p:nvGrpSpPr>
        <p:grpSpPr bwMode="auto">
          <a:xfrm>
            <a:off x="5594350" y="3352800"/>
            <a:ext cx="760413" cy="458788"/>
            <a:chOff x="3524" y="2112"/>
            <a:chExt cx="479" cy="289"/>
          </a:xfrm>
        </p:grpSpPr>
        <p:sp>
          <p:nvSpPr>
            <p:cNvPr id="121887" name="Text Box 44"/>
            <p:cNvSpPr txBox="1">
              <a:spLocks noChangeArrowheads="1"/>
            </p:cNvSpPr>
            <p:nvPr/>
          </p:nvSpPr>
          <p:spPr bwMode="auto">
            <a:xfrm>
              <a:off x="3524" y="2112"/>
              <a:ext cx="305" cy="289"/>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buClrTx/>
                <a:buFontTx/>
                <a:buNone/>
              </a:pPr>
              <a:r>
                <a:rPr lang="en-US" altLang="zh-CN">
                  <a:solidFill>
                    <a:srgbClr val="000000"/>
                  </a:solidFill>
                  <a:latin typeface="Times New Roman" panose="02020603050405020304" pitchFamily="18" charset="0"/>
                </a:rPr>
                <a:t>21</a:t>
              </a:r>
            </a:p>
          </p:txBody>
        </p:sp>
        <p:cxnSp>
          <p:nvCxnSpPr>
            <p:cNvPr id="121888" name="AutoShape 45"/>
            <p:cNvCxnSpPr>
              <a:cxnSpLocks noChangeShapeType="1"/>
              <a:stCxn id="121887" idx="3"/>
              <a:endCxn id="121867" idx="1"/>
            </p:cNvCxnSpPr>
            <p:nvPr/>
          </p:nvCxnSpPr>
          <p:spPr bwMode="auto">
            <a:xfrm>
              <a:off x="3830" y="2257"/>
              <a:ext cx="173" cy="0"/>
            </a:xfrm>
            <a:prstGeom prst="straightConnector1">
              <a:avLst/>
            </a:prstGeom>
            <a:noFill/>
            <a:ln w="9360" cap="sq">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21875" name="Group 46"/>
          <p:cNvGrpSpPr/>
          <p:nvPr/>
        </p:nvGrpSpPr>
        <p:grpSpPr bwMode="auto">
          <a:xfrm>
            <a:off x="1646238" y="3346450"/>
            <a:ext cx="4951412" cy="4763"/>
            <a:chOff x="1037" y="2108"/>
            <a:chExt cx="3119" cy="3"/>
          </a:xfrm>
        </p:grpSpPr>
        <p:cxnSp>
          <p:nvCxnSpPr>
            <p:cNvPr id="121885" name="AutoShape 47"/>
            <p:cNvCxnSpPr>
              <a:cxnSpLocks noChangeShapeType="1"/>
              <a:stCxn id="121899" idx="0"/>
              <a:endCxn id="121891" idx="0"/>
            </p:cNvCxnSpPr>
            <p:nvPr/>
          </p:nvCxnSpPr>
          <p:spPr bwMode="auto">
            <a:xfrm>
              <a:off x="1037" y="2112"/>
              <a:ext cx="1638" cy="0"/>
            </a:xfrm>
            <a:prstGeom prst="curvedConnector3">
              <a:avLst>
                <a:gd name="adj1" fmla="val 50000"/>
              </a:avLst>
            </a:prstGeom>
            <a:noFill/>
            <a:ln w="9360" cap="sq">
              <a:solidFill>
                <a:srgbClr val="80008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1886" name="AutoShape 48"/>
            <p:cNvCxnSpPr>
              <a:cxnSpLocks noChangeShapeType="1"/>
              <a:stCxn id="121891" idx="0"/>
              <a:endCxn id="121867" idx="0"/>
            </p:cNvCxnSpPr>
            <p:nvPr/>
          </p:nvCxnSpPr>
          <p:spPr bwMode="auto">
            <a:xfrm>
              <a:off x="2676" y="2112"/>
              <a:ext cx="1480" cy="0"/>
            </a:xfrm>
            <a:prstGeom prst="curvedConnector3">
              <a:avLst>
                <a:gd name="adj1" fmla="val 50000"/>
              </a:avLst>
            </a:prstGeom>
            <a:noFill/>
            <a:ln w="9360" cap="sq">
              <a:solidFill>
                <a:srgbClr val="80008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21876" name="Text Box 49"/>
          <p:cNvSpPr txBox="1">
            <a:spLocks noChangeArrowheads="1"/>
          </p:cNvSpPr>
          <p:nvPr/>
        </p:nvSpPr>
        <p:spPr bwMode="auto">
          <a:xfrm>
            <a:off x="4251325" y="2981325"/>
            <a:ext cx="436563"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buClrTx/>
              <a:buFontTx/>
              <a:buNone/>
            </a:pPr>
            <a:r>
              <a:rPr lang="en-US" altLang="zh-CN" sz="2000">
                <a:solidFill>
                  <a:srgbClr val="0000FF"/>
                </a:solidFill>
                <a:latin typeface="Times New Roman" panose="02020603050405020304" pitchFamily="18" charset="0"/>
              </a:rPr>
              <a:t>31</a:t>
            </a:r>
          </a:p>
        </p:txBody>
      </p:sp>
      <p:sp>
        <p:nvSpPr>
          <p:cNvPr id="121877" name="Text Box 50"/>
          <p:cNvSpPr txBox="1">
            <a:spLocks noChangeArrowheads="1"/>
          </p:cNvSpPr>
          <p:nvPr/>
        </p:nvSpPr>
        <p:spPr bwMode="auto">
          <a:xfrm>
            <a:off x="1628775" y="3032125"/>
            <a:ext cx="42545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buClrTx/>
              <a:buFontTx/>
              <a:buNone/>
            </a:pPr>
            <a:r>
              <a:rPr lang="en-US" altLang="zh-CN" sz="2000">
                <a:solidFill>
                  <a:srgbClr val="0000FF"/>
                </a:solidFill>
                <a:latin typeface="Times New Roman" panose="02020603050405020304" pitchFamily="18" charset="0"/>
              </a:rPr>
              <a:t>11</a:t>
            </a:r>
          </a:p>
        </p:txBody>
      </p:sp>
      <p:sp>
        <p:nvSpPr>
          <p:cNvPr id="121878" name="Text Box 51"/>
          <p:cNvSpPr txBox="1">
            <a:spLocks noChangeArrowheads="1"/>
          </p:cNvSpPr>
          <p:nvPr/>
        </p:nvSpPr>
        <p:spPr bwMode="auto">
          <a:xfrm>
            <a:off x="1628775" y="1676400"/>
            <a:ext cx="436563"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buClrTx/>
              <a:buFontTx/>
              <a:buNone/>
            </a:pPr>
            <a:r>
              <a:rPr lang="en-US" altLang="zh-CN" sz="2000">
                <a:solidFill>
                  <a:srgbClr val="0000FF"/>
                </a:solidFill>
                <a:latin typeface="Times New Roman" panose="02020603050405020304" pitchFamily="18" charset="0"/>
              </a:rPr>
              <a:t>41</a:t>
            </a:r>
          </a:p>
        </p:txBody>
      </p:sp>
      <p:sp>
        <p:nvSpPr>
          <p:cNvPr id="121879" name="Text Box 52"/>
          <p:cNvSpPr txBox="1">
            <a:spLocks noChangeArrowheads="1"/>
          </p:cNvSpPr>
          <p:nvPr/>
        </p:nvSpPr>
        <p:spPr bwMode="auto">
          <a:xfrm>
            <a:off x="3657600" y="1660525"/>
            <a:ext cx="56515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buClrTx/>
              <a:buFontTx/>
              <a:buNone/>
            </a:pPr>
            <a:r>
              <a:rPr lang="en-US" altLang="zh-CN" sz="2000">
                <a:solidFill>
                  <a:srgbClr val="0000FF"/>
                </a:solidFill>
                <a:latin typeface="Times New Roman" panose="02020603050405020304" pitchFamily="18" charset="0"/>
              </a:rPr>
              <a:t>128</a:t>
            </a:r>
          </a:p>
        </p:txBody>
      </p:sp>
      <p:sp>
        <p:nvSpPr>
          <p:cNvPr id="121880" name="Text Box 53"/>
          <p:cNvSpPr txBox="1">
            <a:spLocks noChangeArrowheads="1"/>
          </p:cNvSpPr>
          <p:nvPr/>
        </p:nvSpPr>
        <p:spPr bwMode="auto">
          <a:xfrm>
            <a:off x="381000" y="4038600"/>
            <a:ext cx="83058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spcBef>
                <a:spcPts val="600"/>
              </a:spcBef>
              <a:buClrTx/>
              <a:buSzPct val="60000"/>
              <a:buFontTx/>
              <a:buNone/>
            </a:pPr>
            <a:r>
              <a:rPr lang="zh-CN" altLang="zh-CN">
                <a:solidFill>
                  <a:srgbClr val="000000"/>
                </a:solidFill>
                <a:latin typeface="Times New Roman" panose="02020603050405020304" pitchFamily="18" charset="0"/>
                <a:ea typeface="宋体" panose="02010600030101010101" pitchFamily="2" charset="-122"/>
              </a:rPr>
              <a:t>假定匹配到上下的指针都指向</a:t>
            </a:r>
            <a:r>
              <a:rPr lang="en-US" altLang="zh-CN">
                <a:solidFill>
                  <a:srgbClr val="000000"/>
                </a:solidFill>
                <a:latin typeface="Times New Roman" panose="02020603050405020304" pitchFamily="18" charset="0"/>
              </a:rPr>
              <a:t>8</a:t>
            </a:r>
            <a:r>
              <a:rPr lang="zh-CN" altLang="zh-CN">
                <a:solidFill>
                  <a:srgbClr val="000000"/>
                </a:solidFill>
                <a:latin typeface="Times New Roman" panose="02020603050405020304" pitchFamily="18" charset="0"/>
                <a:ea typeface="宋体" panose="02010600030101010101" pitchFamily="2" charset="-122"/>
              </a:rPr>
              <a:t>，接下来两个指针都向下移动一位。</a:t>
            </a:r>
          </a:p>
        </p:txBody>
      </p:sp>
      <p:sp>
        <p:nvSpPr>
          <p:cNvPr id="66614" name="Text Box 54"/>
          <p:cNvSpPr txBox="1">
            <a:spLocks noChangeArrowheads="1"/>
          </p:cNvSpPr>
          <p:nvPr/>
        </p:nvSpPr>
        <p:spPr bwMode="auto">
          <a:xfrm>
            <a:off x="457200" y="5029200"/>
            <a:ext cx="3057525"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buClrTx/>
              <a:buFontTx/>
              <a:buNone/>
            </a:pPr>
            <a:r>
              <a:rPr lang="zh-CN" altLang="zh-CN">
                <a:solidFill>
                  <a:srgbClr val="000000"/>
                </a:solidFill>
                <a:latin typeface="Times New Roman" panose="02020603050405020304" pitchFamily="18" charset="0"/>
                <a:ea typeface="宋体" panose="02010600030101010101" pitchFamily="2" charset="-122"/>
              </a:rPr>
              <a:t>比较</a:t>
            </a:r>
            <a:r>
              <a:rPr lang="en-US" altLang="zh-CN" b="1">
                <a:solidFill>
                  <a:srgbClr val="000000"/>
                </a:solidFill>
                <a:latin typeface="Times New Roman" panose="02020603050405020304" pitchFamily="18" charset="0"/>
              </a:rPr>
              <a:t>41</a:t>
            </a:r>
            <a:r>
              <a:rPr lang="zh-CN" altLang="zh-CN" b="1">
                <a:solidFill>
                  <a:srgbClr val="000000"/>
                </a:solidFill>
                <a:latin typeface="Times New Roman" panose="02020603050405020304" pitchFamily="18" charset="0"/>
                <a:ea typeface="宋体" panose="02010600030101010101" pitchFamily="2" charset="-122"/>
              </a:rPr>
              <a:t>和</a:t>
            </a:r>
            <a:r>
              <a:rPr lang="en-US" altLang="zh-CN" b="1">
                <a:solidFill>
                  <a:srgbClr val="000000"/>
                </a:solidFill>
                <a:latin typeface="Times New Roman" panose="02020603050405020304" pitchFamily="18" charset="0"/>
              </a:rPr>
              <a:t>11</a:t>
            </a:r>
            <a:r>
              <a:rPr lang="zh-CN" altLang="zh-CN" b="1">
                <a:solidFill>
                  <a:srgbClr val="000000"/>
                </a:solidFill>
                <a:latin typeface="Times New Roman" panose="02020603050405020304" pitchFamily="18" charset="0"/>
                <a:ea typeface="宋体" panose="02010600030101010101" pitchFamily="2" charset="-122"/>
              </a:rPr>
              <a:t>，</a:t>
            </a:r>
            <a:r>
              <a:rPr lang="en-US" altLang="zh-CN" b="1">
                <a:solidFill>
                  <a:srgbClr val="000000"/>
                </a:solidFill>
                <a:latin typeface="Times New Roman" panose="02020603050405020304" pitchFamily="18" charset="0"/>
              </a:rPr>
              <a:t>11</a:t>
            </a:r>
            <a:r>
              <a:rPr lang="zh-CN" altLang="zh-CN" b="1">
                <a:solidFill>
                  <a:srgbClr val="000000"/>
                </a:solidFill>
                <a:latin typeface="Times New Roman" panose="02020603050405020304" pitchFamily="18" charset="0"/>
                <a:ea typeface="宋体" panose="02010600030101010101" pitchFamily="2" charset="-122"/>
              </a:rPr>
              <a:t>小</a:t>
            </a:r>
          </a:p>
        </p:txBody>
      </p:sp>
      <p:sp>
        <p:nvSpPr>
          <p:cNvPr id="121882" name="Text Box 55"/>
          <p:cNvSpPr txBox="1">
            <a:spLocks noChangeArrowheads="1"/>
          </p:cNvSpPr>
          <p:nvPr/>
        </p:nvSpPr>
        <p:spPr bwMode="auto">
          <a:xfrm>
            <a:off x="425450" y="5827713"/>
            <a:ext cx="184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zh-CN" altLang="en-US"/>
          </a:p>
        </p:txBody>
      </p:sp>
      <p:sp>
        <p:nvSpPr>
          <p:cNvPr id="66616" name="Text Box 56"/>
          <p:cNvSpPr txBox="1">
            <a:spLocks noChangeArrowheads="1"/>
          </p:cNvSpPr>
          <p:nvPr/>
        </p:nvSpPr>
        <p:spPr bwMode="auto">
          <a:xfrm>
            <a:off x="609600" y="5791200"/>
            <a:ext cx="8374063"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buClrTx/>
              <a:buFontTx/>
              <a:buNone/>
            </a:pPr>
            <a:r>
              <a:rPr lang="zh-CN" altLang="zh-CN" dirty="0">
                <a:solidFill>
                  <a:srgbClr val="000000"/>
                </a:solidFill>
                <a:latin typeface="Times New Roman" panose="02020603050405020304" pitchFamily="18" charset="0"/>
                <a:ea typeface="宋体" panose="02010600030101010101" pitchFamily="2" charset="-122"/>
              </a:rPr>
              <a:t>此时看</a:t>
            </a:r>
            <a:r>
              <a:rPr lang="en-US" altLang="zh-CN" dirty="0">
                <a:solidFill>
                  <a:srgbClr val="000000"/>
                </a:solidFill>
                <a:latin typeface="Times New Roman" panose="02020603050405020304" pitchFamily="18" charset="0"/>
              </a:rPr>
              <a:t>11</a:t>
            </a:r>
            <a:r>
              <a:rPr lang="zh-CN" altLang="zh-CN" dirty="0">
                <a:solidFill>
                  <a:srgbClr val="000000"/>
                </a:solidFill>
                <a:latin typeface="Times New Roman" panose="02020603050405020304" pitchFamily="18" charset="0"/>
                <a:ea typeface="宋体" panose="02010600030101010101" pitchFamily="2" charset="-122"/>
              </a:rPr>
              <a:t>上面的跳表指针，指向</a:t>
            </a:r>
            <a:r>
              <a:rPr lang="en-US" altLang="zh-CN" dirty="0">
                <a:solidFill>
                  <a:srgbClr val="000000"/>
                </a:solidFill>
                <a:latin typeface="Times New Roman" panose="02020603050405020304" pitchFamily="18" charset="0"/>
              </a:rPr>
              <a:t>31</a:t>
            </a:r>
            <a:r>
              <a:rPr lang="zh-CN" altLang="zh-CN" dirty="0">
                <a:solidFill>
                  <a:srgbClr val="000000"/>
                </a:solidFill>
                <a:latin typeface="Times New Roman" panose="02020603050405020304" pitchFamily="18" charset="0"/>
                <a:ea typeface="宋体" panose="02010600030101010101" pitchFamily="2" charset="-122"/>
              </a:rPr>
              <a:t>，</a:t>
            </a:r>
            <a:r>
              <a:rPr lang="en-US" altLang="zh-CN" dirty="0">
                <a:solidFill>
                  <a:srgbClr val="000000"/>
                </a:solidFill>
                <a:latin typeface="Times New Roman" panose="02020603050405020304" pitchFamily="18" charset="0"/>
              </a:rPr>
              <a:t>31</a:t>
            </a:r>
            <a:r>
              <a:rPr lang="zh-CN" altLang="zh-CN" dirty="0">
                <a:solidFill>
                  <a:srgbClr val="000000"/>
                </a:solidFill>
                <a:latin typeface="Times New Roman" panose="02020603050405020304" pitchFamily="18" charset="0"/>
                <a:ea typeface="宋体" panose="02010600030101010101" pitchFamily="2" charset="-122"/>
              </a:rPr>
              <a:t>仍然比</a:t>
            </a:r>
            <a:r>
              <a:rPr lang="en-US" altLang="zh-CN" dirty="0">
                <a:solidFill>
                  <a:srgbClr val="000000"/>
                </a:solidFill>
                <a:latin typeface="Times New Roman" panose="02020603050405020304" pitchFamily="18" charset="0"/>
              </a:rPr>
              <a:t>41</a:t>
            </a:r>
            <a:r>
              <a:rPr lang="zh-CN" altLang="zh-CN" dirty="0">
                <a:solidFill>
                  <a:srgbClr val="000000"/>
                </a:solidFill>
                <a:latin typeface="Times New Roman" panose="02020603050405020304" pitchFamily="18" charset="0"/>
                <a:ea typeface="宋体" panose="02010600030101010101" pitchFamily="2" charset="-122"/>
              </a:rPr>
              <a:t>小，于是</a:t>
            </a:r>
          </a:p>
          <a:p>
            <a:pPr eaLnBrk="1" hangingPunct="1">
              <a:buClrTx/>
              <a:buFontTx/>
              <a:buNone/>
            </a:pPr>
            <a:r>
              <a:rPr lang="zh-CN" altLang="zh-CN" dirty="0">
                <a:solidFill>
                  <a:srgbClr val="000000"/>
                </a:solidFill>
                <a:latin typeface="Times New Roman" panose="02020603050405020304" pitchFamily="18" charset="0"/>
                <a:ea typeface="宋体" panose="02010600030101010101" pitchFamily="2" charset="-122"/>
              </a:rPr>
              <a:t>下指针可以直接跳过中间的</a:t>
            </a:r>
            <a:r>
              <a:rPr lang="en-US" altLang="zh-CN" dirty="0">
                <a:solidFill>
                  <a:srgbClr val="000000"/>
                </a:solidFill>
                <a:latin typeface="Times New Roman" panose="02020603050405020304" pitchFamily="18" charset="0"/>
              </a:rPr>
              <a:t>11</a:t>
            </a:r>
            <a:r>
              <a:rPr lang="zh-CN" altLang="zh-CN" dirty="0">
                <a:solidFill>
                  <a:srgbClr val="000000"/>
                </a:solidFill>
                <a:latin typeface="Times New Roman" panose="02020603050405020304" pitchFamily="18" charset="0"/>
                <a:ea typeface="宋体" panose="02010600030101010101" pitchFamily="2" charset="-122"/>
              </a:rPr>
              <a:t>、</a:t>
            </a:r>
            <a:r>
              <a:rPr lang="en-US" altLang="zh-CN" dirty="0">
                <a:solidFill>
                  <a:srgbClr val="000000"/>
                </a:solidFill>
                <a:latin typeface="Times New Roman" panose="02020603050405020304" pitchFamily="18" charset="0"/>
              </a:rPr>
              <a:t>17</a:t>
            </a:r>
            <a:r>
              <a:rPr lang="zh-CN" altLang="zh-CN" dirty="0">
                <a:solidFill>
                  <a:srgbClr val="000000"/>
                </a:solidFill>
                <a:latin typeface="Times New Roman" panose="02020603050405020304" pitchFamily="18" charset="0"/>
                <a:ea typeface="宋体" panose="02010600030101010101" pitchFamily="2" charset="-122"/>
              </a:rPr>
              <a:t>、</a:t>
            </a:r>
            <a:r>
              <a:rPr lang="en-US" altLang="zh-CN" dirty="0">
                <a:solidFill>
                  <a:srgbClr val="000000"/>
                </a:solidFill>
                <a:latin typeface="Times New Roman" panose="02020603050405020304" pitchFamily="18" charset="0"/>
              </a:rPr>
              <a:t>21</a:t>
            </a:r>
            <a:r>
              <a:rPr lang="zh-CN" altLang="zh-CN" dirty="0">
                <a:solidFill>
                  <a:srgbClr val="000000"/>
                </a:solidFill>
                <a:latin typeface="Times New Roman" panose="02020603050405020304" pitchFamily="18" charset="0"/>
                <a:ea typeface="宋体" panose="02010600030101010101" pitchFamily="2" charset="-122"/>
              </a:rPr>
              <a:t>、</a:t>
            </a:r>
            <a:r>
              <a:rPr lang="en-US" altLang="zh-CN" dirty="0">
                <a:solidFill>
                  <a:srgbClr val="000000"/>
                </a:solidFill>
                <a:latin typeface="Times New Roman" panose="02020603050405020304" pitchFamily="18" charset="0"/>
              </a:rPr>
              <a:t>31</a:t>
            </a:r>
          </a:p>
        </p:txBody>
      </p:sp>
      <p:sp>
        <p:nvSpPr>
          <p:cNvPr id="121884" name="Text Box 57"/>
          <p:cNvSpPr txBox="1">
            <a:spLocks noChangeArrowheads="1"/>
          </p:cNvSpPr>
          <p:nvPr/>
        </p:nvSpPr>
        <p:spPr bwMode="auto">
          <a:xfrm>
            <a:off x="7620000" y="-33338"/>
            <a:ext cx="1524000" cy="336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eaLnBrk="1" hangingPunct="1">
              <a:buClrTx/>
              <a:buFontTx/>
              <a:buNone/>
            </a:pPr>
            <a:r>
              <a:rPr lang="zh-CN" altLang="zh-CN" sz="1600">
                <a:solidFill>
                  <a:srgbClr val="FBFCFF"/>
                </a:solidFill>
                <a:latin typeface="Times New Roman" panose="02020603050405020304" pitchFamily="18" charset="0"/>
                <a:ea typeface="宋体" panose="02010600030101010101" pitchFamily="2" charset="-122"/>
              </a:rPr>
              <a:t>跳表法</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66614"/>
                                        </p:tgtEl>
                                        <p:attrNameLst>
                                          <p:attrName>style.visibility</p:attrName>
                                        </p:attrNameLst>
                                      </p:cBhvr>
                                      <p:to>
                                        <p:strVal val="visible"/>
                                      </p:to>
                                    </p:set>
                                    <p:animEffect transition="in" filter="blinds(horizontal)">
                                      <p:cBhvr additive="repl">
                                        <p:cTn id="7" dur="500"/>
                                        <p:tgtEl>
                                          <p:spTgt spid="666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additive="repl">
                                        <p:cTn id="11" dur="1" fill="hold">
                                          <p:stCondLst>
                                            <p:cond delay="0"/>
                                          </p:stCondLst>
                                        </p:cTn>
                                        <p:tgtEl>
                                          <p:spTgt spid="66616"/>
                                        </p:tgtEl>
                                        <p:attrNameLst>
                                          <p:attrName>style.visibility</p:attrName>
                                        </p:attrNameLst>
                                      </p:cBhvr>
                                      <p:to>
                                        <p:strVal val="visible"/>
                                      </p:to>
                                    </p:set>
                                    <p:animEffect transition="in" filter="blinds(horizontal)">
                                      <p:cBhvr additive="repl">
                                        <p:cTn id="12" dur="500"/>
                                        <p:tgtEl>
                                          <p:spTgt spid="66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1"/>
          <p:cNvSpPr txBox="1">
            <a:spLocks noChangeArrowheads="1"/>
          </p:cNvSpPr>
          <p:nvPr/>
        </p:nvSpPr>
        <p:spPr bwMode="auto">
          <a:xfrm>
            <a:off x="457200" y="274638"/>
            <a:ext cx="8229600" cy="634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Lucida Sans" panose="020B0602030504020204" charset="0"/>
                <a:ea typeface="MS PGothic" panose="020B0600070205080204" pitchFamily="34" charset="-128"/>
              </a:defRPr>
            </a:lvl9pPr>
          </a:lstStyle>
          <a:p>
            <a:pPr algn="ctr" eaLnBrk="1" hangingPunct="1">
              <a:buClrTx/>
              <a:buFontTx/>
              <a:buNone/>
            </a:pPr>
            <a:r>
              <a:rPr lang="zh-CN" altLang="zh-CN" sz="4000" dirty="0">
                <a:solidFill>
                  <a:srgbClr val="000000"/>
                </a:solidFill>
                <a:latin typeface="Times New Roman" panose="02020603050405020304" pitchFamily="18" charset="0"/>
                <a:ea typeface="黑体" panose="02010609060101010101" pitchFamily="49" charset="-122"/>
              </a:rPr>
              <a:t>位置索引</a:t>
            </a:r>
          </a:p>
        </p:txBody>
      </p:sp>
      <p:sp>
        <p:nvSpPr>
          <p:cNvPr id="150531" name="Text Box 2"/>
          <p:cNvSpPr txBox="1">
            <a:spLocks noChangeArrowheads="1"/>
          </p:cNvSpPr>
          <p:nvPr/>
        </p:nvSpPr>
        <p:spPr bwMode="auto">
          <a:xfrm>
            <a:off x="323528" y="1268760"/>
            <a:ext cx="8363272"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9725">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bg1"/>
                </a:solidFill>
                <a:latin typeface="Lucida Sans" panose="020B0602030504020204" charset="0"/>
                <a:ea typeface="MS PGothic" panose="020B0600070205080204" pitchFamily="34" charset="-128"/>
              </a:defRPr>
            </a:lvl1pPr>
            <a:lvl2pPr>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bg1"/>
                </a:solidFill>
                <a:latin typeface="Lucida Sans" panose="020B0602030504020204" charset="0"/>
                <a:ea typeface="MS PGothic" panose="020B0600070205080204" pitchFamily="34" charset="-128"/>
              </a:defRPr>
            </a:lvl2pPr>
            <a:lvl3pPr>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bg1"/>
                </a:solidFill>
                <a:latin typeface="Lucida Sans" panose="020B0602030504020204" charset="0"/>
                <a:ea typeface="MS PGothic" panose="020B0600070205080204" pitchFamily="34" charset="-128"/>
              </a:defRPr>
            </a:lvl3pPr>
            <a:lvl4pPr>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bg1"/>
                </a:solidFill>
                <a:latin typeface="Lucida Sans" panose="020B0602030504020204" charset="0"/>
                <a:ea typeface="MS PGothic" panose="020B0600070205080204" pitchFamily="34" charset="-128"/>
              </a:defRPr>
            </a:lvl4pPr>
            <a:lvl5pPr>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bg1"/>
                </a:solidFill>
                <a:latin typeface="Lucida Sans" panose="020B060203050402020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bg1"/>
                </a:solidFill>
                <a:latin typeface="Lucida Sans" panose="020B060203050402020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bg1"/>
                </a:solidFill>
                <a:latin typeface="Lucida Sans" panose="020B060203050402020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bg1"/>
                </a:solidFill>
                <a:latin typeface="Lucida Sans" panose="020B060203050402020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bg1"/>
                </a:solidFill>
                <a:latin typeface="Lucida Sans" panose="020B0602030504020204" charset="0"/>
                <a:ea typeface="MS PGothic" panose="020B0600070205080204" pitchFamily="34" charset="-128"/>
              </a:defRPr>
            </a:lvl9pPr>
          </a:lstStyle>
          <a:p>
            <a:pPr eaLnBrk="1" hangingPunct="1">
              <a:lnSpc>
                <a:spcPct val="150000"/>
              </a:lnSpc>
              <a:spcBef>
                <a:spcPts val="700"/>
              </a:spcBef>
              <a:buClr>
                <a:srgbClr val="437085"/>
              </a:buClr>
              <a:buFont typeface="Wingdings" panose="05000000000000000000" pitchFamily="2" charset="2"/>
              <a:buChar char=""/>
            </a:pPr>
            <a:r>
              <a:rPr lang="zh-CN" altLang="zh-CN" sz="2800" dirty="0">
                <a:solidFill>
                  <a:srgbClr val="000000"/>
                </a:solidFill>
                <a:latin typeface="华文中宋" panose="02010600040101010101" pitchFamily="2" charset="-122"/>
                <a:ea typeface="华文中宋" panose="02010600040101010101" pitchFamily="2" charset="-122"/>
              </a:rPr>
              <a:t>位置索引增加了位置信息，空间较大，是可以采用索引压缩技术进行处理</a:t>
            </a:r>
            <a:endParaRPr lang="en-US" altLang="zh-CN" sz="2800" dirty="0">
              <a:solidFill>
                <a:srgbClr val="000000"/>
              </a:solidFill>
              <a:latin typeface="华文中宋" panose="02010600040101010101" pitchFamily="2" charset="-122"/>
              <a:ea typeface="华文中宋" panose="02010600040101010101" pitchFamily="2" charset="-122"/>
            </a:endParaRPr>
          </a:p>
          <a:p>
            <a:pPr eaLnBrk="1" hangingPunct="1">
              <a:lnSpc>
                <a:spcPct val="150000"/>
              </a:lnSpc>
              <a:spcBef>
                <a:spcPts val="700"/>
              </a:spcBef>
              <a:buClr>
                <a:srgbClr val="437085"/>
              </a:buClr>
              <a:buFont typeface="Wingdings" panose="05000000000000000000" pitchFamily="2" charset="2"/>
              <a:buChar char=""/>
            </a:pPr>
            <a:r>
              <a:rPr lang="zh-CN" altLang="zh-CN" sz="2800" dirty="0">
                <a:solidFill>
                  <a:srgbClr val="000000"/>
                </a:solidFill>
                <a:latin typeface="华文中宋" panose="02010600040101010101" pitchFamily="2" charset="-122"/>
                <a:ea typeface="华文中宋" panose="02010600040101010101" pitchFamily="2" charset="-122"/>
              </a:rPr>
              <a:t>相对于没有位置信息的索引，位置索引的存储空间明显大于无位置信息的索引</a:t>
            </a:r>
          </a:p>
          <a:p>
            <a:pPr eaLnBrk="1" hangingPunct="1">
              <a:lnSpc>
                <a:spcPct val="150000"/>
              </a:lnSpc>
              <a:spcBef>
                <a:spcPts val="700"/>
              </a:spcBef>
              <a:buClr>
                <a:srgbClr val="437085"/>
              </a:buClr>
              <a:buFont typeface="Wingdings" panose="05000000000000000000" pitchFamily="2" charset="2"/>
              <a:buChar char=""/>
            </a:pPr>
            <a:r>
              <a:rPr lang="zh-CN" altLang="zh-CN" sz="2800" dirty="0">
                <a:solidFill>
                  <a:srgbClr val="000000"/>
                </a:solidFill>
                <a:latin typeface="华文中宋" panose="02010600040101010101" pitchFamily="2" charset="-122"/>
                <a:ea typeface="华文中宋" panose="02010600040101010101" pitchFamily="2" charset="-122"/>
              </a:rPr>
              <a:t>位置索引目前是实际检索系统的标配，因为实际中需要处理短语</a:t>
            </a:r>
            <a:r>
              <a:rPr lang="en-US" altLang="zh-CN" sz="2800" dirty="0">
                <a:solidFill>
                  <a:srgbClr val="000000"/>
                </a:solidFill>
                <a:latin typeface="华文中宋" panose="02010600040101010101" pitchFamily="2" charset="-122"/>
                <a:ea typeface="华文中宋" panose="02010600040101010101" pitchFamily="2" charset="-122"/>
              </a:rPr>
              <a:t>(</a:t>
            </a:r>
            <a:r>
              <a:rPr lang="zh-CN" altLang="zh-CN" sz="2800" dirty="0">
                <a:solidFill>
                  <a:srgbClr val="000000"/>
                </a:solidFill>
                <a:latin typeface="华文中宋" panose="02010600040101010101" pitchFamily="2" charset="-122"/>
                <a:ea typeface="华文中宋" panose="02010600040101010101" pitchFamily="2" charset="-122"/>
              </a:rPr>
              <a:t>显式和隐式</a:t>
            </a:r>
            <a:r>
              <a:rPr lang="en-US" altLang="zh-CN" sz="2800" dirty="0">
                <a:solidFill>
                  <a:srgbClr val="000000"/>
                </a:solidFill>
                <a:latin typeface="华文中宋" panose="02010600040101010101" pitchFamily="2" charset="-122"/>
                <a:ea typeface="华文中宋" panose="02010600040101010101" pitchFamily="2" charset="-122"/>
              </a:rPr>
              <a:t>)</a:t>
            </a:r>
            <a:r>
              <a:rPr lang="zh-CN" altLang="zh-CN" sz="2800" dirty="0">
                <a:solidFill>
                  <a:srgbClr val="000000"/>
                </a:solidFill>
                <a:latin typeface="华文中宋" panose="02010600040101010101" pitchFamily="2" charset="-122"/>
                <a:ea typeface="华文中宋" panose="02010600040101010101" pitchFamily="2" charset="-122"/>
              </a:rPr>
              <a:t>和邻近式查询</a:t>
            </a:r>
          </a:p>
        </p:txBody>
      </p:sp>
      <p:sp>
        <p:nvSpPr>
          <p:cNvPr id="150532" name="Rectangle 3"/>
          <p:cNvSpPr>
            <a:spLocks noChangeArrowheads="1"/>
          </p:cNvSpPr>
          <p:nvPr/>
        </p:nvSpPr>
        <p:spPr bwMode="auto">
          <a:xfrm>
            <a:off x="685800" y="4419600"/>
            <a:ext cx="7772400" cy="220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zh-CN" altLang="en-US"/>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0" name="标题 1"/>
          <p:cNvSpPr>
            <a:spLocks noGrp="1" noChangeArrowheads="1"/>
          </p:cNvSpPr>
          <p:nvPr>
            <p:ph type="title" idx="4294967295"/>
          </p:nvPr>
        </p:nvSpPr>
        <p:spPr>
          <a:xfrm>
            <a:off x="457200" y="274638"/>
            <a:ext cx="8229600" cy="706090"/>
          </a:xfrm>
        </p:spPr>
        <p:txBody>
          <a:bodyPr>
            <a:normAutofit/>
          </a:bodyPr>
          <a:lstStyle/>
          <a:p>
            <a:pPr eaLnBrk="1" hangingPunct="1"/>
            <a:r>
              <a:rPr lang="zh-CN" altLang="en-US" sz="3600" b="1" dirty="0"/>
              <a:t>词典压缩和倒排记录表压缩</a:t>
            </a:r>
          </a:p>
        </p:txBody>
      </p:sp>
      <p:sp>
        <p:nvSpPr>
          <p:cNvPr id="18441" name="内容占位符 2"/>
          <p:cNvSpPr>
            <a:spLocks noGrp="1" noChangeArrowheads="1"/>
          </p:cNvSpPr>
          <p:nvPr>
            <p:ph idx="4294967295"/>
          </p:nvPr>
        </p:nvSpPr>
        <p:spPr>
          <a:xfrm>
            <a:off x="400505" y="1028760"/>
            <a:ext cx="8229600" cy="4953000"/>
          </a:xfrm>
        </p:spPr>
        <p:txBody>
          <a:bodyPr>
            <a:normAutofit/>
          </a:bodyPr>
          <a:lstStyle/>
          <a:p>
            <a:pPr eaLnBrk="1" hangingPunct="1">
              <a:lnSpc>
                <a:spcPct val="150000"/>
              </a:lnSpc>
            </a:pPr>
            <a:r>
              <a:rPr lang="zh-CN" altLang="en-US" sz="2400" dirty="0">
                <a:latin typeface="华文中宋" panose="02010600040101010101" pitchFamily="2" charset="-122"/>
                <a:ea typeface="华文中宋" panose="02010600040101010101" pitchFamily="2" charset="-122"/>
              </a:rPr>
              <a:t>词典压缩中词典的大小即词汇表的大小是关键</a:t>
            </a:r>
            <a:endParaRPr lang="en-US" altLang="zh-CN" sz="2400" dirty="0">
              <a:latin typeface="华文中宋" panose="02010600040101010101" pitchFamily="2" charset="-122"/>
              <a:ea typeface="华文中宋" panose="02010600040101010101" pitchFamily="2" charset="-122"/>
            </a:endParaRPr>
          </a:p>
          <a:p>
            <a:pPr lvl="1" eaLnBrk="1" hangingPunct="1">
              <a:lnSpc>
                <a:spcPct val="150000"/>
              </a:lnSpc>
            </a:pPr>
            <a:r>
              <a:rPr lang="zh-CN" altLang="en-US" sz="2000" dirty="0">
                <a:latin typeface="华文中宋" panose="02010600040101010101" pitchFamily="2" charset="-122"/>
                <a:ea typeface="华文中宋" panose="02010600040101010101" pitchFamily="2" charset="-122"/>
              </a:rPr>
              <a:t>能否预测词典的大小？</a:t>
            </a:r>
          </a:p>
          <a:p>
            <a:pPr eaLnBrk="1" hangingPunct="1">
              <a:lnSpc>
                <a:spcPct val="150000"/>
              </a:lnSpc>
            </a:pPr>
            <a:r>
              <a:rPr lang="zh-CN" altLang="en-US" sz="2400" dirty="0">
                <a:latin typeface="华文中宋" panose="02010600040101010101" pitchFamily="2" charset="-122"/>
                <a:ea typeface="华文中宋" panose="02010600040101010101" pitchFamily="2" charset="-122"/>
              </a:rPr>
              <a:t>倒排记录表压缩中词项的分布情况是关键</a:t>
            </a:r>
            <a:endParaRPr lang="en-US" altLang="zh-CN" sz="2400" dirty="0">
              <a:latin typeface="华文中宋" panose="02010600040101010101" pitchFamily="2" charset="-122"/>
              <a:ea typeface="华文中宋" panose="02010600040101010101" pitchFamily="2" charset="-122"/>
            </a:endParaRPr>
          </a:p>
          <a:p>
            <a:pPr lvl="1" eaLnBrk="1" hangingPunct="1">
              <a:lnSpc>
                <a:spcPct val="150000"/>
              </a:lnSpc>
            </a:pPr>
            <a:r>
              <a:rPr lang="zh-CN" altLang="en-US" sz="2000" dirty="0">
                <a:latin typeface="华文中宋" panose="02010600040101010101" pitchFamily="2" charset="-122"/>
                <a:ea typeface="华文中宋" panose="02010600040101010101" pitchFamily="2" charset="-122"/>
              </a:rPr>
              <a:t>能否对词项的分布进行估计？</a:t>
            </a:r>
          </a:p>
          <a:p>
            <a:pPr eaLnBrk="1" hangingPunct="1">
              <a:lnSpc>
                <a:spcPct val="150000"/>
              </a:lnSpc>
            </a:pPr>
            <a:r>
              <a:rPr lang="zh-CN" altLang="en-US" sz="2400" dirty="0">
                <a:latin typeface="华文中宋" panose="02010600040101010101" pitchFamily="2" charset="-122"/>
                <a:ea typeface="华文中宋" panose="02010600040101010101" pitchFamily="2" charset="-122"/>
              </a:rPr>
              <a:t>引入词项统计量对上述进行估计，引出两个经验法则</a:t>
            </a:r>
          </a:p>
        </p:txBody>
      </p:sp>
      <p:sp>
        <p:nvSpPr>
          <p:cNvPr id="18442" name="灯片编号占位符 3"/>
          <p:cNvSpPr>
            <a:spLocks noGrp="1" noChangeArrowheads="1"/>
          </p:cNvSpPr>
          <p:nvPr/>
        </p:nvSpPr>
        <p:spPr bwMode="auto">
          <a:xfrm>
            <a:off x="6553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DejaVu Sans" pitchFamily="34" charset="0"/>
              <a:buNone/>
            </a:pPr>
            <a:fld id="{11EB5099-41C5-476F-9CF0-DDDE5D290005}" type="slidenum">
              <a:rPr lang="en-US" altLang="zh-CN">
                <a:ea typeface="MS PGothic" panose="020B0600070205080204" pitchFamily="34" charset="-128"/>
              </a:rPr>
              <a:t>54</a:t>
            </a:fld>
            <a:endParaRPr lang="en-US" altLang="zh-CN">
              <a:ea typeface="MS PGothic" panose="020B0600070205080204" pitchFamily="34" charset="-128"/>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3971642"/>
            <a:ext cx="5321498" cy="288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4"/>
          <p:cNvSpPr>
            <a:spLocks noGrp="1"/>
          </p:cNvSpPr>
          <p:nvPr>
            <p:ph type="sldNum" sz="quarter" idx="12"/>
          </p:nvPr>
        </p:nvSpPr>
        <p:spPr>
          <a:noFill/>
        </p:spPr>
        <p:txBody>
          <a:bodyPr/>
          <a:lstStyle/>
          <a:p>
            <a:fld id="{C196F148-AD9C-41C3-BB1A-02538E00077C}" type="slidenum">
              <a:rPr lang="zh-CN" altLang="en-US" smtClean="0"/>
              <a:t>55</a:t>
            </a:fld>
            <a:endParaRPr lang="en-US" altLang="zh-CN" sz="1800">
              <a:solidFill>
                <a:schemeClr val="bg1"/>
              </a:solidFill>
              <a:latin typeface="Lucida Sans" panose="020B0602030504020204" charset="0"/>
              <a:ea typeface="MS PGothic" panose="020B0600070205080204" pitchFamily="34" charset="-128"/>
            </a:endParaRPr>
          </a:p>
        </p:txBody>
      </p:sp>
      <p:sp>
        <p:nvSpPr>
          <p:cNvPr id="29699" name="Text Box 1"/>
          <p:cNvSpPr>
            <a:spLocks noChangeArrowheads="1"/>
          </p:cNvSpPr>
          <p:nvPr/>
        </p:nvSpPr>
        <p:spPr bwMode="auto">
          <a:xfrm>
            <a:off x="6553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0000" tIns="46800" rIns="90000" bIns="46800" anchor="ct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bg1"/>
                </a:solidFill>
                <a:latin typeface="Lucida Sans" panose="020B0602030504020204" charset="0"/>
                <a:ea typeface="宋体" panose="02010600030101010101" pitchFamily="2" charset="-122"/>
              </a:defRPr>
            </a:lvl1pPr>
            <a:lvl2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bg1"/>
                </a:solidFill>
                <a:latin typeface="Lucida Sans" panose="020B0602030504020204" charset="0"/>
                <a:ea typeface="宋体" panose="02010600030101010101" pitchFamily="2" charset="-122"/>
              </a:defRPr>
            </a:lvl2pPr>
            <a:lvl3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bg1"/>
                </a:solidFill>
                <a:latin typeface="Lucida Sans" panose="020B0602030504020204" charset="0"/>
                <a:ea typeface="宋体" panose="02010600030101010101" pitchFamily="2" charset="-122"/>
              </a:defRPr>
            </a:lvl3pPr>
            <a:lvl4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bg1"/>
                </a:solidFill>
                <a:latin typeface="Lucida Sans" panose="020B0602030504020204" charset="0"/>
                <a:ea typeface="宋体" panose="02010600030101010101" pitchFamily="2" charset="-122"/>
              </a:defRPr>
            </a:lvl4pPr>
            <a:lvl5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bg1"/>
                </a:solidFill>
                <a:latin typeface="Lucida Sans" panose="020B0602030504020204" charset="0"/>
                <a:ea typeface="宋体" panose="02010600030101010101" pitchFamily="2" charset="-122"/>
              </a:defRPr>
            </a:lvl5pPr>
            <a:lvl6pPr marL="2514600" indent="-228600" defTabSz="44958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bg1"/>
                </a:solidFill>
                <a:latin typeface="Lucida Sans" panose="020B0602030504020204" charset="0"/>
                <a:ea typeface="宋体" panose="02010600030101010101" pitchFamily="2" charset="-122"/>
              </a:defRPr>
            </a:lvl6pPr>
            <a:lvl7pPr marL="2971800" indent="-228600" defTabSz="44958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bg1"/>
                </a:solidFill>
                <a:latin typeface="Lucida Sans" panose="020B0602030504020204" charset="0"/>
                <a:ea typeface="宋体" panose="02010600030101010101" pitchFamily="2" charset="-122"/>
              </a:defRPr>
            </a:lvl7pPr>
            <a:lvl8pPr marL="3429000" indent="-228600" defTabSz="44958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bg1"/>
                </a:solidFill>
                <a:latin typeface="Lucida Sans" panose="020B0602030504020204" charset="0"/>
                <a:ea typeface="宋体" panose="02010600030101010101" pitchFamily="2" charset="-122"/>
              </a:defRPr>
            </a:lvl8pPr>
            <a:lvl9pPr marL="3886200" indent="-228600" defTabSz="44958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bg1"/>
                </a:solidFill>
                <a:latin typeface="Lucida Sans" panose="020B0602030504020204" charset="0"/>
                <a:ea typeface="宋体" panose="02010600030101010101" pitchFamily="2" charset="-122"/>
              </a:defRPr>
            </a:lvl9pPr>
          </a:lstStyle>
          <a:p>
            <a:pPr algn="r">
              <a:buSzPct val="100000"/>
              <a:buFont typeface="DejaVu Sans" pitchFamily="34" charset="0"/>
              <a:buNone/>
            </a:pPr>
            <a:fld id="{E9EA6BC8-94BB-4CA1-A10B-1EB6E007B4B7}" type="slidenum">
              <a:rPr lang="en-US" altLang="zh-CN" sz="1200">
                <a:solidFill>
                  <a:srgbClr val="898989"/>
                </a:solidFill>
                <a:latin typeface="Times New Roman" panose="02020603050405020304" pitchFamily="18" charset="0"/>
                <a:ea typeface="黑体" panose="02010609060101010101" pitchFamily="49" charset="-122"/>
                <a:sym typeface="Times New Roman" panose="02020603050405020304" pitchFamily="18" charset="0"/>
              </a:rPr>
              <a:t>55</a:t>
            </a:fld>
            <a:endParaRPr lang="en-US" altLang="zh-CN" sz="1200">
              <a:solidFill>
                <a:srgbClr val="898989"/>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29700" name="Text Box 2"/>
          <p:cNvSpPr>
            <a:spLocks noChangeArrowheads="1"/>
          </p:cNvSpPr>
          <p:nvPr/>
        </p:nvSpPr>
        <p:spPr bwMode="auto">
          <a:xfrm>
            <a:off x="285750" y="12700"/>
            <a:ext cx="8643938" cy="968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nchor="b"/>
          <a:lstStyle/>
          <a:p>
            <a:pPr algn="ctr">
              <a:buFont typeface="DejaVu Sans" pitchFamily="34" charset="0"/>
              <a:buNone/>
            </a:pPr>
            <a:r>
              <a:rPr lang="zh-CN" altLang="en-US" sz="3600"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Zipf 定律</a:t>
            </a:r>
            <a:endParaRPr lang="en-US" altLang="zh-CN" sz="3600"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29701" name="Text Box 3"/>
          <p:cNvSpPr>
            <a:spLocks noChangeArrowheads="1"/>
          </p:cNvSpPr>
          <p:nvPr/>
        </p:nvSpPr>
        <p:spPr bwMode="auto">
          <a:xfrm>
            <a:off x="114300" y="1038951"/>
            <a:ext cx="8922196"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lstStyle>
            <a:lvl1pPr marL="342900" indent="-342900">
              <a:defRPr sz="2400">
                <a:solidFill>
                  <a:schemeClr val="bg1"/>
                </a:solidFill>
                <a:latin typeface="Lucida Sans" panose="020B0602030504020204" charset="0"/>
                <a:ea typeface="宋体" panose="02010600030101010101" pitchFamily="2" charset="-122"/>
              </a:defRPr>
            </a:lvl1pPr>
            <a:lvl2pPr>
              <a:defRPr sz="2400">
                <a:solidFill>
                  <a:schemeClr val="bg1"/>
                </a:solidFill>
                <a:latin typeface="Lucida Sans" panose="020B0602030504020204" charset="0"/>
                <a:ea typeface="宋体" panose="02010600030101010101" pitchFamily="2" charset="-122"/>
              </a:defRPr>
            </a:lvl2pPr>
            <a:lvl3pPr>
              <a:defRPr sz="2400">
                <a:solidFill>
                  <a:schemeClr val="bg1"/>
                </a:solidFill>
                <a:latin typeface="Lucida Sans" panose="020B0602030504020204" charset="0"/>
                <a:ea typeface="宋体" panose="02010600030101010101" pitchFamily="2" charset="-122"/>
              </a:defRPr>
            </a:lvl3pPr>
            <a:lvl4pPr>
              <a:defRPr sz="2400">
                <a:solidFill>
                  <a:schemeClr val="bg1"/>
                </a:solidFill>
                <a:latin typeface="Lucida Sans" panose="020B0602030504020204" charset="0"/>
                <a:ea typeface="宋体" panose="02010600030101010101" pitchFamily="2" charset="-122"/>
              </a:defRPr>
            </a:lvl4pPr>
            <a:lvl5pPr>
              <a:defRPr sz="2400">
                <a:solidFill>
                  <a:schemeClr val="bg1"/>
                </a:solidFill>
                <a:latin typeface="Lucida Sans" panose="020B0602030504020204" charset="0"/>
                <a:ea typeface="宋体" panose="02010600030101010101" pitchFamily="2" charset="-122"/>
              </a:defRPr>
            </a:lvl5pPr>
            <a:lvl6pPr marL="2514600" indent="-228600" defTabSz="449580" eaLnBrk="0" fontAlgn="base" hangingPunct="0">
              <a:spcBef>
                <a:spcPct val="0"/>
              </a:spcBef>
              <a:spcAft>
                <a:spcPct val="0"/>
              </a:spcAft>
              <a:defRPr sz="2400">
                <a:solidFill>
                  <a:schemeClr val="bg1"/>
                </a:solidFill>
                <a:latin typeface="Lucida Sans" panose="020B0602030504020204" charset="0"/>
                <a:ea typeface="宋体" panose="02010600030101010101" pitchFamily="2" charset="-122"/>
              </a:defRPr>
            </a:lvl6pPr>
            <a:lvl7pPr marL="2971800" indent="-228600" defTabSz="449580" eaLnBrk="0" fontAlgn="base" hangingPunct="0">
              <a:spcBef>
                <a:spcPct val="0"/>
              </a:spcBef>
              <a:spcAft>
                <a:spcPct val="0"/>
              </a:spcAft>
              <a:defRPr sz="2400">
                <a:solidFill>
                  <a:schemeClr val="bg1"/>
                </a:solidFill>
                <a:latin typeface="Lucida Sans" panose="020B0602030504020204" charset="0"/>
                <a:ea typeface="宋体" panose="02010600030101010101" pitchFamily="2" charset="-122"/>
              </a:defRPr>
            </a:lvl7pPr>
            <a:lvl8pPr marL="3429000" indent="-228600" defTabSz="449580" eaLnBrk="0" fontAlgn="base" hangingPunct="0">
              <a:spcBef>
                <a:spcPct val="0"/>
              </a:spcBef>
              <a:spcAft>
                <a:spcPct val="0"/>
              </a:spcAft>
              <a:defRPr sz="2400">
                <a:solidFill>
                  <a:schemeClr val="bg1"/>
                </a:solidFill>
                <a:latin typeface="Lucida Sans" panose="020B0602030504020204" charset="0"/>
                <a:ea typeface="宋体" panose="02010600030101010101" pitchFamily="2" charset="-122"/>
              </a:defRPr>
            </a:lvl8pPr>
            <a:lvl9pPr marL="3886200" indent="-228600" defTabSz="449580" eaLnBrk="0" fontAlgn="base" hangingPunct="0">
              <a:spcBef>
                <a:spcPct val="0"/>
              </a:spcBef>
              <a:spcAft>
                <a:spcPct val="0"/>
              </a:spcAft>
              <a:defRPr sz="2400">
                <a:solidFill>
                  <a:schemeClr val="bg1"/>
                </a:solidFill>
                <a:latin typeface="Lucida Sans" panose="020B0602030504020204" charset="0"/>
                <a:ea typeface="宋体" panose="02010600030101010101" pitchFamily="2" charset="-122"/>
              </a:defRPr>
            </a:lvl9pPr>
          </a:lstStyle>
          <a:p>
            <a:pPr lvl="1">
              <a:lnSpc>
                <a:spcPct val="150000"/>
              </a:lnSpc>
              <a:spcBef>
                <a:spcPts val="700"/>
              </a:spcBef>
              <a:buClr>
                <a:srgbClr val="336699"/>
              </a:buClr>
              <a:buFont typeface="Wingdings" panose="05000000000000000000" pitchFamily="2" charset="2"/>
              <a:buChar char="§"/>
            </a:pPr>
            <a:r>
              <a:rPr lang="en-US" altLang="zh-CN" dirty="0" err="1">
                <a:solidFill>
                  <a:schemeClr val="tx1"/>
                </a:solidFill>
                <a:latin typeface="Arial" panose="020B0604020202020204" pitchFamily="34" charset="0"/>
                <a:ea typeface="黑体" panose="02010609060101010101" pitchFamily="49" charset="-122"/>
                <a:sym typeface="Arial" panose="020B0604020202020204" pitchFamily="34" charset="0"/>
              </a:rPr>
              <a:t>Zipf</a:t>
            </a:r>
            <a:r>
              <a:rPr lang="zh-CN" altLang="en-US" dirty="0">
                <a:solidFill>
                  <a:schemeClr val="tx1"/>
                </a:solidFill>
                <a:latin typeface="Arial" panose="020B0604020202020204" pitchFamily="34" charset="0"/>
                <a:ea typeface="黑体" panose="02010609060101010101" pitchFamily="49" charset="-122"/>
                <a:sym typeface="Arial" panose="020B0604020202020204" pitchFamily="34" charset="0"/>
              </a:rPr>
              <a:t>定律</a:t>
            </a:r>
            <a:r>
              <a:rPr lang="en-US" altLang="zh-CN" dirty="0">
                <a:solidFill>
                  <a:schemeClr val="tx1"/>
                </a:solidFill>
                <a:latin typeface="Arial" panose="020B0604020202020204" pitchFamily="34" charset="0"/>
                <a:ea typeface="黑体" panose="02010609060101010101" pitchFamily="49" charset="-122"/>
                <a:sym typeface="Arial" panose="020B0604020202020204" pitchFamily="34" charset="0"/>
              </a:rPr>
              <a:t>: </a:t>
            </a:r>
            <a:r>
              <a:rPr lang="zh-CN" altLang="en-US" dirty="0">
                <a:solidFill>
                  <a:schemeClr val="tx1"/>
                </a:solidFill>
                <a:latin typeface="Arial" panose="020B0604020202020204" pitchFamily="34" charset="0"/>
                <a:ea typeface="黑体" panose="02010609060101010101" pitchFamily="49" charset="-122"/>
                <a:sym typeface="Arial" panose="020B0604020202020204" pitchFamily="34" charset="0"/>
              </a:rPr>
              <a:t>第</a:t>
            </a:r>
            <a:r>
              <a:rPr lang="en-US" altLang="zh-CN" i="1" dirty="0" err="1">
                <a:solidFill>
                  <a:schemeClr val="tx1"/>
                </a:solidFill>
                <a:latin typeface="Arial" panose="020B0604020202020204" pitchFamily="34" charset="0"/>
                <a:ea typeface="黑体" panose="02010609060101010101" pitchFamily="49" charset="-122"/>
                <a:sym typeface="Arial" panose="020B0604020202020204" pitchFamily="34" charset="0"/>
              </a:rPr>
              <a:t>i</a:t>
            </a:r>
            <a:r>
              <a:rPr lang="zh-CN" altLang="en-US" dirty="0">
                <a:solidFill>
                  <a:schemeClr val="tx1"/>
                </a:solidFill>
                <a:latin typeface="Arial" panose="020B0604020202020204" pitchFamily="34" charset="0"/>
                <a:ea typeface="黑体" panose="02010609060101010101" pitchFamily="49" charset="-122"/>
                <a:sym typeface="Arial" panose="020B0604020202020204" pitchFamily="34" charset="0"/>
              </a:rPr>
              <a:t>常见的词项的频率</a:t>
            </a:r>
            <a:r>
              <a:rPr lang="en-US" altLang="zh-CN" dirty="0" err="1">
                <a:solidFill>
                  <a:schemeClr val="tx1"/>
                </a:solidFill>
                <a:latin typeface="Arial" panose="020B0604020202020204" pitchFamily="34" charset="0"/>
                <a:ea typeface="黑体" panose="02010609060101010101" pitchFamily="49" charset="-122"/>
                <a:sym typeface="Arial" panose="020B0604020202020204" pitchFamily="34" charset="0"/>
              </a:rPr>
              <a:t>cf</a:t>
            </a:r>
            <a:r>
              <a:rPr lang="en-US" altLang="zh-CN" i="1" baseline="-25000" dirty="0" err="1">
                <a:solidFill>
                  <a:schemeClr val="tx1"/>
                </a:solidFill>
                <a:latin typeface="Arial" panose="020B0604020202020204" pitchFamily="34" charset="0"/>
                <a:ea typeface="黑体" panose="02010609060101010101" pitchFamily="49" charset="-122"/>
                <a:sym typeface="Arial" panose="020B0604020202020204" pitchFamily="34" charset="0"/>
              </a:rPr>
              <a:t>i</a:t>
            </a:r>
            <a:r>
              <a:rPr lang="en-US" altLang="zh-CN" i="1" baseline="-25000" dirty="0">
                <a:solidFill>
                  <a:schemeClr val="tx1"/>
                </a:solidFill>
                <a:latin typeface="Arial" panose="020B0604020202020204" pitchFamily="34" charset="0"/>
                <a:ea typeface="黑体" panose="02010609060101010101" pitchFamily="49" charset="-122"/>
                <a:sym typeface="Arial" panose="020B0604020202020204" pitchFamily="34" charset="0"/>
              </a:rPr>
              <a:t> </a:t>
            </a:r>
            <a:r>
              <a:rPr lang="zh-CN" altLang="en-US" dirty="0">
                <a:solidFill>
                  <a:schemeClr val="tx1"/>
                </a:solidFill>
                <a:latin typeface="Arial" panose="020B0604020202020204" pitchFamily="34" charset="0"/>
                <a:ea typeface="黑体" panose="02010609060101010101" pitchFamily="49" charset="-122"/>
                <a:sym typeface="Arial" panose="020B0604020202020204" pitchFamily="34" charset="0"/>
              </a:rPr>
              <a:t>和1/</a:t>
            </a:r>
            <a:r>
              <a:rPr lang="zh-CN" altLang="en-US" i="1" dirty="0">
                <a:solidFill>
                  <a:schemeClr val="tx1"/>
                </a:solidFill>
                <a:latin typeface="Arial" panose="020B0604020202020204" pitchFamily="34" charset="0"/>
                <a:ea typeface="黑体" panose="02010609060101010101" pitchFamily="49" charset="-122"/>
                <a:sym typeface="Arial" panose="020B0604020202020204" pitchFamily="34" charset="0"/>
              </a:rPr>
              <a:t>i</a:t>
            </a:r>
            <a:r>
              <a:rPr lang="zh-CN" altLang="en-US" dirty="0">
                <a:solidFill>
                  <a:schemeClr val="tx1"/>
                </a:solidFill>
                <a:latin typeface="Arial" panose="020B0604020202020204" pitchFamily="34" charset="0"/>
                <a:ea typeface="黑体" panose="02010609060101010101" pitchFamily="49" charset="-122"/>
                <a:sym typeface="Arial" panose="020B0604020202020204" pitchFamily="34" charset="0"/>
              </a:rPr>
              <a:t> 成正比</a:t>
            </a:r>
          </a:p>
          <a:p>
            <a:pPr lvl="1">
              <a:lnSpc>
                <a:spcPct val="150000"/>
              </a:lnSpc>
              <a:spcBef>
                <a:spcPts val="700"/>
              </a:spcBef>
              <a:buClr>
                <a:srgbClr val="336699"/>
              </a:buClr>
              <a:buFont typeface="Wingdings" panose="05000000000000000000" pitchFamily="2" charset="2"/>
              <a:buChar char="§"/>
            </a:pPr>
            <a:r>
              <a:rPr lang="zh-CN" altLang="en-US" dirty="0">
                <a:solidFill>
                  <a:schemeClr val="tx1"/>
                </a:solidFill>
                <a:latin typeface="Arial" panose="020B0604020202020204" pitchFamily="34" charset="0"/>
                <a:ea typeface="黑体" panose="02010609060101010101" pitchFamily="49" charset="-122"/>
                <a:sym typeface="Arial" panose="020B0604020202020204" pitchFamily="34" charset="0"/>
              </a:rPr>
              <a:t> </a:t>
            </a:r>
          </a:p>
          <a:p>
            <a:pPr lvl="1">
              <a:lnSpc>
                <a:spcPct val="150000"/>
              </a:lnSpc>
              <a:spcBef>
                <a:spcPts val="700"/>
              </a:spcBef>
              <a:buClr>
                <a:srgbClr val="336699"/>
              </a:buClr>
              <a:buFont typeface="Wingdings" panose="05000000000000000000" pitchFamily="2" charset="2"/>
              <a:buChar char="§"/>
            </a:pPr>
            <a:r>
              <a:rPr lang="en-US" altLang="zh-CN" dirty="0" err="1">
                <a:solidFill>
                  <a:schemeClr val="tx1"/>
                </a:solidFill>
                <a:latin typeface="Arial" panose="020B0604020202020204" pitchFamily="34" charset="0"/>
                <a:ea typeface="黑体" panose="02010609060101010101" pitchFamily="49" charset="-122"/>
                <a:sym typeface="Arial" panose="020B0604020202020204" pitchFamily="34" charset="0"/>
              </a:rPr>
              <a:t>cf</a:t>
            </a:r>
            <a:r>
              <a:rPr lang="en-US" altLang="zh-CN" i="1" baseline="-25000" dirty="0" err="1">
                <a:solidFill>
                  <a:schemeClr val="tx1"/>
                </a:solidFill>
                <a:latin typeface="Arial" panose="020B0604020202020204" pitchFamily="34" charset="0"/>
                <a:ea typeface="黑体" panose="02010609060101010101" pitchFamily="49" charset="-122"/>
                <a:sym typeface="Arial" panose="020B0604020202020204" pitchFamily="34" charset="0"/>
              </a:rPr>
              <a:t>i</a:t>
            </a:r>
            <a:r>
              <a:rPr lang="en-US" altLang="zh-CN" dirty="0">
                <a:solidFill>
                  <a:schemeClr val="tx1"/>
                </a:solidFill>
                <a:latin typeface="Arial" panose="020B0604020202020204" pitchFamily="34" charset="0"/>
                <a:ea typeface="黑体" panose="02010609060101010101" pitchFamily="49" charset="-122"/>
                <a:sym typeface="Arial" panose="020B0604020202020204" pitchFamily="34" charset="0"/>
              </a:rPr>
              <a:t> </a:t>
            </a:r>
            <a:r>
              <a:rPr lang="zh-CN" altLang="en-US" dirty="0">
                <a:solidFill>
                  <a:schemeClr val="tx1"/>
                </a:solidFill>
                <a:latin typeface="Arial" panose="020B0604020202020204" pitchFamily="34" charset="0"/>
                <a:ea typeface="黑体" panose="02010609060101010101" pitchFamily="49" charset="-122"/>
                <a:sym typeface="Arial" panose="020B0604020202020204" pitchFamily="34" charset="0"/>
              </a:rPr>
              <a:t>是文档频率</a:t>
            </a:r>
            <a:r>
              <a:rPr lang="en-US" altLang="zh-CN" dirty="0">
                <a:solidFill>
                  <a:schemeClr val="tx1"/>
                </a:solidFill>
                <a:latin typeface="Arial" panose="020B0604020202020204" pitchFamily="34" charset="0"/>
                <a:ea typeface="黑体" panose="02010609060101010101" pitchFamily="49" charset="-122"/>
                <a:sym typeface="Arial" panose="020B0604020202020204" pitchFamily="34" charset="0"/>
              </a:rPr>
              <a:t>(collection frequency): </a:t>
            </a:r>
            <a:r>
              <a:rPr lang="zh-CN" altLang="en-US" dirty="0">
                <a:solidFill>
                  <a:schemeClr val="tx1"/>
                </a:solidFill>
                <a:latin typeface="Arial" panose="020B0604020202020204" pitchFamily="34" charset="0"/>
                <a:ea typeface="黑体" panose="02010609060101010101" pitchFamily="49" charset="-122"/>
                <a:sym typeface="Arial" panose="020B0604020202020204" pitchFamily="34" charset="0"/>
              </a:rPr>
              <a:t>词项</a:t>
            </a:r>
            <a:r>
              <a:rPr lang="en-US" altLang="zh-CN" i="1" dirty="0" err="1">
                <a:solidFill>
                  <a:schemeClr val="tx1"/>
                </a:solidFill>
                <a:latin typeface="Arial" panose="020B0604020202020204" pitchFamily="34" charset="0"/>
                <a:ea typeface="黑体" panose="02010609060101010101" pitchFamily="49" charset="-122"/>
                <a:sym typeface="Arial" panose="020B0604020202020204" pitchFamily="34" charset="0"/>
              </a:rPr>
              <a:t>t</a:t>
            </a:r>
            <a:r>
              <a:rPr lang="en-US" altLang="zh-CN" i="1" baseline="-25000" dirty="0" err="1">
                <a:solidFill>
                  <a:schemeClr val="tx1"/>
                </a:solidFill>
                <a:latin typeface="Arial" panose="020B0604020202020204" pitchFamily="34" charset="0"/>
                <a:ea typeface="黑体" panose="02010609060101010101" pitchFamily="49" charset="-122"/>
                <a:sym typeface="Arial" panose="020B0604020202020204" pitchFamily="34" charset="0"/>
              </a:rPr>
              <a:t>i</a:t>
            </a:r>
            <a:r>
              <a:rPr lang="zh-CN" altLang="en-US" dirty="0">
                <a:solidFill>
                  <a:schemeClr val="tx1"/>
                </a:solidFill>
                <a:latin typeface="Arial" panose="020B0604020202020204" pitchFamily="34" charset="0"/>
                <a:ea typeface="黑体" panose="02010609060101010101" pitchFamily="49" charset="-122"/>
                <a:sym typeface="Arial" panose="020B0604020202020204" pitchFamily="34" charset="0"/>
              </a:rPr>
              <a:t>在所有文档中出现的次数</a:t>
            </a:r>
            <a:r>
              <a:rPr lang="en-US" altLang="zh-CN" dirty="0">
                <a:solidFill>
                  <a:schemeClr val="tx1"/>
                </a:solidFill>
                <a:latin typeface="Arial" panose="020B0604020202020204" pitchFamily="34" charset="0"/>
                <a:ea typeface="黑体" panose="02010609060101010101" pitchFamily="49" charset="-122"/>
                <a:sym typeface="Arial" panose="020B0604020202020204" pitchFamily="34" charset="0"/>
              </a:rPr>
              <a:t>(</a:t>
            </a:r>
            <a:r>
              <a:rPr lang="zh-CN" altLang="en-US" dirty="0">
                <a:solidFill>
                  <a:schemeClr val="tx1"/>
                </a:solidFill>
                <a:latin typeface="Arial" panose="020B0604020202020204" pitchFamily="34" charset="0"/>
                <a:ea typeface="黑体" panose="02010609060101010101" pitchFamily="49" charset="-122"/>
                <a:sym typeface="Arial" panose="020B0604020202020204" pitchFamily="34" charset="0"/>
              </a:rPr>
              <a:t>不是出现该词项的文档数目</a:t>
            </a:r>
            <a:r>
              <a:rPr lang="en-US" altLang="zh-CN" dirty="0" err="1">
                <a:solidFill>
                  <a:schemeClr val="tx1"/>
                </a:solidFill>
                <a:latin typeface="Arial" panose="020B0604020202020204" pitchFamily="34" charset="0"/>
                <a:ea typeface="黑体" panose="02010609060101010101" pitchFamily="49" charset="-122"/>
                <a:sym typeface="Arial" panose="020B0604020202020204" pitchFamily="34" charset="0"/>
              </a:rPr>
              <a:t>df</a:t>
            </a:r>
            <a:r>
              <a:rPr lang="en-US" altLang="zh-CN" dirty="0">
                <a:solidFill>
                  <a:schemeClr val="tx1"/>
                </a:solidFill>
                <a:latin typeface="Arial" panose="020B0604020202020204" pitchFamily="34" charset="0"/>
                <a:ea typeface="黑体" panose="02010609060101010101" pitchFamily="49" charset="-122"/>
                <a:sym typeface="Arial" panose="020B0604020202020204" pitchFamily="34" charset="0"/>
              </a:rPr>
              <a:t>)</a:t>
            </a:r>
            <a:r>
              <a:rPr lang="zh-CN" altLang="en-US"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a:t>
            </a:r>
          </a:p>
          <a:p>
            <a:pPr lvl="1">
              <a:lnSpc>
                <a:spcPct val="150000"/>
              </a:lnSpc>
              <a:spcBef>
                <a:spcPts val="700"/>
              </a:spcBef>
              <a:buClr>
                <a:srgbClr val="336699"/>
              </a:buClr>
              <a:buFont typeface="Wingdings" panose="05000000000000000000" pitchFamily="2" charset="2"/>
              <a:buChar char="§"/>
            </a:pPr>
            <a:r>
              <a:rPr lang="zh-CN" altLang="en-US"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于是，如果最常见的词项</a:t>
            </a:r>
            <a:r>
              <a:rPr lang="en-US" altLang="zh-CN" dirty="0">
                <a:solidFill>
                  <a:schemeClr val="tx1"/>
                </a:solidFill>
                <a:latin typeface="Arial" panose="020B0604020202020204" pitchFamily="34" charset="0"/>
                <a:ea typeface="黑体" panose="02010609060101010101" pitchFamily="49" charset="-122"/>
                <a:sym typeface="Arial" panose="020B0604020202020204" pitchFamily="34" charset="0"/>
              </a:rPr>
              <a:t>(</a:t>
            </a:r>
            <a:r>
              <a:rPr lang="en-US" altLang="zh-CN" i="1" dirty="0">
                <a:solidFill>
                  <a:schemeClr val="tx1"/>
                </a:solidFill>
                <a:latin typeface="Arial" panose="020B0604020202020204" pitchFamily="34" charset="0"/>
                <a:ea typeface="黑体" panose="02010609060101010101" pitchFamily="49" charset="-122"/>
                <a:sym typeface="Arial" panose="020B0604020202020204" pitchFamily="34" charset="0"/>
              </a:rPr>
              <a:t>the</a:t>
            </a:r>
            <a:r>
              <a:rPr lang="en-US" altLang="zh-CN" dirty="0">
                <a:solidFill>
                  <a:schemeClr val="tx1"/>
                </a:solidFill>
                <a:latin typeface="Arial" panose="020B0604020202020204" pitchFamily="34" charset="0"/>
                <a:ea typeface="黑体" panose="02010609060101010101" pitchFamily="49" charset="-122"/>
                <a:sym typeface="Arial" panose="020B0604020202020204" pitchFamily="34" charset="0"/>
              </a:rPr>
              <a:t>)</a:t>
            </a:r>
            <a:r>
              <a:rPr lang="zh-CN" altLang="en-US"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出现</a:t>
            </a:r>
            <a:r>
              <a:rPr lang="en-US" altLang="zh-CN"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cf</a:t>
            </a:r>
            <a:r>
              <a:rPr lang="en-US" altLang="zh-CN" baseline="-25000"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1</a:t>
            </a:r>
            <a:r>
              <a:rPr lang="en-US" altLang="zh-CN"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 </a:t>
            </a:r>
            <a:r>
              <a:rPr lang="zh-CN" altLang="en-US"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次，那么第二常见的词项</a:t>
            </a:r>
            <a:r>
              <a:rPr lang="en-US" altLang="zh-CN"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 (</a:t>
            </a:r>
            <a:r>
              <a:rPr lang="en-US" altLang="zh-CN" i="1"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of</a:t>
            </a:r>
            <a:r>
              <a:rPr lang="en-US" altLang="zh-CN"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出现次数为</a:t>
            </a:r>
            <a:r>
              <a:rPr lang="en-US" altLang="zh-CN"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     	               </a:t>
            </a:r>
            <a:endParaRPr lang="zh-CN" altLang="en-US"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endParaRPr>
          </a:p>
          <a:p>
            <a:pPr lvl="1">
              <a:lnSpc>
                <a:spcPct val="150000"/>
              </a:lnSpc>
              <a:spcBef>
                <a:spcPts val="700"/>
              </a:spcBef>
              <a:buClr>
                <a:srgbClr val="336699"/>
              </a:buClr>
              <a:buFont typeface="Wingdings" panose="05000000000000000000" pitchFamily="2" charset="2"/>
              <a:buChar char="§"/>
            </a:pPr>
            <a:r>
              <a:rPr lang="en-US" altLang="zh-CN"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 . . </a:t>
            </a:r>
            <a:r>
              <a:rPr lang="zh-CN" altLang="en-US"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第三常见的词项</a:t>
            </a:r>
            <a:r>
              <a:rPr lang="en-US" altLang="zh-CN"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 (</a:t>
            </a:r>
            <a:r>
              <a:rPr lang="en-US" altLang="zh-CN" i="1"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and</a:t>
            </a:r>
            <a:r>
              <a:rPr lang="en-US" altLang="zh-CN"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 </a:t>
            </a:r>
            <a:r>
              <a:rPr lang="zh-CN" altLang="en-US"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出现次数为</a:t>
            </a:r>
          </a:p>
          <a:p>
            <a:pPr lvl="1">
              <a:lnSpc>
                <a:spcPct val="150000"/>
              </a:lnSpc>
              <a:spcBef>
                <a:spcPts val="700"/>
              </a:spcBef>
              <a:buClr>
                <a:srgbClr val="336699"/>
              </a:buClr>
              <a:buFont typeface="Wingdings" panose="05000000000000000000" pitchFamily="2" charset="2"/>
              <a:buChar char="§"/>
            </a:pPr>
            <a:r>
              <a:rPr lang="zh-CN" altLang="en-US"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另一种表示方式: cf</a:t>
            </a:r>
            <a:r>
              <a:rPr lang="zh-CN" altLang="en-US" i="1" baseline="-25000"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i</a:t>
            </a:r>
            <a:r>
              <a:rPr lang="zh-CN" altLang="en-US" baseline="-25000"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 </a:t>
            </a:r>
            <a:r>
              <a:rPr lang="zh-CN" altLang="en-US"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 </a:t>
            </a:r>
            <a:r>
              <a:rPr lang="zh-CN" altLang="en-US" i="1"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ci</a:t>
            </a:r>
            <a:r>
              <a:rPr lang="zh-CN" altLang="en-US" i="1" baseline="30000"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k</a:t>
            </a:r>
            <a:r>
              <a:rPr lang="zh-CN" altLang="en-US"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 或 log cf</a:t>
            </a:r>
            <a:r>
              <a:rPr lang="zh-CN" altLang="en-US" i="1" baseline="-25000"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i</a:t>
            </a:r>
            <a:r>
              <a:rPr lang="zh-CN" altLang="en-US" baseline="-25000"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 </a:t>
            </a:r>
            <a:r>
              <a:rPr lang="zh-CN" altLang="en-US"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 log </a:t>
            </a:r>
            <a:r>
              <a:rPr lang="zh-CN" altLang="en-US" i="1"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c</a:t>
            </a:r>
            <a:r>
              <a:rPr lang="zh-CN" altLang="en-US"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 +</a:t>
            </a:r>
            <a:r>
              <a:rPr lang="zh-CN" altLang="en-US" i="1"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k</a:t>
            </a:r>
            <a:r>
              <a:rPr lang="zh-CN" altLang="en-US"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 log </a:t>
            </a:r>
            <a:r>
              <a:rPr lang="zh-CN" altLang="en-US" i="1"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i</a:t>
            </a:r>
            <a:r>
              <a:rPr lang="zh-CN" altLang="en-US"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  (</a:t>
            </a:r>
            <a:r>
              <a:rPr lang="zh-CN" altLang="en-US" i="1"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k</a:t>
            </a:r>
            <a:r>
              <a:rPr lang="zh-CN" altLang="en-US"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 = −1)</a:t>
            </a:r>
          </a:p>
          <a:p>
            <a:pPr lvl="1">
              <a:lnSpc>
                <a:spcPct val="150000"/>
              </a:lnSpc>
              <a:spcBef>
                <a:spcPts val="700"/>
              </a:spcBef>
              <a:buClr>
                <a:srgbClr val="336699"/>
              </a:buClr>
              <a:buFont typeface="Wingdings" panose="05000000000000000000" pitchFamily="2" charset="2"/>
              <a:buChar char="§"/>
            </a:pPr>
            <a:r>
              <a:rPr lang="zh-CN" altLang="en-US"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幂定律</a:t>
            </a:r>
            <a:r>
              <a:rPr lang="en-US" altLang="zh-CN"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(power law)</a:t>
            </a:r>
            <a:r>
              <a:rPr lang="zh-CN" altLang="en-US"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rPr>
              <a:t>的一个实例</a:t>
            </a:r>
            <a:endParaRPr lang="en-US" altLang="zh-CN" dirty="0">
              <a:solidFill>
                <a:schemeClr val="tx1"/>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29702" name="Text Box 4"/>
          <p:cNvSpPr>
            <a:spLocks noChangeArrowheads="1"/>
          </p:cNvSpPr>
          <p:nvPr/>
        </p:nvSpPr>
        <p:spPr bwMode="auto">
          <a:xfrm>
            <a:off x="7640638" y="-31750"/>
            <a:ext cx="925512"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lstStyle/>
          <a:p>
            <a:pPr>
              <a:buSzPct val="100000"/>
              <a:buFont typeface="Times New Roman" panose="02020603050405020304" pitchFamily="18" charset="0"/>
              <a:buNone/>
            </a:pPr>
            <a:endParaRPr lang="zh-CN" altLang="zh-CN">
              <a:solidFill>
                <a:srgbClr val="4C4C4C"/>
              </a:solidFill>
              <a:latin typeface="Arial" panose="020B0604020202020204" pitchFamily="34" charset="0"/>
              <a:ea typeface="黑体" panose="02010609060101010101" pitchFamily="49" charset="-122"/>
              <a:sym typeface="Arial" panose="020B0604020202020204" pitchFamily="34" charset="0"/>
            </a:endParaRPr>
          </a:p>
        </p:txBody>
      </p:sp>
      <p:sp>
        <p:nvSpPr>
          <p:cNvPr id="29703" name="Slide Number Placeholder 6"/>
          <p:cNvSpPr>
            <a:spLocks noGrp="1" noChangeArrowheads="1"/>
          </p:cNvSpPr>
          <p:nvPr/>
        </p:nvSpPr>
        <p:spPr bwMode="auto">
          <a:xfrm>
            <a:off x="6553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DejaVu Sans" pitchFamily="34" charset="0"/>
              <a:buNone/>
            </a:pPr>
            <a:fld id="{2D7F4098-777D-447B-8B7C-1569B9FB7AC8}" type="slidenum">
              <a:rPr lang="en-US" altLang="zh-CN">
                <a:latin typeface="Times New Roman" panose="02020603050405020304" pitchFamily="18" charset="0"/>
                <a:ea typeface="MS PGothic" panose="020B0600070205080204" pitchFamily="34" charset="-128"/>
              </a:rPr>
              <a:t>55</a:t>
            </a:fld>
            <a:endParaRPr lang="en-US" altLang="zh-CN">
              <a:latin typeface="Times New Roman" panose="02020603050405020304" pitchFamily="18" charset="0"/>
              <a:ea typeface="MS PGothic" panose="020B0600070205080204" pitchFamily="34" charset="-128"/>
            </a:endParaRPr>
          </a:p>
        </p:txBody>
      </p:sp>
      <p:pic>
        <p:nvPicPr>
          <p:cNvPr id="29704" name="Picture 7" descr="5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90487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Picture 9" descr="5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4076700"/>
            <a:ext cx="173990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Picture 10" descr="523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2169" y="4869160"/>
            <a:ext cx="12620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4"/>
          <p:cNvSpPr>
            <a:spLocks noGrp="1"/>
          </p:cNvSpPr>
          <p:nvPr>
            <p:ph type="sldNum" sz="quarter" idx="12"/>
          </p:nvPr>
        </p:nvSpPr>
        <p:spPr>
          <a:noFill/>
        </p:spPr>
        <p:txBody>
          <a:bodyPr/>
          <a:lstStyle/>
          <a:p>
            <a:fld id="{AB4B6694-A777-44F3-8B90-69682D50EB0A}" type="slidenum">
              <a:rPr lang="zh-CN" altLang="en-US" smtClean="0"/>
              <a:t>56</a:t>
            </a:fld>
            <a:endParaRPr lang="en-US" altLang="zh-CN" sz="1800">
              <a:solidFill>
                <a:schemeClr val="bg1"/>
              </a:solidFill>
              <a:latin typeface="Lucida Sans" panose="020B0602030504020204" charset="0"/>
              <a:ea typeface="MS PGothic" panose="020B0600070205080204" pitchFamily="34" charset="-128"/>
            </a:endParaRPr>
          </a:p>
        </p:txBody>
      </p:sp>
      <p:sp>
        <p:nvSpPr>
          <p:cNvPr id="21507" name="Text Box 1"/>
          <p:cNvSpPr>
            <a:spLocks noChangeArrowheads="1"/>
          </p:cNvSpPr>
          <p:nvPr/>
        </p:nvSpPr>
        <p:spPr bwMode="auto">
          <a:xfrm>
            <a:off x="6553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0000" tIns="46800" rIns="90000" bIns="46800" anchor="ct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bg1"/>
                </a:solidFill>
                <a:latin typeface="Lucida Sans" panose="020B0602030504020204" charset="0"/>
                <a:ea typeface="宋体" panose="02010600030101010101" pitchFamily="2" charset="-122"/>
              </a:defRPr>
            </a:lvl1pPr>
            <a:lvl2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bg1"/>
                </a:solidFill>
                <a:latin typeface="Lucida Sans" panose="020B0602030504020204" charset="0"/>
                <a:ea typeface="宋体" panose="02010600030101010101" pitchFamily="2" charset="-122"/>
              </a:defRPr>
            </a:lvl2pPr>
            <a:lvl3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bg1"/>
                </a:solidFill>
                <a:latin typeface="Lucida Sans" panose="020B0602030504020204" charset="0"/>
                <a:ea typeface="宋体" panose="02010600030101010101" pitchFamily="2" charset="-122"/>
              </a:defRPr>
            </a:lvl3pPr>
            <a:lvl4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bg1"/>
                </a:solidFill>
                <a:latin typeface="Lucida Sans" panose="020B0602030504020204" charset="0"/>
                <a:ea typeface="宋体" panose="02010600030101010101" pitchFamily="2" charset="-122"/>
              </a:defRPr>
            </a:lvl4pPr>
            <a:lvl5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bg1"/>
                </a:solidFill>
                <a:latin typeface="Lucida Sans" panose="020B0602030504020204" charset="0"/>
                <a:ea typeface="宋体" panose="02010600030101010101" pitchFamily="2" charset="-122"/>
              </a:defRPr>
            </a:lvl5pPr>
            <a:lvl6pPr marL="2514600" indent="-228600" defTabSz="44958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bg1"/>
                </a:solidFill>
                <a:latin typeface="Lucida Sans" panose="020B0602030504020204" charset="0"/>
                <a:ea typeface="宋体" panose="02010600030101010101" pitchFamily="2" charset="-122"/>
              </a:defRPr>
            </a:lvl6pPr>
            <a:lvl7pPr marL="2971800" indent="-228600" defTabSz="44958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bg1"/>
                </a:solidFill>
                <a:latin typeface="Lucida Sans" panose="020B0602030504020204" charset="0"/>
                <a:ea typeface="宋体" panose="02010600030101010101" pitchFamily="2" charset="-122"/>
              </a:defRPr>
            </a:lvl7pPr>
            <a:lvl8pPr marL="3429000" indent="-228600" defTabSz="44958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bg1"/>
                </a:solidFill>
                <a:latin typeface="Lucida Sans" panose="020B0602030504020204" charset="0"/>
                <a:ea typeface="宋体" panose="02010600030101010101" pitchFamily="2" charset="-122"/>
              </a:defRPr>
            </a:lvl8pPr>
            <a:lvl9pPr marL="3886200" indent="-228600" defTabSz="44958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bg1"/>
                </a:solidFill>
                <a:latin typeface="Lucida Sans" panose="020B0602030504020204" charset="0"/>
                <a:ea typeface="宋体" panose="02010600030101010101" pitchFamily="2" charset="-122"/>
              </a:defRPr>
            </a:lvl9pPr>
          </a:lstStyle>
          <a:p>
            <a:pPr algn="r">
              <a:buSzPct val="100000"/>
              <a:buFont typeface="DejaVu Sans" pitchFamily="34" charset="0"/>
              <a:buNone/>
            </a:pPr>
            <a:fld id="{161A47A9-574D-446A-879A-C45E777D3A56}" type="slidenum">
              <a:rPr lang="en-US" altLang="zh-CN" sz="1200">
                <a:solidFill>
                  <a:srgbClr val="898989"/>
                </a:solidFill>
                <a:latin typeface="Times New Roman" panose="02020603050405020304" pitchFamily="18" charset="0"/>
                <a:ea typeface="黑体" panose="02010609060101010101" pitchFamily="49" charset="-122"/>
                <a:sym typeface="Times New Roman" panose="02020603050405020304" pitchFamily="18" charset="0"/>
              </a:rPr>
              <a:t>56</a:t>
            </a:fld>
            <a:endParaRPr lang="en-US" altLang="zh-CN" sz="1200">
              <a:solidFill>
                <a:srgbClr val="898989"/>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21508" name="Text Box 2"/>
          <p:cNvSpPr>
            <a:spLocks noChangeArrowheads="1"/>
          </p:cNvSpPr>
          <p:nvPr/>
        </p:nvSpPr>
        <p:spPr bwMode="auto">
          <a:xfrm>
            <a:off x="256276" y="-565944"/>
            <a:ext cx="8643938"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nchor="b"/>
          <a:lstStyle/>
          <a:p>
            <a:pPr algn="ctr">
              <a:buFont typeface="DejaVu Sans" pitchFamily="34" charset="0"/>
              <a:buNone/>
            </a:pPr>
            <a:r>
              <a:rPr lang="zh-CN" altLang="en-US" sz="3600" b="1" dirty="0">
                <a:latin typeface="华文中宋" panose="02010600040101010101" pitchFamily="2" charset="-122"/>
                <a:ea typeface="华文中宋" panose="02010600040101010101" pitchFamily="2" charset="-122"/>
                <a:sym typeface="Times New Roman" panose="02020603050405020304" pitchFamily="18" charset="0"/>
              </a:rPr>
              <a:t>可能压缩的效果</a:t>
            </a:r>
            <a:endParaRPr lang="en-US" altLang="zh-CN" sz="3600" b="1" dirty="0">
              <a:latin typeface="华文中宋" panose="02010600040101010101" pitchFamily="2" charset="-122"/>
              <a:ea typeface="华文中宋" panose="02010600040101010101" pitchFamily="2" charset="-122"/>
              <a:sym typeface="Times New Roman" panose="02020603050405020304" pitchFamily="18" charset="0"/>
            </a:endParaRPr>
          </a:p>
        </p:txBody>
      </p:sp>
      <p:sp>
        <p:nvSpPr>
          <p:cNvPr id="20485" name="Text Box 3"/>
          <p:cNvSpPr>
            <a:spLocks noChangeArrowheads="1"/>
          </p:cNvSpPr>
          <p:nvPr/>
        </p:nvSpPr>
        <p:spPr bwMode="auto">
          <a:xfrm>
            <a:off x="257175" y="4753768"/>
            <a:ext cx="8429625"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lstStyle/>
          <a:p>
            <a:pPr>
              <a:lnSpc>
                <a:spcPct val="150000"/>
              </a:lnSpc>
              <a:buFont typeface="DejaVu Sans" pitchFamily="34" charset="0"/>
              <a:buNone/>
              <a:defRPr/>
            </a:pPr>
            <a:r>
              <a:rPr lang="el-GR" altLang="zh-CN" dirty="0">
                <a:solidFill>
                  <a:schemeClr val="tx1"/>
                </a:solidFill>
                <a:latin typeface="+mn-ea"/>
                <a:ea typeface="+mn-ea"/>
                <a:sym typeface="Times New Roman" panose="02020603050405020304" pitchFamily="18" charset="0"/>
              </a:rPr>
              <a:t>Δ</a:t>
            </a:r>
            <a:r>
              <a:rPr lang="en-US" altLang="zh-CN" dirty="0">
                <a:solidFill>
                  <a:schemeClr val="tx1"/>
                </a:solidFill>
                <a:latin typeface="+mn-ea"/>
                <a:ea typeface="+mn-ea"/>
                <a:sym typeface="Times New Roman" panose="02020603050405020304" pitchFamily="18" charset="0"/>
              </a:rPr>
              <a:t>%</a:t>
            </a:r>
            <a:r>
              <a:rPr lang="zh-CN" altLang="en-US" dirty="0">
                <a:solidFill>
                  <a:schemeClr val="tx1"/>
                </a:solidFill>
                <a:latin typeface="+mn-ea"/>
                <a:ea typeface="+mn-ea"/>
                <a:sym typeface="Times New Roman" panose="02020603050405020304" pitchFamily="18" charset="0"/>
              </a:rPr>
              <a:t>：与上一步相比的变化百分比</a:t>
            </a:r>
            <a:endParaRPr lang="en-US" altLang="zh-CN" dirty="0">
              <a:solidFill>
                <a:schemeClr val="tx1"/>
              </a:solidFill>
              <a:latin typeface="+mn-ea"/>
              <a:ea typeface="+mn-ea"/>
              <a:sym typeface="Times New Roman" panose="02020603050405020304" pitchFamily="18" charset="0"/>
            </a:endParaRPr>
          </a:p>
          <a:p>
            <a:pPr>
              <a:lnSpc>
                <a:spcPct val="150000"/>
              </a:lnSpc>
              <a:buFont typeface="DejaVu Sans" pitchFamily="34" charset="0"/>
              <a:buNone/>
              <a:defRPr/>
            </a:pPr>
            <a:r>
              <a:rPr lang="en-US" altLang="zh-CN" dirty="0">
                <a:solidFill>
                  <a:schemeClr val="tx1"/>
                </a:solidFill>
                <a:latin typeface="+mn-ea"/>
                <a:ea typeface="+mn-ea"/>
                <a:sym typeface="Times New Roman" panose="02020603050405020304" pitchFamily="18" charset="0"/>
              </a:rPr>
              <a:t>T</a:t>
            </a:r>
            <a:r>
              <a:rPr lang="en-US" altLang="zh-CN" sz="1600" dirty="0">
                <a:solidFill>
                  <a:schemeClr val="tx1"/>
                </a:solidFill>
                <a:latin typeface="+mn-ea"/>
                <a:ea typeface="+mn-ea"/>
                <a:sym typeface="Times New Roman" panose="02020603050405020304" pitchFamily="18" charset="0"/>
              </a:rPr>
              <a:t> </a:t>
            </a:r>
            <a:r>
              <a:rPr lang="en-US" altLang="zh-CN" dirty="0">
                <a:solidFill>
                  <a:schemeClr val="tx1"/>
                </a:solidFill>
                <a:latin typeface="+mn-ea"/>
                <a:ea typeface="+mn-ea"/>
                <a:sym typeface="Times New Roman" panose="02020603050405020304" pitchFamily="18" charset="0"/>
              </a:rPr>
              <a:t>%</a:t>
            </a:r>
            <a:r>
              <a:rPr lang="zh-CN" altLang="en-US" dirty="0">
                <a:solidFill>
                  <a:schemeClr val="tx1"/>
                </a:solidFill>
                <a:latin typeface="+mn-ea"/>
                <a:ea typeface="+mn-ea"/>
                <a:sym typeface="Times New Roman" panose="02020603050405020304" pitchFamily="18" charset="0"/>
              </a:rPr>
              <a:t>：与未过滤相比的变化百分比</a:t>
            </a:r>
            <a:endParaRPr lang="zh-CN" altLang="zh-CN" dirty="0">
              <a:solidFill>
                <a:schemeClr val="tx1"/>
              </a:solidFill>
              <a:latin typeface="+mn-ea"/>
              <a:ea typeface="+mn-ea"/>
              <a:sym typeface="Times New Roman" panose="02020603050405020304" pitchFamily="18" charset="0"/>
            </a:endParaRPr>
          </a:p>
        </p:txBody>
      </p:sp>
      <p:sp>
        <p:nvSpPr>
          <p:cNvPr id="21510" name="Text Box 4"/>
          <p:cNvSpPr>
            <a:spLocks noChangeArrowheads="1"/>
          </p:cNvSpPr>
          <p:nvPr/>
        </p:nvSpPr>
        <p:spPr bwMode="auto">
          <a:xfrm>
            <a:off x="7640638" y="-31750"/>
            <a:ext cx="925512"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lstStyle/>
          <a:p>
            <a:pPr>
              <a:buSzPct val="100000"/>
              <a:buFont typeface="Times New Roman" panose="02020603050405020304" pitchFamily="18" charset="0"/>
              <a:buNone/>
            </a:pPr>
            <a:endParaRPr lang="zh-CN" altLang="zh-CN">
              <a:solidFill>
                <a:srgbClr val="4C4C4C"/>
              </a:solidFill>
              <a:latin typeface="Arial" panose="020B0604020202020204" pitchFamily="34" charset="0"/>
              <a:ea typeface="黑体" panose="02010609060101010101" pitchFamily="49" charset="-122"/>
              <a:sym typeface="Arial" panose="020B0604020202020204" pitchFamily="34" charset="0"/>
            </a:endParaRPr>
          </a:p>
        </p:txBody>
      </p:sp>
      <p:sp>
        <p:nvSpPr>
          <p:cNvPr id="21511" name="Slide Number Placeholder 6"/>
          <p:cNvSpPr>
            <a:spLocks noGrp="1" noChangeArrowheads="1"/>
          </p:cNvSpPr>
          <p:nvPr/>
        </p:nvSpPr>
        <p:spPr bwMode="auto">
          <a:xfrm>
            <a:off x="6553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DejaVu Sans" pitchFamily="34" charset="0"/>
              <a:buNone/>
            </a:pPr>
            <a:fld id="{FD660586-BF9A-41C4-A607-882F707CD069}" type="slidenum">
              <a:rPr lang="en-US" altLang="zh-CN">
                <a:latin typeface="Times New Roman" panose="02020603050405020304" pitchFamily="18" charset="0"/>
                <a:ea typeface="MS PGothic" panose="020B0600070205080204" pitchFamily="34" charset="-128"/>
              </a:rPr>
              <a:t>56</a:t>
            </a:fld>
            <a:endParaRPr lang="en-US" altLang="zh-CN">
              <a:latin typeface="Times New Roman" panose="02020603050405020304" pitchFamily="18" charset="0"/>
              <a:ea typeface="MS PGothic" panose="020B0600070205080204" pitchFamily="34" charset="-128"/>
            </a:endParaRPr>
          </a:p>
        </p:txBody>
      </p:sp>
      <p:pic>
        <p:nvPicPr>
          <p:cNvPr id="215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8" y="1649412"/>
            <a:ext cx="8977312"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457200" y="274638"/>
            <a:ext cx="8229600" cy="778098"/>
          </a:xfrm>
        </p:spPr>
        <p:txBody>
          <a:bodyPr vert="horz" lIns="91440" tIns="45720" rIns="91440" bIns="45720" rtlCol="0" anchor="ctr">
            <a:noAutofit/>
          </a:bodyPr>
          <a:lstStyle/>
          <a:p>
            <a:r>
              <a:rPr lang="zh-CN" altLang="en-US" sz="3600" b="1" dirty="0"/>
              <a:t>布尔检索的优点</a:t>
            </a:r>
          </a:p>
        </p:txBody>
      </p:sp>
      <p:sp>
        <p:nvSpPr>
          <p:cNvPr id="68611" name="Rectangle 3"/>
          <p:cNvSpPr>
            <a:spLocks noGrp="1" noChangeArrowheads="1"/>
          </p:cNvSpPr>
          <p:nvPr>
            <p:ph idx="4294967295"/>
          </p:nvPr>
        </p:nvSpPr>
        <p:spPr>
          <a:xfrm>
            <a:off x="444643" y="1300241"/>
            <a:ext cx="8229600" cy="4953000"/>
          </a:xfrm>
        </p:spPr>
        <p:txBody>
          <a:bodyPr>
            <a:normAutofit/>
          </a:bodyPr>
          <a:lstStyle/>
          <a:p>
            <a:pPr eaLnBrk="1" hangingPunct="1">
              <a:lnSpc>
                <a:spcPct val="150000"/>
              </a:lnSpc>
            </a:pPr>
            <a:r>
              <a:rPr lang="zh-CN" altLang="en-US" dirty="0">
                <a:latin typeface="华文中宋" panose="02010600040101010101" pitchFamily="2" charset="-122"/>
                <a:ea typeface="华文中宋" panose="02010600040101010101" pitchFamily="2" charset="-122"/>
              </a:rPr>
              <a:t>构建简单，或许是构建</a:t>
            </a:r>
            <a:r>
              <a:rPr lang="en-US" altLang="zh-CN" dirty="0">
                <a:latin typeface="华文中宋" panose="02010600040101010101" pitchFamily="2" charset="-122"/>
                <a:ea typeface="华文中宋" panose="02010600040101010101" pitchFamily="2" charset="-122"/>
              </a:rPr>
              <a:t>IR</a:t>
            </a:r>
            <a:r>
              <a:rPr lang="zh-CN" altLang="en-US" dirty="0">
                <a:latin typeface="华文中宋" panose="02010600040101010101" pitchFamily="2" charset="-122"/>
                <a:ea typeface="华文中宋" panose="02010600040101010101" pitchFamily="2" charset="-122"/>
              </a:rPr>
              <a:t>系统的一种最简单方式</a:t>
            </a:r>
          </a:p>
          <a:p>
            <a:pPr lvl="1" eaLnBrk="1" hangingPunct="1">
              <a:lnSpc>
                <a:spcPct val="150000"/>
              </a:lnSpc>
            </a:pPr>
            <a:r>
              <a:rPr lang="zh-CN" altLang="en-US" dirty="0">
                <a:latin typeface="华文中宋" panose="02010600040101010101" pitchFamily="2" charset="-122"/>
                <a:ea typeface="华文中宋" panose="02010600040101010101" pitchFamily="2" charset="-122"/>
              </a:rPr>
              <a:t>在</a:t>
            </a:r>
            <a:r>
              <a:rPr lang="en-US" altLang="zh-CN" dirty="0">
                <a:latin typeface="华文中宋" panose="02010600040101010101" pitchFamily="2" charset="-122"/>
                <a:ea typeface="华文中宋" panose="02010600040101010101" pitchFamily="2" charset="-122"/>
              </a:rPr>
              <a:t>30</a:t>
            </a:r>
            <a:r>
              <a:rPr lang="zh-CN" altLang="en-US" dirty="0">
                <a:latin typeface="华文中宋" panose="02010600040101010101" pitchFamily="2" charset="-122"/>
                <a:ea typeface="华文中宋" panose="02010600040101010101" pitchFamily="2" charset="-122"/>
              </a:rPr>
              <a:t>多年中是最主要的检索工具</a:t>
            </a:r>
          </a:p>
          <a:p>
            <a:pPr lvl="1" eaLnBrk="1" hangingPunct="1">
              <a:lnSpc>
                <a:spcPct val="150000"/>
              </a:lnSpc>
            </a:pPr>
            <a:r>
              <a:rPr lang="zh-CN" altLang="en-US" dirty="0">
                <a:latin typeface="华文中宋" panose="02010600040101010101" pitchFamily="2" charset="-122"/>
                <a:ea typeface="华文中宋" panose="02010600040101010101" pitchFamily="2" charset="-122"/>
              </a:rPr>
              <a:t>当前许多搜索系统仍然使用布尔检索模型</a:t>
            </a:r>
            <a:r>
              <a:rPr lang="en-US" altLang="zh-CN" dirty="0">
                <a:latin typeface="华文中宋" panose="02010600040101010101" pitchFamily="2" charset="-122"/>
                <a:ea typeface="华文中宋" panose="02010600040101010101" pitchFamily="2" charset="-122"/>
              </a:rPr>
              <a:t>:</a:t>
            </a:r>
          </a:p>
          <a:p>
            <a:pPr lvl="2" eaLnBrk="1" hangingPunct="1">
              <a:lnSpc>
                <a:spcPct val="150000"/>
              </a:lnSpc>
            </a:pPr>
            <a:r>
              <a:rPr lang="zh-CN" altLang="en-US" dirty="0">
                <a:latin typeface="华文中宋" panose="02010600040101010101" pitchFamily="2" charset="-122"/>
                <a:ea typeface="华文中宋" panose="02010600040101010101" pitchFamily="2" charset="-122"/>
              </a:rPr>
              <a:t>电子邮件、文献编目、</a:t>
            </a:r>
            <a:r>
              <a:rPr lang="en-US" altLang="zh-CN" dirty="0">
                <a:latin typeface="华文中宋" panose="02010600040101010101" pitchFamily="2" charset="-122"/>
                <a:ea typeface="华文中宋" panose="02010600040101010101" pitchFamily="2" charset="-122"/>
              </a:rPr>
              <a:t>Mac OS X Spotlight</a:t>
            </a:r>
            <a:r>
              <a:rPr lang="zh-CN" altLang="en-US" dirty="0">
                <a:latin typeface="华文中宋" panose="02010600040101010101" pitchFamily="2" charset="-122"/>
                <a:ea typeface="华文中宋" panose="02010600040101010101" pitchFamily="2" charset="-122"/>
              </a:rPr>
              <a:t>工具</a:t>
            </a:r>
          </a:p>
        </p:txBody>
      </p:sp>
      <p:sp>
        <p:nvSpPr>
          <p:cNvPr id="68612" name="Slide Number Placeholder 5"/>
          <p:cNvSpPr txBox="1">
            <a:spLocks noGrp="1" noChangeArrowheads="1"/>
          </p:cNvSpPr>
          <p:nvPr/>
        </p:nvSpPr>
        <p:spPr bwMode="auto">
          <a:xfrm>
            <a:off x="6553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r" eaLnBrk="1" hangingPunct="1">
              <a:spcBef>
                <a:spcPct val="0"/>
              </a:spcBef>
              <a:buClrTx/>
              <a:buFont typeface="DejaVu Sans" pitchFamily="34" charset="0"/>
              <a:buNone/>
            </a:pPr>
            <a:fld id="{5524C0D7-6F90-4FBE-9098-9B624AC62A0A}" type="slidenum">
              <a:rPr lang="zh-CN" altLang="en-US" sz="1200">
                <a:solidFill>
                  <a:srgbClr val="898989"/>
                </a:solidFill>
                <a:latin typeface="Calibri" panose="020F0502020204030204" pitchFamily="34" charset="0"/>
                <a:ea typeface="宋体" panose="02010600030101010101" pitchFamily="2" charset="-122"/>
              </a:rPr>
              <a:t>57</a:t>
            </a:fld>
            <a:endParaRPr lang="en-US" altLang="zh-CN" sz="1200">
              <a:solidFill>
                <a:srgbClr val="898989"/>
              </a:solidFill>
              <a:latin typeface="Calibri" panose="020F0502020204030204" pitchFamily="34" charset="0"/>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6553200" y="6477000"/>
            <a:ext cx="2133600" cy="244475"/>
          </a:xfrm>
          <a:prstGeom prst="rect">
            <a:avLst/>
          </a:prstGeom>
          <a:noFill/>
          <a:ln w="9525">
            <a:noFill/>
            <a:round/>
          </a:ln>
        </p:spPr>
        <p:txBody>
          <a:bodyPr lIns="90000" tIns="46800" rIns="90000" bIns="46800" anchor="ctr"/>
          <a:lstStyle/>
          <a:p>
            <a:pPr algn="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fld id="{48895EFF-1DBE-4654-84B8-EE5B6E2FA3CA}" type="slidenum">
              <a:rPr lang="en-US" sz="1200">
                <a:solidFill>
                  <a:srgbClr val="898989"/>
                </a:solidFill>
                <a:latin typeface="Calibri" panose="020F0502020204030204" pitchFamily="34" charset="0"/>
                <a:ea typeface="黑体" panose="02010609060101010101" pitchFamily="49" charset="-122"/>
              </a:rPr>
              <a:t>58</a:t>
            </a:fld>
            <a:endParaRPr lang="en-US" sz="1200" dirty="0">
              <a:solidFill>
                <a:srgbClr val="898989"/>
              </a:solidFill>
              <a:latin typeface="Calibri" panose="020F0502020204030204" pitchFamily="34" charset="0"/>
              <a:ea typeface="黑体" panose="02010609060101010101" pitchFamily="49" charset="-122"/>
            </a:endParaRPr>
          </a:p>
        </p:txBody>
      </p:sp>
      <p:sp>
        <p:nvSpPr>
          <p:cNvPr id="84995" name="Text Box 2"/>
          <p:cNvSpPr txBox="1">
            <a:spLocks noChangeArrowheads="1"/>
          </p:cNvSpPr>
          <p:nvPr/>
        </p:nvSpPr>
        <p:spPr bwMode="auto">
          <a:xfrm>
            <a:off x="285720" y="12700"/>
            <a:ext cx="8572560" cy="896020"/>
          </a:xfrm>
          <a:prstGeom prst="rect">
            <a:avLst/>
          </a:prstGeom>
          <a:noFill/>
          <a:ln w="9525">
            <a:noFill/>
            <a:round/>
          </a:ln>
        </p:spPr>
        <p:txBody>
          <a:bodyPr anchor="b"/>
          <a:lstStyle/>
          <a:p>
            <a:pPr algn="ctr"/>
            <a:r>
              <a:rPr lang="zh-CN" altLang="en-US" sz="3200" dirty="0">
                <a:solidFill>
                  <a:schemeClr val="tx1"/>
                </a:solidFill>
                <a:latin typeface="+mj-lt"/>
                <a:ea typeface="黑体" panose="02010609060101010101" pitchFamily="49" charset="-122"/>
              </a:rPr>
              <a:t>布尔检索的不足</a:t>
            </a:r>
            <a:r>
              <a:rPr lang="en-US" sz="3200" dirty="0">
                <a:solidFill>
                  <a:schemeClr val="tx1"/>
                </a:solidFill>
                <a:latin typeface="+mj-lt"/>
                <a:ea typeface="黑体" panose="02010609060101010101" pitchFamily="49" charset="-122"/>
              </a:rPr>
              <a:t>: </a:t>
            </a:r>
            <a:r>
              <a:rPr lang="zh-CN" altLang="en-US" sz="3200" dirty="0">
                <a:solidFill>
                  <a:schemeClr val="tx1"/>
                </a:solidFill>
                <a:latin typeface="+mj-lt"/>
                <a:ea typeface="黑体" panose="02010609060101010101" pitchFamily="49" charset="-122"/>
              </a:rPr>
              <a:t>结果过少或者过多</a:t>
            </a:r>
            <a:endParaRPr lang="en-US" sz="3200" dirty="0">
              <a:solidFill>
                <a:schemeClr val="tx1"/>
              </a:solidFill>
              <a:latin typeface="+mj-lt"/>
              <a:ea typeface="黑体" panose="02010609060101010101" pitchFamily="49" charset="-122"/>
            </a:endParaRPr>
          </a:p>
        </p:txBody>
      </p:sp>
      <p:sp>
        <p:nvSpPr>
          <p:cNvPr id="84996" name="Text Box 3"/>
          <p:cNvSpPr txBox="1">
            <a:spLocks noChangeArrowheads="1"/>
          </p:cNvSpPr>
          <p:nvPr/>
        </p:nvSpPr>
        <p:spPr bwMode="auto">
          <a:xfrm>
            <a:off x="301868" y="1251884"/>
            <a:ext cx="8572560" cy="4524510"/>
          </a:xfrm>
          <a:prstGeom prst="rect">
            <a:avLst/>
          </a:prstGeom>
          <a:noFill/>
          <a:ln w="9525">
            <a:noFill/>
            <a:round/>
          </a:ln>
        </p:spPr>
        <p:txBody>
          <a:bodyPr/>
          <a:lstStyle/>
          <a:p>
            <a:pPr lvl="1">
              <a:lnSpc>
                <a:spcPct val="150000"/>
              </a:lnSpc>
              <a:spcBef>
                <a:spcPts val="700"/>
              </a:spcBef>
              <a:buClr>
                <a:srgbClr val="336699"/>
              </a:buClr>
              <a:buFont typeface="Wingdings" panose="05000000000000000000" pitchFamily="2" charset="2"/>
              <a:buChar char="§"/>
            </a:pPr>
            <a:r>
              <a:rPr lang="zh-CN" altLang="en-US" sz="2000" dirty="0">
                <a:solidFill>
                  <a:schemeClr val="tx1"/>
                </a:solidFill>
                <a:latin typeface="+mj-lt"/>
                <a:ea typeface="黑体" panose="02010609060101010101" pitchFamily="49" charset="-122"/>
              </a:rPr>
              <a:t>布尔查询常常会导致过少</a:t>
            </a:r>
            <a:r>
              <a:rPr lang="en-US" altLang="zh-CN" sz="2000" dirty="0">
                <a:solidFill>
                  <a:schemeClr val="tx1"/>
                </a:solidFill>
                <a:ea typeface="黑体" panose="02010609060101010101" pitchFamily="49" charset="-122"/>
              </a:rPr>
              <a:t>(=0)</a:t>
            </a:r>
            <a:r>
              <a:rPr lang="zh-CN" altLang="en-US" sz="2000" dirty="0">
                <a:solidFill>
                  <a:schemeClr val="tx1"/>
                </a:solidFill>
                <a:latin typeface="+mj-lt"/>
                <a:ea typeface="黑体" panose="02010609060101010101" pitchFamily="49" charset="-122"/>
              </a:rPr>
              <a:t>或者过多</a:t>
            </a:r>
            <a:r>
              <a:rPr lang="de-DE" altLang="zh-CN" sz="2000" dirty="0">
                <a:solidFill>
                  <a:schemeClr val="tx1"/>
                </a:solidFill>
                <a:ea typeface="黑体" panose="02010609060101010101" pitchFamily="49" charset="-122"/>
              </a:rPr>
              <a:t>(</a:t>
            </a:r>
            <a:r>
              <a:rPr lang="en-US" altLang="zh-CN" sz="2000" dirty="0">
                <a:solidFill>
                  <a:schemeClr val="tx1"/>
                </a:solidFill>
                <a:ea typeface="黑体" panose="02010609060101010101" pitchFamily="49" charset="-122"/>
              </a:rPr>
              <a:t>&gt;</a:t>
            </a:r>
            <a:r>
              <a:rPr lang="de-DE" altLang="zh-CN" sz="2000" dirty="0">
                <a:solidFill>
                  <a:schemeClr val="tx1"/>
                </a:solidFill>
                <a:ea typeface="黑体" panose="02010609060101010101" pitchFamily="49" charset="-122"/>
              </a:rPr>
              <a:t>1000)</a:t>
            </a:r>
            <a:r>
              <a:rPr lang="zh-CN" altLang="en-US" sz="2000" dirty="0">
                <a:solidFill>
                  <a:schemeClr val="tx1"/>
                </a:solidFill>
                <a:latin typeface="+mj-lt"/>
                <a:ea typeface="黑体" panose="02010609060101010101" pitchFamily="49" charset="-122"/>
              </a:rPr>
              <a:t>的结果</a:t>
            </a:r>
            <a:endParaRPr lang="de-DE" sz="2000" dirty="0">
              <a:solidFill>
                <a:schemeClr val="tx1"/>
              </a:solidFill>
              <a:latin typeface="+mj-lt"/>
              <a:ea typeface="黑体" panose="02010609060101010101" pitchFamily="49" charset="-122"/>
            </a:endParaRPr>
          </a:p>
          <a:p>
            <a:pPr lvl="1">
              <a:lnSpc>
                <a:spcPct val="150000"/>
              </a:lnSpc>
              <a:spcBef>
                <a:spcPts val="700"/>
              </a:spcBef>
              <a:buClr>
                <a:srgbClr val="336699"/>
              </a:buClr>
              <a:buFont typeface="Wingdings" panose="05000000000000000000" pitchFamily="2" charset="2"/>
              <a:buChar char="§"/>
            </a:pPr>
            <a:r>
              <a:rPr lang="zh-CN" altLang="en-US" sz="2000" dirty="0">
                <a:solidFill>
                  <a:schemeClr val="tx1"/>
                </a:solidFill>
                <a:latin typeface="+mj-lt"/>
                <a:ea typeface="黑体" panose="02010609060101010101" pitchFamily="49" charset="-122"/>
              </a:rPr>
              <a:t>例子：</a:t>
            </a:r>
            <a:endParaRPr lang="en-US" altLang="zh-CN" sz="2000" dirty="0">
              <a:solidFill>
                <a:schemeClr val="tx1"/>
              </a:solidFill>
              <a:latin typeface="+mj-lt"/>
              <a:ea typeface="黑体" panose="02010609060101010101" pitchFamily="49" charset="-122"/>
            </a:endParaRPr>
          </a:p>
          <a:p>
            <a:pPr lvl="2">
              <a:lnSpc>
                <a:spcPct val="150000"/>
              </a:lnSpc>
              <a:spcBef>
                <a:spcPts val="700"/>
              </a:spcBef>
              <a:buClr>
                <a:srgbClr val="336699"/>
              </a:buClr>
              <a:buFont typeface="Wingdings" panose="05000000000000000000" pitchFamily="2" charset="2"/>
              <a:buChar char="§"/>
            </a:pPr>
            <a:r>
              <a:rPr lang="zh-CN" altLang="en-US" sz="2000" dirty="0">
                <a:solidFill>
                  <a:schemeClr val="tx1"/>
                </a:solidFill>
                <a:latin typeface="+mj-lt"/>
                <a:ea typeface="黑体" panose="02010609060101010101" pitchFamily="49" charset="-122"/>
              </a:rPr>
              <a:t>查询</a:t>
            </a:r>
            <a:r>
              <a:rPr lang="en-US" sz="2000" dirty="0">
                <a:solidFill>
                  <a:schemeClr val="tx1"/>
                </a:solidFill>
                <a:latin typeface="+mj-lt"/>
                <a:ea typeface="黑体" panose="02010609060101010101" pitchFamily="49" charset="-122"/>
              </a:rPr>
              <a:t> 1 (</a:t>
            </a:r>
            <a:r>
              <a:rPr lang="zh-CN" altLang="en-US" sz="2000" dirty="0">
                <a:solidFill>
                  <a:schemeClr val="tx1"/>
                </a:solidFill>
                <a:latin typeface="+mj-lt"/>
                <a:ea typeface="黑体" panose="02010609060101010101" pitchFamily="49" charset="-122"/>
              </a:rPr>
              <a:t>布尔与操作</a:t>
            </a:r>
            <a:r>
              <a:rPr lang="en-US" sz="2000" dirty="0">
                <a:solidFill>
                  <a:schemeClr val="tx1"/>
                </a:solidFill>
                <a:latin typeface="+mj-lt"/>
                <a:ea typeface="黑体" panose="02010609060101010101" pitchFamily="49" charset="-122"/>
              </a:rPr>
              <a:t>): [standard user </a:t>
            </a:r>
            <a:r>
              <a:rPr lang="en-US" sz="2000" dirty="0" err="1">
                <a:solidFill>
                  <a:schemeClr val="tx1"/>
                </a:solidFill>
                <a:latin typeface="+mj-lt"/>
                <a:ea typeface="黑体" panose="02010609060101010101" pitchFamily="49" charset="-122"/>
              </a:rPr>
              <a:t>dlink</a:t>
            </a:r>
            <a:r>
              <a:rPr lang="en-US" sz="2000" dirty="0">
                <a:solidFill>
                  <a:schemeClr val="tx1"/>
                </a:solidFill>
                <a:latin typeface="+mj-lt"/>
                <a:ea typeface="黑体" panose="02010609060101010101" pitchFamily="49" charset="-122"/>
              </a:rPr>
              <a:t> 650]</a:t>
            </a:r>
          </a:p>
          <a:p>
            <a:pPr lvl="3">
              <a:lnSpc>
                <a:spcPct val="150000"/>
              </a:lnSpc>
              <a:spcBef>
                <a:spcPts val="700"/>
              </a:spcBef>
              <a:buClr>
                <a:srgbClr val="336699"/>
              </a:buClr>
              <a:buFont typeface="Wingdings" panose="05000000000000000000" pitchFamily="2" charset="2"/>
              <a:buChar char="§"/>
            </a:pPr>
            <a:r>
              <a:rPr lang="de-DE" sz="2400" dirty="0">
                <a:solidFill>
                  <a:schemeClr val="tx1"/>
                </a:solidFill>
                <a:latin typeface="+mj-lt"/>
                <a:ea typeface="黑体" panose="02010609060101010101" pitchFamily="49" charset="-122"/>
              </a:rPr>
              <a:t>→ </a:t>
            </a:r>
            <a:r>
              <a:rPr lang="de-DE" sz="2000" dirty="0">
                <a:solidFill>
                  <a:schemeClr val="tx1"/>
                </a:solidFill>
                <a:latin typeface="+mj-lt"/>
                <a:ea typeface="黑体" panose="02010609060101010101" pitchFamily="49" charset="-122"/>
              </a:rPr>
              <a:t>200,000 </a:t>
            </a:r>
            <a:r>
              <a:rPr lang="zh-CN" altLang="en-US" sz="2000" dirty="0">
                <a:solidFill>
                  <a:schemeClr val="tx1"/>
                </a:solidFill>
                <a:latin typeface="+mj-lt"/>
                <a:ea typeface="黑体" panose="02010609060101010101" pitchFamily="49" charset="-122"/>
              </a:rPr>
              <a:t>个结果</a:t>
            </a:r>
            <a:r>
              <a:rPr lang="de-DE" sz="2000" dirty="0">
                <a:solidFill>
                  <a:schemeClr val="tx1"/>
                </a:solidFill>
                <a:latin typeface="+mj-lt"/>
                <a:ea typeface="黑体" panose="02010609060101010101" pitchFamily="49" charset="-122"/>
              </a:rPr>
              <a:t> – </a:t>
            </a:r>
            <a:r>
              <a:rPr lang="zh-CN" altLang="en-US" sz="2000" dirty="0">
                <a:solidFill>
                  <a:schemeClr val="tx1"/>
                </a:solidFill>
                <a:latin typeface="+mj-lt"/>
                <a:ea typeface="黑体" panose="02010609060101010101" pitchFamily="49" charset="-122"/>
              </a:rPr>
              <a:t>太多</a:t>
            </a:r>
            <a:endParaRPr lang="en-US" altLang="zh-CN" dirty="0">
              <a:solidFill>
                <a:schemeClr val="tx1"/>
              </a:solidFill>
              <a:latin typeface="+mj-lt"/>
              <a:ea typeface="黑体" panose="02010609060101010101" pitchFamily="49" charset="-122"/>
            </a:endParaRPr>
          </a:p>
          <a:p>
            <a:pPr lvl="2">
              <a:lnSpc>
                <a:spcPct val="150000"/>
              </a:lnSpc>
              <a:spcBef>
                <a:spcPts val="700"/>
              </a:spcBef>
              <a:buClr>
                <a:srgbClr val="336699"/>
              </a:buClr>
              <a:buFont typeface="Wingdings" panose="05000000000000000000" pitchFamily="2" charset="2"/>
              <a:buChar char="§"/>
            </a:pPr>
            <a:r>
              <a:rPr lang="zh-CN" altLang="en-US" sz="2000" dirty="0">
                <a:solidFill>
                  <a:schemeClr val="tx1"/>
                </a:solidFill>
                <a:latin typeface="+mj-lt"/>
                <a:ea typeface="黑体" panose="02010609060101010101" pitchFamily="49" charset="-122"/>
              </a:rPr>
              <a:t>查询</a:t>
            </a:r>
            <a:r>
              <a:rPr lang="en-US" altLang="zh-CN" sz="2000" dirty="0">
                <a:solidFill>
                  <a:schemeClr val="tx1"/>
                </a:solidFill>
                <a:latin typeface="+mj-lt"/>
                <a:ea typeface="黑体" panose="02010609060101010101" pitchFamily="49" charset="-122"/>
              </a:rPr>
              <a:t>2</a:t>
            </a:r>
            <a:r>
              <a:rPr lang="en-US" sz="2000" dirty="0">
                <a:solidFill>
                  <a:schemeClr val="tx1"/>
                </a:solidFill>
                <a:latin typeface="+mj-lt"/>
                <a:ea typeface="黑体" panose="02010609060101010101" pitchFamily="49" charset="-122"/>
              </a:rPr>
              <a:t> (</a:t>
            </a:r>
            <a:r>
              <a:rPr lang="zh-CN" altLang="en-US" sz="2000" dirty="0">
                <a:solidFill>
                  <a:schemeClr val="tx1"/>
                </a:solidFill>
                <a:latin typeface="+mj-lt"/>
                <a:ea typeface="黑体" panose="02010609060101010101" pitchFamily="49" charset="-122"/>
              </a:rPr>
              <a:t>布尔与操作</a:t>
            </a:r>
            <a:r>
              <a:rPr lang="en-US" sz="2000" dirty="0">
                <a:solidFill>
                  <a:schemeClr val="tx1"/>
                </a:solidFill>
                <a:latin typeface="+mj-lt"/>
                <a:ea typeface="黑体" panose="02010609060101010101" pitchFamily="49" charset="-122"/>
              </a:rPr>
              <a:t>): [standard user </a:t>
            </a:r>
            <a:r>
              <a:rPr lang="en-US" sz="2000" dirty="0" err="1">
                <a:solidFill>
                  <a:schemeClr val="tx1"/>
                </a:solidFill>
                <a:latin typeface="+mj-lt"/>
                <a:ea typeface="黑体" panose="02010609060101010101" pitchFamily="49" charset="-122"/>
              </a:rPr>
              <a:t>dlink</a:t>
            </a:r>
            <a:r>
              <a:rPr lang="en-US" sz="2000" dirty="0">
                <a:solidFill>
                  <a:schemeClr val="tx1"/>
                </a:solidFill>
                <a:latin typeface="+mj-lt"/>
                <a:ea typeface="黑体" panose="02010609060101010101" pitchFamily="49" charset="-122"/>
              </a:rPr>
              <a:t> 650 no </a:t>
            </a:r>
            <a:r>
              <a:rPr lang="de-DE" sz="2000" dirty="0" err="1">
                <a:solidFill>
                  <a:schemeClr val="tx1"/>
                </a:solidFill>
                <a:latin typeface="+mj-lt"/>
                <a:ea typeface="黑体" panose="02010609060101010101" pitchFamily="49" charset="-122"/>
              </a:rPr>
              <a:t>card</a:t>
            </a:r>
            <a:r>
              <a:rPr lang="de-DE" sz="2000" dirty="0">
                <a:solidFill>
                  <a:schemeClr val="tx1"/>
                </a:solidFill>
                <a:latin typeface="+mj-lt"/>
                <a:ea typeface="黑体" panose="02010609060101010101" pitchFamily="49" charset="-122"/>
              </a:rPr>
              <a:t> </a:t>
            </a:r>
            <a:r>
              <a:rPr lang="de-DE" sz="2000" dirty="0" err="1">
                <a:solidFill>
                  <a:schemeClr val="tx1"/>
                </a:solidFill>
                <a:latin typeface="+mj-lt"/>
                <a:ea typeface="黑体" panose="02010609060101010101" pitchFamily="49" charset="-122"/>
              </a:rPr>
              <a:t>found</a:t>
            </a:r>
            <a:r>
              <a:rPr lang="de-DE" sz="2000" dirty="0">
                <a:solidFill>
                  <a:schemeClr val="tx1"/>
                </a:solidFill>
                <a:latin typeface="+mj-lt"/>
                <a:ea typeface="黑体" panose="02010609060101010101" pitchFamily="49" charset="-122"/>
              </a:rPr>
              <a:t>]</a:t>
            </a:r>
          </a:p>
          <a:p>
            <a:pPr lvl="3">
              <a:lnSpc>
                <a:spcPct val="150000"/>
              </a:lnSpc>
              <a:spcBef>
                <a:spcPts val="700"/>
              </a:spcBef>
              <a:buClr>
                <a:srgbClr val="336699"/>
              </a:buClr>
              <a:buFont typeface="Wingdings" panose="05000000000000000000" pitchFamily="2" charset="2"/>
              <a:buChar char="§"/>
            </a:pPr>
            <a:r>
              <a:rPr lang="de-DE" sz="2400" dirty="0">
                <a:solidFill>
                  <a:schemeClr val="tx1"/>
                </a:solidFill>
                <a:latin typeface="+mj-lt"/>
                <a:ea typeface="黑体" panose="02010609060101010101" pitchFamily="49" charset="-122"/>
              </a:rPr>
              <a:t>→ </a:t>
            </a:r>
            <a:r>
              <a:rPr lang="de-DE" sz="2000" dirty="0">
                <a:solidFill>
                  <a:schemeClr val="tx1"/>
                </a:solidFill>
                <a:latin typeface="+mj-lt"/>
                <a:ea typeface="黑体" panose="02010609060101010101" pitchFamily="49" charset="-122"/>
              </a:rPr>
              <a:t>0 </a:t>
            </a:r>
            <a:r>
              <a:rPr lang="zh-CN" altLang="en-US" sz="2000" dirty="0">
                <a:solidFill>
                  <a:schemeClr val="tx1"/>
                </a:solidFill>
                <a:latin typeface="+mj-lt"/>
                <a:ea typeface="黑体" panose="02010609060101010101" pitchFamily="49" charset="-122"/>
              </a:rPr>
              <a:t>个结果</a:t>
            </a:r>
            <a:r>
              <a:rPr lang="de-DE" sz="2000" dirty="0">
                <a:solidFill>
                  <a:schemeClr val="tx1"/>
                </a:solidFill>
                <a:latin typeface="+mj-lt"/>
                <a:ea typeface="黑体" panose="02010609060101010101" pitchFamily="49" charset="-122"/>
              </a:rPr>
              <a:t> – </a:t>
            </a:r>
            <a:r>
              <a:rPr lang="zh-CN" altLang="en-US" sz="2000" dirty="0">
                <a:solidFill>
                  <a:schemeClr val="tx1"/>
                </a:solidFill>
                <a:latin typeface="+mj-lt"/>
                <a:ea typeface="黑体" panose="02010609060101010101" pitchFamily="49" charset="-122"/>
              </a:rPr>
              <a:t>太少</a:t>
            </a:r>
            <a:endParaRPr lang="de-DE" sz="2000" dirty="0">
              <a:solidFill>
                <a:srgbClr val="0070C0"/>
              </a:solidFill>
              <a:latin typeface="+mj-lt"/>
              <a:ea typeface="黑体" panose="02010609060101010101" pitchFamily="49" charset="-122"/>
            </a:endParaRPr>
          </a:p>
          <a:p>
            <a:pPr lvl="1">
              <a:lnSpc>
                <a:spcPct val="150000"/>
              </a:lnSpc>
              <a:spcBef>
                <a:spcPts val="700"/>
              </a:spcBef>
              <a:buClr>
                <a:srgbClr val="336699"/>
              </a:buClr>
              <a:buFont typeface="Wingdings" panose="05000000000000000000" pitchFamily="2" charset="2"/>
              <a:buChar char="§"/>
            </a:pPr>
            <a:r>
              <a:rPr lang="zh-CN" altLang="en-US" sz="2000" dirty="0">
                <a:solidFill>
                  <a:schemeClr val="tx1"/>
                </a:solidFill>
                <a:latin typeface="+mj-lt"/>
                <a:ea typeface="黑体" panose="02010609060101010101" pitchFamily="49" charset="-122"/>
              </a:rPr>
              <a:t>结论：</a:t>
            </a:r>
            <a:endParaRPr lang="en-US" altLang="zh-CN" sz="2000" dirty="0">
              <a:solidFill>
                <a:schemeClr val="tx1"/>
              </a:solidFill>
              <a:latin typeface="+mj-lt"/>
              <a:ea typeface="黑体" panose="02010609060101010101" pitchFamily="49" charset="-122"/>
            </a:endParaRPr>
          </a:p>
          <a:p>
            <a:pPr lvl="2">
              <a:lnSpc>
                <a:spcPct val="150000"/>
              </a:lnSpc>
              <a:spcBef>
                <a:spcPts val="700"/>
              </a:spcBef>
              <a:buClr>
                <a:srgbClr val="336699"/>
              </a:buClr>
              <a:buFont typeface="Wingdings" panose="05000000000000000000" pitchFamily="2" charset="2"/>
              <a:buChar char="§"/>
            </a:pPr>
            <a:r>
              <a:rPr lang="zh-CN" altLang="en-US" sz="2000" dirty="0">
                <a:solidFill>
                  <a:schemeClr val="tx1"/>
                </a:solidFill>
                <a:latin typeface="+mj-lt"/>
                <a:ea typeface="黑体" panose="02010609060101010101" pitchFamily="49" charset="-122"/>
              </a:rPr>
              <a:t>在布尔检索中，需要大量技巧来生成一个可以获得合适规模结果的查询</a:t>
            </a:r>
            <a:endParaRPr lang="en-US" sz="2000" dirty="0">
              <a:solidFill>
                <a:schemeClr val="tx1"/>
              </a:solidFill>
              <a:latin typeface="+mj-lt"/>
              <a:ea typeface="黑体" panose="02010609060101010101" pitchFamily="49" charset="-122"/>
            </a:endParaRPr>
          </a:p>
        </p:txBody>
      </p:sp>
      <p:sp>
        <p:nvSpPr>
          <p:cNvPr id="84997" name="Text Box 4"/>
          <p:cNvSpPr txBox="1">
            <a:spLocks noChangeArrowheads="1"/>
          </p:cNvSpPr>
          <p:nvPr/>
        </p:nvSpPr>
        <p:spPr bwMode="auto">
          <a:xfrm>
            <a:off x="7640638" y="-33338"/>
            <a:ext cx="925512" cy="336551"/>
          </a:xfrm>
          <a:prstGeom prst="rect">
            <a:avLst/>
          </a:prstGeom>
          <a:noFill/>
          <a:ln w="9525">
            <a:noFill/>
            <a:round/>
          </a:ln>
        </p:spPr>
        <p:txBody>
          <a:bodyPr wrap="none" anchor="ctr"/>
          <a:lstStyle/>
          <a:p>
            <a:pPr>
              <a:buClr>
                <a:srgbClr val="000000"/>
              </a:buClr>
              <a:buSzPct val="100000"/>
              <a:buFont typeface="Times New Roman" panose="02020603050405020304" pitchFamily="18" charset="0"/>
              <a:buNone/>
            </a:pPr>
            <a:endParaRPr lang="de-DE" dirty="0">
              <a:ea typeface="黑体" panose="02010609060101010101" pitchFamily="49" charset="-122"/>
            </a:endParaRPr>
          </a:p>
        </p:txBody>
      </p:sp>
      <p:sp>
        <p:nvSpPr>
          <p:cNvPr id="7" name="Slide Number Placeholder 6"/>
          <p:cNvSpPr>
            <a:spLocks noGrp="1"/>
          </p:cNvSpPr>
          <p:nvPr>
            <p:ph type="sldNum" sz="quarter" idx="12"/>
          </p:nvPr>
        </p:nvSpPr>
        <p:spPr/>
        <p:txBody>
          <a:bodyPr/>
          <a:lstStyle/>
          <a:p>
            <a:pPr>
              <a:defRPr/>
            </a:pPr>
            <a:fld id="{74BF2C0F-05D6-4882-A325-BE394602789D}" type="slidenum">
              <a:rPr lang="en-US" smtClean="0"/>
              <a:t>58</a:t>
            </a:fld>
            <a:endParaRPr lang="en-US"/>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6553200" y="6477000"/>
            <a:ext cx="2133600" cy="244475"/>
          </a:xfrm>
          <a:prstGeom prst="rect">
            <a:avLst/>
          </a:prstGeom>
          <a:noFill/>
          <a:ln w="9525">
            <a:noFill/>
            <a:round/>
          </a:ln>
        </p:spPr>
        <p:txBody>
          <a:bodyPr lIns="90000" tIns="46800" rIns="90000" bIns="46800" anchor="ctr"/>
          <a:lstStyle/>
          <a:p>
            <a:pPr algn="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fld id="{48895EFF-1DBE-4654-84B8-EE5B6E2FA3CA}" type="slidenum">
              <a:rPr lang="en-US" sz="1200">
                <a:solidFill>
                  <a:srgbClr val="898989"/>
                </a:solidFill>
                <a:latin typeface="Calibri" panose="020F0502020204030204" pitchFamily="34" charset="0"/>
                <a:ea typeface="黑体" panose="02010609060101010101" pitchFamily="49" charset="-122"/>
              </a:rPr>
              <a:t>59</a:t>
            </a:fld>
            <a:endParaRPr lang="en-US" sz="1200" dirty="0">
              <a:solidFill>
                <a:srgbClr val="898989"/>
              </a:solidFill>
              <a:latin typeface="Calibri" panose="020F0502020204030204" pitchFamily="34" charset="0"/>
              <a:ea typeface="黑体" panose="02010609060101010101" pitchFamily="49" charset="-122"/>
            </a:endParaRPr>
          </a:p>
        </p:txBody>
      </p:sp>
      <p:sp>
        <p:nvSpPr>
          <p:cNvPr id="84995" name="Text Box 2"/>
          <p:cNvSpPr txBox="1">
            <a:spLocks noChangeArrowheads="1"/>
          </p:cNvSpPr>
          <p:nvPr/>
        </p:nvSpPr>
        <p:spPr bwMode="auto">
          <a:xfrm>
            <a:off x="179512" y="-566738"/>
            <a:ext cx="9364648" cy="1403350"/>
          </a:xfrm>
          <a:prstGeom prst="rect">
            <a:avLst/>
          </a:prstGeom>
          <a:noFill/>
          <a:ln w="9525">
            <a:noFill/>
            <a:round/>
          </a:ln>
        </p:spPr>
        <p:txBody>
          <a:bodyPr anchor="b"/>
          <a:lstStyle/>
          <a:p>
            <a:pPr algn="ctr"/>
            <a:r>
              <a:rPr lang="zh-CN" altLang="en-US" sz="3200" dirty="0">
                <a:solidFill>
                  <a:schemeClr val="tx1"/>
                </a:solidFill>
                <a:ea typeface="黑体" panose="02010609060101010101" pitchFamily="49" charset="-122"/>
              </a:rPr>
              <a:t>排序式检索</a:t>
            </a:r>
            <a:r>
              <a:rPr lang="en-US" altLang="zh-CN" sz="3200" dirty="0">
                <a:solidFill>
                  <a:schemeClr val="tx1"/>
                </a:solidFill>
                <a:ea typeface="黑体" panose="02010609060101010101" pitchFamily="49" charset="-122"/>
              </a:rPr>
              <a:t>(</a:t>
            </a:r>
            <a:r>
              <a:rPr lang="de-DE" altLang="zh-CN" sz="3200" dirty="0">
                <a:solidFill>
                  <a:schemeClr val="tx1"/>
                </a:solidFill>
                <a:ea typeface="黑体" panose="02010609060101010101" pitchFamily="49" charset="-122"/>
              </a:rPr>
              <a:t>Ranked retrieval)</a:t>
            </a:r>
          </a:p>
        </p:txBody>
      </p:sp>
      <p:sp>
        <p:nvSpPr>
          <p:cNvPr id="84996" name="Text Box 3"/>
          <p:cNvSpPr txBox="1">
            <a:spLocks noChangeArrowheads="1"/>
          </p:cNvSpPr>
          <p:nvPr/>
        </p:nvSpPr>
        <p:spPr bwMode="auto">
          <a:xfrm>
            <a:off x="179512" y="1370012"/>
            <a:ext cx="8572560" cy="4444490"/>
          </a:xfrm>
          <a:prstGeom prst="rect">
            <a:avLst/>
          </a:prstGeom>
          <a:noFill/>
          <a:ln w="9525">
            <a:noFill/>
            <a:round/>
          </a:ln>
        </p:spPr>
        <p:txBody>
          <a:bodyPr/>
          <a:lstStyle/>
          <a:p>
            <a:pPr lvl="1">
              <a:lnSpc>
                <a:spcPct val="150000"/>
              </a:lnSpc>
              <a:spcBef>
                <a:spcPts val="700"/>
              </a:spcBef>
              <a:buClr>
                <a:srgbClr val="336699"/>
              </a:buClr>
              <a:buFont typeface="Wingdings" panose="05000000000000000000" pitchFamily="2" charset="2"/>
              <a:buChar char="§"/>
            </a:pPr>
            <a:r>
              <a:rPr lang="zh-CN" altLang="en-US" sz="2000" dirty="0">
                <a:solidFill>
                  <a:schemeClr val="tx1"/>
                </a:solidFill>
                <a:latin typeface="+mj-lt"/>
                <a:ea typeface="黑体" panose="02010609060101010101" pitchFamily="49" charset="-122"/>
              </a:rPr>
              <a:t>排序式检索会对查询和文档的匹配程度进行排序，即给出一个查询和文档匹配评分</a:t>
            </a:r>
            <a:endParaRPr lang="en-US" altLang="zh-CN" sz="2000" dirty="0">
              <a:solidFill>
                <a:schemeClr val="tx1"/>
              </a:solidFill>
              <a:latin typeface="+mj-lt"/>
              <a:ea typeface="黑体" panose="02010609060101010101" pitchFamily="49" charset="-122"/>
            </a:endParaRPr>
          </a:p>
          <a:p>
            <a:pPr lvl="1">
              <a:lnSpc>
                <a:spcPct val="150000"/>
              </a:lnSpc>
              <a:spcBef>
                <a:spcPts val="700"/>
              </a:spcBef>
              <a:buClr>
                <a:srgbClr val="336699"/>
              </a:buClr>
              <a:buFont typeface="Wingdings" panose="05000000000000000000" pitchFamily="2" charset="2"/>
              <a:buChar char="§"/>
            </a:pPr>
            <a:r>
              <a:rPr lang="zh-CN" altLang="en-US" sz="2000" dirty="0">
                <a:solidFill>
                  <a:schemeClr val="tx1"/>
                </a:solidFill>
                <a:latin typeface="+mj-lt"/>
                <a:ea typeface="黑体" panose="02010609060101010101" pitchFamily="49" charset="-122"/>
              </a:rPr>
              <a:t>排序式检索可以避免产生过多或者过少的结果</a:t>
            </a:r>
            <a:endParaRPr lang="en-US" altLang="zh-CN" sz="2000" dirty="0">
              <a:solidFill>
                <a:schemeClr val="tx1"/>
              </a:solidFill>
              <a:latin typeface="+mj-lt"/>
              <a:ea typeface="黑体" panose="02010609060101010101" pitchFamily="49" charset="-122"/>
            </a:endParaRPr>
          </a:p>
          <a:p>
            <a:pPr lvl="1">
              <a:lnSpc>
                <a:spcPct val="150000"/>
              </a:lnSpc>
              <a:spcBef>
                <a:spcPts val="700"/>
              </a:spcBef>
              <a:buClr>
                <a:srgbClr val="336699"/>
              </a:buClr>
              <a:buFont typeface="Wingdings" panose="05000000000000000000" pitchFamily="2" charset="2"/>
              <a:buChar char="§"/>
            </a:pPr>
            <a:r>
              <a:rPr lang="zh-CN" altLang="en-US" sz="2000" dirty="0">
                <a:solidFill>
                  <a:schemeClr val="tx1"/>
                </a:solidFill>
                <a:latin typeface="+mj-lt"/>
                <a:ea typeface="黑体" panose="02010609060101010101" pitchFamily="49" charset="-122"/>
              </a:rPr>
              <a:t>可以通过排序技术来避免</a:t>
            </a:r>
            <a:r>
              <a:rPr lang="zh-CN" altLang="en-US" sz="2000" dirty="0">
                <a:solidFill>
                  <a:schemeClr val="tx1"/>
                </a:solidFill>
                <a:ea typeface="黑体" panose="02010609060101010101" pitchFamily="49" charset="-122"/>
              </a:rPr>
              <a:t>大规模返回结果，比如</a:t>
            </a:r>
            <a:r>
              <a:rPr lang="zh-CN" altLang="en-US" sz="2000" dirty="0">
                <a:solidFill>
                  <a:schemeClr val="tx1"/>
                </a:solidFill>
                <a:latin typeface="+mj-lt"/>
                <a:ea typeface="黑体" panose="02010609060101010101" pitchFamily="49" charset="-122"/>
              </a:rPr>
              <a:t>只需要显示前</a:t>
            </a:r>
            <a:r>
              <a:rPr lang="en-US" sz="2000" dirty="0">
                <a:solidFill>
                  <a:schemeClr val="tx1"/>
                </a:solidFill>
                <a:latin typeface="+mj-lt"/>
                <a:ea typeface="黑体" panose="02010609060101010101" pitchFamily="49" charset="-122"/>
              </a:rPr>
              <a:t>10</a:t>
            </a:r>
            <a:r>
              <a:rPr lang="zh-CN" altLang="en-US" sz="2000" dirty="0">
                <a:solidFill>
                  <a:schemeClr val="tx1"/>
                </a:solidFill>
                <a:latin typeface="+mj-lt"/>
                <a:ea typeface="黑体" panose="02010609060101010101" pitchFamily="49" charset="-122"/>
              </a:rPr>
              <a:t>条结果，这样不会让用户感觉到信息太多</a:t>
            </a:r>
            <a:endParaRPr lang="en-US" altLang="zh-CN" sz="2000" dirty="0">
              <a:solidFill>
                <a:schemeClr val="tx1"/>
              </a:solidFill>
              <a:latin typeface="+mj-lt"/>
              <a:ea typeface="黑体" panose="02010609060101010101" pitchFamily="49" charset="-122"/>
            </a:endParaRPr>
          </a:p>
          <a:p>
            <a:pPr lvl="1">
              <a:lnSpc>
                <a:spcPct val="150000"/>
              </a:lnSpc>
              <a:spcBef>
                <a:spcPts val="700"/>
              </a:spcBef>
              <a:buClr>
                <a:srgbClr val="336699"/>
              </a:buClr>
              <a:buFont typeface="Wingdings" panose="05000000000000000000" pitchFamily="2" charset="2"/>
              <a:buChar char="§"/>
            </a:pPr>
            <a:r>
              <a:rPr lang="zh-CN" altLang="en-US" sz="2000" dirty="0">
                <a:solidFill>
                  <a:schemeClr val="tx1"/>
                </a:solidFill>
                <a:latin typeface="+mj-lt"/>
                <a:ea typeface="黑体" panose="02010609060101010101" pitchFamily="49" charset="-122"/>
              </a:rPr>
              <a:t>用户满意的前提：排序算法真的有效，即相关度大的文档结果会排在相关度小的文档结果之前</a:t>
            </a:r>
            <a:endParaRPr lang="en-US" sz="2000" dirty="0">
              <a:solidFill>
                <a:srgbClr val="0070C0"/>
              </a:solidFill>
              <a:latin typeface="+mj-lt"/>
              <a:ea typeface="黑体" panose="02010609060101010101" pitchFamily="49" charset="-122"/>
            </a:endParaRPr>
          </a:p>
        </p:txBody>
      </p:sp>
      <p:sp>
        <p:nvSpPr>
          <p:cNvPr id="84997" name="Text Box 4"/>
          <p:cNvSpPr txBox="1">
            <a:spLocks noChangeArrowheads="1"/>
          </p:cNvSpPr>
          <p:nvPr/>
        </p:nvSpPr>
        <p:spPr bwMode="auto">
          <a:xfrm>
            <a:off x="7640638" y="-33338"/>
            <a:ext cx="925512" cy="336551"/>
          </a:xfrm>
          <a:prstGeom prst="rect">
            <a:avLst/>
          </a:prstGeom>
          <a:noFill/>
          <a:ln w="9525">
            <a:noFill/>
            <a:round/>
          </a:ln>
        </p:spPr>
        <p:txBody>
          <a:bodyPr wrap="none" anchor="ctr"/>
          <a:lstStyle/>
          <a:p>
            <a:pPr>
              <a:buClr>
                <a:srgbClr val="000000"/>
              </a:buClr>
              <a:buSzPct val="100000"/>
              <a:buFont typeface="Times New Roman" panose="02020603050405020304" pitchFamily="18" charset="0"/>
              <a:buNone/>
            </a:pPr>
            <a:endParaRPr lang="de-DE" dirty="0">
              <a:ea typeface="黑体" panose="02010609060101010101" pitchFamily="49" charset="-122"/>
            </a:endParaRPr>
          </a:p>
        </p:txBody>
      </p:sp>
      <p:sp>
        <p:nvSpPr>
          <p:cNvPr id="7" name="Slide Number Placeholder 6"/>
          <p:cNvSpPr>
            <a:spLocks noGrp="1"/>
          </p:cNvSpPr>
          <p:nvPr>
            <p:ph type="sldNum" sz="quarter" idx="12"/>
          </p:nvPr>
        </p:nvSpPr>
        <p:spPr/>
        <p:txBody>
          <a:bodyPr/>
          <a:lstStyle/>
          <a:p>
            <a:pPr>
              <a:defRPr/>
            </a:pPr>
            <a:fld id="{74BF2C0F-05D6-4882-A325-BE394602789D}" type="slidenum">
              <a:rPr lang="en-US" smtClean="0"/>
              <a:t>59</a:t>
            </a:fld>
            <a:endParaRPr lang="en-US"/>
          </a:p>
        </p:txBody>
      </p:sp>
      <p:grpSp>
        <p:nvGrpSpPr>
          <p:cNvPr id="8" name="Group 15"/>
          <p:cNvGrpSpPr/>
          <p:nvPr/>
        </p:nvGrpSpPr>
        <p:grpSpPr bwMode="auto">
          <a:xfrm>
            <a:off x="4572000" y="4757382"/>
            <a:ext cx="4392488" cy="1719618"/>
            <a:chOff x="4708" y="1797"/>
            <a:chExt cx="1859" cy="1877"/>
          </a:xfrm>
        </p:grpSpPr>
        <p:sp>
          <p:nvSpPr>
            <p:cNvPr id="9" name="Line 4"/>
            <p:cNvSpPr>
              <a:spLocks noChangeShapeType="1"/>
            </p:cNvSpPr>
            <p:nvPr/>
          </p:nvSpPr>
          <p:spPr bwMode="auto">
            <a:xfrm>
              <a:off x="5116" y="1979"/>
              <a:ext cx="0" cy="317"/>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10" name="Rectangle 5"/>
            <p:cNvSpPr>
              <a:spLocks noChangeArrowheads="1"/>
            </p:cNvSpPr>
            <p:nvPr/>
          </p:nvSpPr>
          <p:spPr bwMode="auto">
            <a:xfrm>
              <a:off x="4708" y="2296"/>
              <a:ext cx="771" cy="227"/>
            </a:xfrm>
            <a:prstGeom prst="rect">
              <a:avLst/>
            </a:prstGeom>
            <a:solidFill>
              <a:srgbClr val="FFFF99"/>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60">
                  <a:solidFill>
                    <a:srgbClr val="000000"/>
                  </a:solidFill>
                  <a:ea typeface="宋体" panose="02010600030101010101" pitchFamily="2" charset="-122"/>
                </a:rPr>
                <a:t>布尔过滤</a:t>
              </a:r>
            </a:p>
          </p:txBody>
        </p:sp>
        <p:sp>
          <p:nvSpPr>
            <p:cNvPr id="11" name="Rectangle 6"/>
            <p:cNvSpPr>
              <a:spLocks noChangeArrowheads="1"/>
            </p:cNvSpPr>
            <p:nvPr/>
          </p:nvSpPr>
          <p:spPr bwMode="auto">
            <a:xfrm>
              <a:off x="4708" y="2886"/>
              <a:ext cx="771" cy="227"/>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60">
                  <a:solidFill>
                    <a:srgbClr val="000000"/>
                  </a:solidFill>
                  <a:ea typeface="宋体" panose="02010600030101010101" pitchFamily="2" charset="-122"/>
                </a:rPr>
                <a:t>排序</a:t>
              </a:r>
            </a:p>
          </p:txBody>
        </p:sp>
        <p:sp>
          <p:nvSpPr>
            <p:cNvPr id="12" name="Line 7"/>
            <p:cNvSpPr>
              <a:spLocks noChangeShapeType="1"/>
            </p:cNvSpPr>
            <p:nvPr/>
          </p:nvSpPr>
          <p:spPr bwMode="auto">
            <a:xfrm>
              <a:off x="5116" y="2523"/>
              <a:ext cx="0" cy="363"/>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13" name="Line 8"/>
            <p:cNvSpPr>
              <a:spLocks noChangeShapeType="1"/>
            </p:cNvSpPr>
            <p:nvPr/>
          </p:nvSpPr>
          <p:spPr bwMode="auto">
            <a:xfrm>
              <a:off x="5116" y="3113"/>
              <a:ext cx="0" cy="317"/>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14" name="Text Box 9"/>
            <p:cNvSpPr txBox="1">
              <a:spLocks noChangeArrowheads="1"/>
            </p:cNvSpPr>
            <p:nvPr/>
          </p:nvSpPr>
          <p:spPr bwMode="auto">
            <a:xfrm>
              <a:off x="5705" y="2296"/>
              <a:ext cx="816"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90">
                  <a:solidFill>
                    <a:srgbClr val="0000FF"/>
                  </a:solidFill>
                  <a:ea typeface="宋体" panose="02010600030101010101" pitchFamily="2" charset="-122"/>
                </a:rPr>
                <a:t>布尔查询式</a:t>
              </a:r>
            </a:p>
          </p:txBody>
        </p:sp>
        <p:sp>
          <p:nvSpPr>
            <p:cNvPr id="15" name="Text Box 10"/>
            <p:cNvSpPr txBox="1">
              <a:spLocks noChangeArrowheads="1"/>
            </p:cNvSpPr>
            <p:nvPr/>
          </p:nvSpPr>
          <p:spPr bwMode="auto">
            <a:xfrm>
              <a:off x="5751" y="2886"/>
              <a:ext cx="816"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90">
                  <a:solidFill>
                    <a:srgbClr val="0000FF"/>
                  </a:solidFill>
                  <a:ea typeface="宋体" panose="02010600030101010101" pitchFamily="2" charset="-122"/>
                </a:rPr>
                <a:t>向量空间模型查询式</a:t>
              </a:r>
            </a:p>
          </p:txBody>
        </p:sp>
        <p:sp>
          <p:nvSpPr>
            <p:cNvPr id="16" name="Line 11"/>
            <p:cNvSpPr>
              <a:spLocks noChangeShapeType="1"/>
            </p:cNvSpPr>
            <p:nvPr/>
          </p:nvSpPr>
          <p:spPr bwMode="auto">
            <a:xfrm flipH="1">
              <a:off x="5479" y="2387"/>
              <a:ext cx="272" cy="0"/>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17" name="Line 12"/>
            <p:cNvSpPr>
              <a:spLocks noChangeShapeType="1"/>
            </p:cNvSpPr>
            <p:nvPr/>
          </p:nvSpPr>
          <p:spPr bwMode="auto">
            <a:xfrm flipH="1">
              <a:off x="5479" y="3022"/>
              <a:ext cx="272" cy="0"/>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60"/>
            </a:p>
          </p:txBody>
        </p:sp>
        <p:sp>
          <p:nvSpPr>
            <p:cNvPr id="18" name="Text Box 13"/>
            <p:cNvSpPr txBox="1">
              <a:spLocks noChangeArrowheads="1"/>
            </p:cNvSpPr>
            <p:nvPr/>
          </p:nvSpPr>
          <p:spPr bwMode="auto">
            <a:xfrm>
              <a:off x="4934" y="1797"/>
              <a:ext cx="408"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90">
                  <a:solidFill>
                    <a:srgbClr val="9900CC"/>
                  </a:solidFill>
                  <a:ea typeface="宋体" panose="02010600030101010101" pitchFamily="2" charset="-122"/>
                </a:rPr>
                <a:t>文档</a:t>
              </a:r>
            </a:p>
          </p:txBody>
        </p:sp>
        <p:sp>
          <p:nvSpPr>
            <p:cNvPr id="19" name="Text Box 14"/>
            <p:cNvSpPr txBox="1">
              <a:spLocks noChangeArrowheads="1"/>
            </p:cNvSpPr>
            <p:nvPr/>
          </p:nvSpPr>
          <p:spPr bwMode="auto">
            <a:xfrm>
              <a:off x="4934" y="3475"/>
              <a:ext cx="408"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90">
                  <a:solidFill>
                    <a:srgbClr val="9900CC"/>
                  </a:solidFill>
                  <a:ea typeface="宋体" panose="02010600030101010101" pitchFamily="2" charset="-122"/>
                </a:rPr>
                <a:t>结果</a:t>
              </a:r>
            </a:p>
          </p:txBody>
        </p:sp>
      </p:grpSp>
      <p:sp>
        <p:nvSpPr>
          <p:cNvPr id="2" name="矩形 1"/>
          <p:cNvSpPr/>
          <p:nvPr/>
        </p:nvSpPr>
        <p:spPr>
          <a:xfrm>
            <a:off x="2286779" y="5510337"/>
            <a:ext cx="1569660" cy="369332"/>
          </a:xfrm>
          <a:prstGeom prst="rect">
            <a:avLst/>
          </a:prstGeom>
        </p:spPr>
        <p:txBody>
          <a:bodyPr wrap="none">
            <a:spAutoFit/>
          </a:bodyPr>
          <a:lstStyle/>
          <a:p>
            <a:pPr>
              <a:buFontTx/>
              <a:buNone/>
            </a:pPr>
            <a:r>
              <a:rPr lang="zh-CN" altLang="en-US" dirty="0">
                <a:solidFill>
                  <a:srgbClr val="CC0000"/>
                </a:solidFill>
              </a:rPr>
              <a:t>扩展布尔模型</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日期占位符 1"/>
          <p:cNvSpPr>
            <a:spLocks noGrp="1"/>
          </p:cNvSpPr>
          <p:nvPr>
            <p:ph type="dt" sz="quarter" idx="10"/>
          </p:nvPr>
        </p:nvSpPr>
        <p:spPr>
          <a:noFill/>
          <a:ln>
            <a:miter lim="800000"/>
          </a:ln>
        </p:spPr>
        <p:txBody>
          <a:bodyPr/>
          <a:lstStyle/>
          <a:p>
            <a:fld id="{054DA0CE-4425-405C-A67B-2D9C42213BEE}"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8195" name="Rectangle 3"/>
          <p:cNvSpPr>
            <a:spLocks noGrp="1" noChangeArrowheads="1"/>
          </p:cNvSpPr>
          <p:nvPr>
            <p:ph idx="4294967295"/>
          </p:nvPr>
        </p:nvSpPr>
        <p:spPr>
          <a:xfrm>
            <a:off x="456497" y="1406587"/>
            <a:ext cx="8229600" cy="4463950"/>
          </a:xfrm>
        </p:spPr>
        <p:txBody>
          <a:bodyPr>
            <a:normAutofit fontScale="92500" lnSpcReduction="20000"/>
          </a:bodyPr>
          <a:lstStyle/>
          <a:p>
            <a:pPr eaLnBrk="1" hangingPunct="1">
              <a:lnSpc>
                <a:spcPct val="150000"/>
              </a:lnSpc>
              <a:spcBef>
                <a:spcPct val="50000"/>
              </a:spcBef>
            </a:pPr>
            <a:r>
              <a:rPr lang="zh-CN" altLang="en-US" sz="2400" b="1" dirty="0">
                <a:solidFill>
                  <a:srgbClr val="7030A0"/>
                </a:solidFill>
                <a:ea typeface="黑体" panose="02010609060101010101" pitchFamily="49" charset="-122"/>
              </a:rPr>
              <a:t>信息检索</a:t>
            </a:r>
            <a:r>
              <a:rPr lang="zh-CN" altLang="en-US" sz="2400" dirty="0">
                <a:ea typeface="黑体" panose="02010609060101010101" pitchFamily="49" charset="-122"/>
              </a:rPr>
              <a:t>是根据特定的需求，运用某种检索工具，按照一定的方法，从大量文献中查出所需的资料或信息的过程。</a:t>
            </a:r>
          </a:p>
          <a:p>
            <a:pPr eaLnBrk="1" hangingPunct="1">
              <a:lnSpc>
                <a:spcPct val="150000"/>
              </a:lnSpc>
              <a:spcBef>
                <a:spcPct val="50000"/>
              </a:spcBef>
            </a:pPr>
            <a:r>
              <a:rPr lang="zh-CN" altLang="en-US" sz="2400" dirty="0">
                <a:ea typeface="黑体" panose="02010609060101010101" pitchFamily="49" charset="-122"/>
              </a:rPr>
              <a:t>满足信息用户的信息需求而建立的、存贮经过加工了的信息集合，拥有特定的存贮、检索与传送的技术装备，提供一定存贮与检索方法及检索服务功能的一种相对独立的服务实体(包括人和检索工作单位)，统称为</a:t>
            </a:r>
            <a:r>
              <a:rPr lang="zh-CN" altLang="en-US" sz="2400" b="1" dirty="0">
                <a:solidFill>
                  <a:srgbClr val="7030A0"/>
                </a:solidFill>
                <a:ea typeface="黑体" panose="02010609060101010101" pitchFamily="49" charset="-122"/>
              </a:rPr>
              <a:t>信息检索系统</a:t>
            </a:r>
            <a:r>
              <a:rPr lang="zh-CN" altLang="en-US" sz="2400" dirty="0">
                <a:ea typeface="黑体" panose="02010609060101010101" pitchFamily="49" charset="-122"/>
              </a:rPr>
              <a:t>(Information Retrieval System,简称IRS)。</a:t>
            </a:r>
          </a:p>
          <a:p>
            <a:pPr eaLnBrk="1" hangingPunct="1">
              <a:lnSpc>
                <a:spcPct val="150000"/>
              </a:lnSpc>
              <a:spcBef>
                <a:spcPct val="50000"/>
              </a:spcBef>
            </a:pPr>
            <a:r>
              <a:rPr lang="zh-CN" altLang="en-US" sz="2400" dirty="0">
                <a:ea typeface="黑体" panose="02010609060101010101" pitchFamily="49" charset="-122"/>
              </a:rPr>
              <a:t>信息检索系统的三个基本要素:人、检索工具(包括设备)和信息资料</a:t>
            </a:r>
          </a:p>
        </p:txBody>
      </p:sp>
      <p:sp>
        <p:nvSpPr>
          <p:cNvPr id="2" name="矩形 1"/>
          <p:cNvSpPr/>
          <p:nvPr/>
        </p:nvSpPr>
        <p:spPr>
          <a:xfrm>
            <a:off x="683568" y="332656"/>
            <a:ext cx="4172937" cy="584775"/>
          </a:xfrm>
          <a:prstGeom prst="rect">
            <a:avLst/>
          </a:prstGeom>
        </p:spPr>
        <p:txBody>
          <a:bodyPr vert="horz" lIns="91440" tIns="45720" rIns="91440" bIns="45720" rtlCol="0" anchor="ctr">
            <a:normAutofit/>
          </a:bodyPr>
          <a:lstStyle/>
          <a:p>
            <a:pPr>
              <a:spcBef>
                <a:spcPct val="0"/>
              </a:spcBef>
            </a:pPr>
            <a:r>
              <a:rPr lang="en-US" altLang="zh-CN" sz="3200" dirty="0">
                <a:solidFill>
                  <a:srgbClr val="660066"/>
                </a:solidFill>
                <a:latin typeface="微软雅黑" panose="020B0503020204020204" pitchFamily="34" charset="-122"/>
                <a:ea typeface="微软雅黑" panose="020B0503020204020204" pitchFamily="34" charset="-122"/>
                <a:cs typeface="+mj-cs"/>
              </a:rPr>
              <a:t>5</a:t>
            </a:r>
            <a:r>
              <a:rPr lang="zh-CN" altLang="en-US" sz="3200" dirty="0">
                <a:solidFill>
                  <a:srgbClr val="660066"/>
                </a:solidFill>
                <a:latin typeface="微软雅黑" panose="020B0503020204020204" pitchFamily="34" charset="-122"/>
                <a:ea typeface="微软雅黑" panose="020B0503020204020204" pitchFamily="34" charset="-122"/>
                <a:cs typeface="+mj-cs"/>
              </a:rPr>
              <a:t>.1</a:t>
            </a:r>
            <a:r>
              <a:rPr lang="en-US" altLang="zh-CN" sz="3200" dirty="0">
                <a:solidFill>
                  <a:srgbClr val="660066"/>
                </a:solidFill>
                <a:latin typeface="微软雅黑" panose="020B0503020204020204" pitchFamily="34" charset="-122"/>
                <a:ea typeface="微软雅黑" panose="020B0503020204020204" pitchFamily="34" charset="-122"/>
                <a:cs typeface="+mj-cs"/>
              </a:rPr>
              <a:t>.1 </a:t>
            </a:r>
            <a:r>
              <a:rPr lang="zh-CN" altLang="en-US" sz="3200" dirty="0">
                <a:solidFill>
                  <a:srgbClr val="660066"/>
                </a:solidFill>
                <a:latin typeface="微软雅黑" panose="020B0503020204020204" pitchFamily="34" charset="-122"/>
                <a:ea typeface="微软雅黑" panose="020B0503020204020204" pitchFamily="34" charset="-122"/>
                <a:cs typeface="+mj-cs"/>
              </a:rPr>
              <a:t>信息检索的涵义</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6553200" y="6477000"/>
            <a:ext cx="2133600" cy="244475"/>
          </a:xfrm>
          <a:prstGeom prst="rect">
            <a:avLst/>
          </a:prstGeom>
          <a:noFill/>
          <a:ln w="9525">
            <a:noFill/>
            <a:round/>
          </a:ln>
        </p:spPr>
        <p:txBody>
          <a:bodyPr lIns="90000" tIns="46800" rIns="90000" bIns="46800" anchor="ctr"/>
          <a:lstStyle/>
          <a:p>
            <a:pPr algn="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fld id="{48895EFF-1DBE-4654-84B8-EE5B6E2FA3CA}" type="slidenum">
              <a:rPr lang="en-US" sz="1200">
                <a:solidFill>
                  <a:srgbClr val="898989"/>
                </a:solidFill>
                <a:latin typeface="Calibri" panose="020F0502020204030204" pitchFamily="34" charset="0"/>
                <a:ea typeface="黑体" panose="02010609060101010101" pitchFamily="49" charset="-122"/>
              </a:rPr>
              <a:t>60</a:t>
            </a:fld>
            <a:endParaRPr lang="en-US" sz="1200" dirty="0">
              <a:solidFill>
                <a:srgbClr val="898989"/>
              </a:solidFill>
              <a:latin typeface="Calibri" panose="020F0502020204030204" pitchFamily="34" charset="0"/>
              <a:ea typeface="黑体" panose="02010609060101010101" pitchFamily="49" charset="-122"/>
            </a:endParaRPr>
          </a:p>
        </p:txBody>
      </p:sp>
      <p:sp>
        <p:nvSpPr>
          <p:cNvPr id="84995" name="Text Box 2"/>
          <p:cNvSpPr txBox="1">
            <a:spLocks noChangeArrowheads="1"/>
          </p:cNvSpPr>
          <p:nvPr/>
        </p:nvSpPr>
        <p:spPr bwMode="auto">
          <a:xfrm>
            <a:off x="285720" y="12700"/>
            <a:ext cx="8572560" cy="896020"/>
          </a:xfrm>
          <a:prstGeom prst="rect">
            <a:avLst/>
          </a:prstGeom>
          <a:noFill/>
          <a:ln w="9525">
            <a:noFill/>
            <a:round/>
          </a:ln>
        </p:spPr>
        <p:txBody>
          <a:bodyPr anchor="b"/>
          <a:lstStyle/>
          <a:p>
            <a:pPr algn="ctr"/>
            <a:r>
              <a:rPr lang="de-DE" sz="3200" dirty="0">
                <a:solidFill>
                  <a:schemeClr val="tx1"/>
                </a:solidFill>
                <a:latin typeface="+mj-lt"/>
                <a:ea typeface="黑体" panose="02010609060101010101" pitchFamily="49" charset="-122"/>
              </a:rPr>
              <a:t>Jaccard</a:t>
            </a:r>
            <a:r>
              <a:rPr lang="zh-CN" altLang="en-US" sz="3200" dirty="0">
                <a:solidFill>
                  <a:schemeClr val="tx1"/>
                </a:solidFill>
                <a:latin typeface="+mj-lt"/>
                <a:ea typeface="黑体" panose="02010609060101010101" pitchFamily="49" charset="-122"/>
              </a:rPr>
              <a:t>系数</a:t>
            </a:r>
            <a:endParaRPr lang="de-DE" sz="3200" dirty="0">
              <a:solidFill>
                <a:schemeClr val="tx1"/>
              </a:solidFill>
              <a:latin typeface="+mj-lt"/>
              <a:ea typeface="黑体" panose="02010609060101010101" pitchFamily="49" charset="-122"/>
            </a:endParaRPr>
          </a:p>
        </p:txBody>
      </p:sp>
      <p:sp>
        <p:nvSpPr>
          <p:cNvPr id="84996" name="Text Box 3"/>
          <p:cNvSpPr txBox="1">
            <a:spLocks noChangeArrowheads="1"/>
          </p:cNvSpPr>
          <p:nvPr/>
        </p:nvSpPr>
        <p:spPr bwMode="auto">
          <a:xfrm>
            <a:off x="214282" y="1500198"/>
            <a:ext cx="8572560" cy="3571876"/>
          </a:xfrm>
          <a:prstGeom prst="rect">
            <a:avLst/>
          </a:prstGeom>
          <a:noFill/>
          <a:ln w="9525">
            <a:noFill/>
            <a:round/>
          </a:ln>
        </p:spPr>
        <p:txBody>
          <a:bodyPr/>
          <a:lstStyle/>
          <a:p>
            <a:pPr lvl="1">
              <a:spcBef>
                <a:spcPts val="700"/>
              </a:spcBef>
              <a:buClr>
                <a:srgbClr val="336699"/>
              </a:buClr>
              <a:buFont typeface="Wingdings" panose="05000000000000000000" pitchFamily="2" charset="2"/>
              <a:buChar char="§"/>
            </a:pPr>
            <a:r>
              <a:rPr lang="zh-CN" altLang="en-US" dirty="0">
                <a:solidFill>
                  <a:schemeClr val="tx1"/>
                </a:solidFill>
                <a:latin typeface="+mj-lt"/>
                <a:ea typeface="黑体" panose="02010609060101010101" pitchFamily="49" charset="-122"/>
              </a:rPr>
              <a:t>计算两个集合重合度的常用方法</a:t>
            </a:r>
            <a:endParaRPr lang="en-US"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r>
              <a:rPr lang="zh-CN" altLang="en-US" dirty="0">
                <a:solidFill>
                  <a:schemeClr val="tx1"/>
                </a:solidFill>
                <a:latin typeface="+mj-lt"/>
                <a:ea typeface="黑体" panose="02010609060101010101" pitchFamily="49" charset="-122"/>
              </a:rPr>
              <a:t>令</a:t>
            </a:r>
            <a:r>
              <a:rPr lang="en-US" dirty="0">
                <a:solidFill>
                  <a:schemeClr val="tx1"/>
                </a:solidFill>
                <a:latin typeface="+mj-lt"/>
                <a:ea typeface="黑体" panose="02010609060101010101" pitchFamily="49" charset="-122"/>
              </a:rPr>
              <a:t> </a:t>
            </a:r>
            <a:r>
              <a:rPr lang="en-US" i="1" dirty="0">
                <a:solidFill>
                  <a:schemeClr val="tx1"/>
                </a:solidFill>
                <a:latin typeface="+mj-lt"/>
                <a:ea typeface="黑体" panose="02010609060101010101" pitchFamily="49" charset="-122"/>
              </a:rPr>
              <a:t>A</a:t>
            </a:r>
            <a:r>
              <a:rPr lang="en-US" dirty="0">
                <a:solidFill>
                  <a:schemeClr val="tx1"/>
                </a:solidFill>
                <a:latin typeface="+mj-lt"/>
                <a:ea typeface="黑体" panose="02010609060101010101" pitchFamily="49" charset="-122"/>
              </a:rPr>
              <a:t> </a:t>
            </a:r>
            <a:r>
              <a:rPr lang="zh-CN" altLang="en-US" dirty="0">
                <a:solidFill>
                  <a:schemeClr val="tx1"/>
                </a:solidFill>
                <a:latin typeface="+mj-lt"/>
                <a:ea typeface="黑体" panose="02010609060101010101" pitchFamily="49" charset="-122"/>
              </a:rPr>
              <a:t>和</a:t>
            </a:r>
            <a:r>
              <a:rPr lang="en-US" i="1" dirty="0">
                <a:solidFill>
                  <a:schemeClr val="tx1"/>
                </a:solidFill>
                <a:latin typeface="+mj-lt"/>
                <a:ea typeface="黑体" panose="02010609060101010101" pitchFamily="49" charset="-122"/>
              </a:rPr>
              <a:t> B </a:t>
            </a:r>
            <a:r>
              <a:rPr lang="zh-CN" altLang="en-US" dirty="0">
                <a:solidFill>
                  <a:schemeClr val="tx1"/>
                </a:solidFill>
                <a:latin typeface="+mj-lt"/>
                <a:ea typeface="黑体" panose="02010609060101010101" pitchFamily="49" charset="-122"/>
              </a:rPr>
              <a:t>为两个集合</a:t>
            </a:r>
            <a:endParaRPr lang="en-US"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r>
              <a:rPr lang="de-DE" dirty="0">
                <a:solidFill>
                  <a:schemeClr val="tx1"/>
                </a:solidFill>
                <a:latin typeface="+mj-lt"/>
                <a:ea typeface="黑体" panose="02010609060101010101" pitchFamily="49" charset="-122"/>
              </a:rPr>
              <a:t>Jaccard</a:t>
            </a:r>
            <a:r>
              <a:rPr lang="zh-CN" altLang="en-US" dirty="0">
                <a:solidFill>
                  <a:schemeClr val="tx1"/>
                </a:solidFill>
                <a:latin typeface="+mj-lt"/>
                <a:ea typeface="黑体" panose="02010609060101010101" pitchFamily="49" charset="-122"/>
              </a:rPr>
              <a:t>系数的计算方法</a:t>
            </a:r>
            <a:r>
              <a:rPr lang="de-DE" dirty="0">
                <a:solidFill>
                  <a:schemeClr val="tx1"/>
                </a:solidFill>
                <a:latin typeface="+mj-lt"/>
                <a:ea typeface="黑体" panose="02010609060101010101" pitchFamily="49" charset="-122"/>
              </a:rPr>
              <a:t>:</a:t>
            </a:r>
          </a:p>
          <a:p>
            <a:pPr lvl="1">
              <a:spcBef>
                <a:spcPts val="700"/>
              </a:spcBef>
              <a:buClr>
                <a:srgbClr val="336699"/>
              </a:buClr>
              <a:buFont typeface="Wingdings" panose="05000000000000000000" pitchFamily="2" charset="2"/>
              <a:buChar char="§"/>
            </a:pPr>
            <a:endParaRPr lang="en-US" dirty="0">
              <a:solidFill>
                <a:schemeClr val="tx1"/>
              </a:solidFill>
              <a:latin typeface="+mj-lt"/>
              <a:ea typeface="黑体" panose="02010609060101010101" pitchFamily="49" charset="-122"/>
            </a:endParaRPr>
          </a:p>
          <a:p>
            <a:pPr lvl="1">
              <a:spcBef>
                <a:spcPts val="700"/>
              </a:spcBef>
              <a:buClr>
                <a:srgbClr val="336699"/>
              </a:buClr>
            </a:pPr>
            <a:endParaRPr lang="en-US"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endParaRPr lang="de-DE" sz="2200"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endParaRPr lang="de-DE" sz="2200"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endParaRPr lang="de-DE" sz="2200"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r>
              <a:rPr lang="de-DE" sz="2200" dirty="0">
                <a:solidFill>
                  <a:schemeClr val="tx1"/>
                </a:solidFill>
                <a:latin typeface="+mj-lt"/>
                <a:ea typeface="黑体" panose="02010609060101010101" pitchFamily="49" charset="-122"/>
              </a:rPr>
              <a:t>JACCARD</a:t>
            </a:r>
            <a:r>
              <a:rPr lang="de-DE" dirty="0">
                <a:solidFill>
                  <a:schemeClr val="tx1"/>
                </a:solidFill>
                <a:latin typeface="+mj-lt"/>
                <a:ea typeface="黑体" panose="02010609060101010101" pitchFamily="49" charset="-122"/>
              </a:rPr>
              <a:t> (</a:t>
            </a:r>
            <a:r>
              <a:rPr lang="de-DE" i="1" dirty="0">
                <a:solidFill>
                  <a:schemeClr val="tx1"/>
                </a:solidFill>
                <a:latin typeface="+mj-lt"/>
                <a:ea typeface="黑体" panose="02010609060101010101" pitchFamily="49" charset="-122"/>
              </a:rPr>
              <a:t>A</a:t>
            </a:r>
            <a:r>
              <a:rPr lang="de-DE" dirty="0">
                <a:solidFill>
                  <a:schemeClr val="tx1"/>
                </a:solidFill>
                <a:latin typeface="+mj-lt"/>
                <a:ea typeface="黑体" panose="02010609060101010101" pitchFamily="49" charset="-122"/>
              </a:rPr>
              <a:t>, </a:t>
            </a:r>
            <a:r>
              <a:rPr lang="de-DE" i="1" dirty="0">
                <a:solidFill>
                  <a:schemeClr val="tx1"/>
                </a:solidFill>
                <a:latin typeface="+mj-lt"/>
                <a:ea typeface="黑体" panose="02010609060101010101" pitchFamily="49" charset="-122"/>
              </a:rPr>
              <a:t>A</a:t>
            </a:r>
            <a:r>
              <a:rPr lang="de-DE" dirty="0">
                <a:solidFill>
                  <a:schemeClr val="tx1"/>
                </a:solidFill>
                <a:latin typeface="+mj-lt"/>
                <a:ea typeface="黑体" panose="02010609060101010101" pitchFamily="49" charset="-122"/>
              </a:rPr>
              <a:t>) = 1</a:t>
            </a:r>
          </a:p>
          <a:p>
            <a:pPr lvl="1">
              <a:spcBef>
                <a:spcPts val="700"/>
              </a:spcBef>
              <a:buClr>
                <a:srgbClr val="336699"/>
              </a:buClr>
              <a:buFont typeface="Wingdings" panose="05000000000000000000" pitchFamily="2" charset="2"/>
              <a:buChar char="§"/>
            </a:pPr>
            <a:r>
              <a:rPr lang="de-DE" sz="2200" dirty="0">
                <a:solidFill>
                  <a:schemeClr val="tx1"/>
                </a:solidFill>
                <a:latin typeface="+mj-lt"/>
                <a:ea typeface="黑体" panose="02010609060101010101" pitchFamily="49" charset="-122"/>
              </a:rPr>
              <a:t>JACCARD</a:t>
            </a:r>
            <a:r>
              <a:rPr lang="en-US" dirty="0">
                <a:solidFill>
                  <a:schemeClr val="tx1"/>
                </a:solidFill>
                <a:latin typeface="+mj-lt"/>
                <a:ea typeface="黑体" panose="02010609060101010101" pitchFamily="49" charset="-122"/>
              </a:rPr>
              <a:t> (</a:t>
            </a:r>
            <a:r>
              <a:rPr lang="en-US" i="1" dirty="0">
                <a:solidFill>
                  <a:schemeClr val="tx1"/>
                </a:solidFill>
                <a:latin typeface="+mj-lt"/>
                <a:ea typeface="黑体" panose="02010609060101010101" pitchFamily="49" charset="-122"/>
              </a:rPr>
              <a:t>A</a:t>
            </a:r>
            <a:r>
              <a:rPr lang="en-US" dirty="0">
                <a:solidFill>
                  <a:schemeClr val="tx1"/>
                </a:solidFill>
                <a:latin typeface="+mj-lt"/>
                <a:ea typeface="黑体" panose="02010609060101010101" pitchFamily="49" charset="-122"/>
              </a:rPr>
              <a:t>, </a:t>
            </a:r>
            <a:r>
              <a:rPr lang="en-US" i="1" dirty="0">
                <a:solidFill>
                  <a:schemeClr val="tx1"/>
                </a:solidFill>
                <a:latin typeface="+mj-lt"/>
                <a:ea typeface="黑体" panose="02010609060101010101" pitchFamily="49" charset="-122"/>
              </a:rPr>
              <a:t>B</a:t>
            </a:r>
            <a:r>
              <a:rPr lang="en-US" dirty="0">
                <a:solidFill>
                  <a:schemeClr val="tx1"/>
                </a:solidFill>
                <a:latin typeface="+mj-lt"/>
                <a:ea typeface="黑体" panose="02010609060101010101" pitchFamily="49" charset="-122"/>
              </a:rPr>
              <a:t>) = 0 </a:t>
            </a:r>
            <a:r>
              <a:rPr lang="zh-CN" altLang="en-US" dirty="0">
                <a:solidFill>
                  <a:schemeClr val="tx1"/>
                </a:solidFill>
                <a:latin typeface="+mj-lt"/>
                <a:ea typeface="黑体" panose="02010609060101010101" pitchFamily="49" charset="-122"/>
              </a:rPr>
              <a:t>如果</a:t>
            </a:r>
            <a:r>
              <a:rPr lang="en-US" dirty="0">
                <a:solidFill>
                  <a:schemeClr val="tx1"/>
                </a:solidFill>
                <a:latin typeface="+mj-lt"/>
                <a:ea typeface="黑体" panose="02010609060101010101" pitchFamily="49" charset="-122"/>
              </a:rPr>
              <a:t> </a:t>
            </a:r>
            <a:r>
              <a:rPr lang="en-US" i="1" dirty="0">
                <a:solidFill>
                  <a:schemeClr val="tx1"/>
                </a:solidFill>
                <a:latin typeface="+mj-lt"/>
                <a:ea typeface="黑体" panose="02010609060101010101" pitchFamily="49" charset="-122"/>
              </a:rPr>
              <a:t>A</a:t>
            </a:r>
            <a:r>
              <a:rPr lang="en-US" dirty="0">
                <a:solidFill>
                  <a:schemeClr val="tx1"/>
                </a:solidFill>
                <a:latin typeface="+mj-lt"/>
                <a:ea typeface="黑体" panose="02010609060101010101" pitchFamily="49" charset="-122"/>
              </a:rPr>
              <a:t> ∩ </a:t>
            </a:r>
            <a:r>
              <a:rPr lang="en-US" i="1" dirty="0">
                <a:solidFill>
                  <a:schemeClr val="tx1"/>
                </a:solidFill>
                <a:latin typeface="+mj-lt"/>
                <a:ea typeface="黑体" panose="02010609060101010101" pitchFamily="49" charset="-122"/>
              </a:rPr>
              <a:t>B</a:t>
            </a:r>
            <a:r>
              <a:rPr lang="en-US" dirty="0">
                <a:solidFill>
                  <a:schemeClr val="tx1"/>
                </a:solidFill>
                <a:latin typeface="+mj-lt"/>
                <a:ea typeface="黑体" panose="02010609060101010101" pitchFamily="49" charset="-122"/>
              </a:rPr>
              <a:t> = 0</a:t>
            </a:r>
          </a:p>
          <a:p>
            <a:pPr lvl="1">
              <a:spcBef>
                <a:spcPts val="700"/>
              </a:spcBef>
              <a:buClr>
                <a:srgbClr val="336699"/>
              </a:buClr>
              <a:buFont typeface="Wingdings" panose="05000000000000000000" pitchFamily="2" charset="2"/>
              <a:buChar char="§"/>
            </a:pPr>
            <a:r>
              <a:rPr lang="en-US" dirty="0">
                <a:solidFill>
                  <a:schemeClr val="tx1"/>
                </a:solidFill>
                <a:latin typeface="+mj-lt"/>
                <a:ea typeface="黑体" panose="02010609060101010101" pitchFamily="49" charset="-122"/>
              </a:rPr>
              <a:t>A </a:t>
            </a:r>
            <a:r>
              <a:rPr lang="zh-CN" altLang="en-US" dirty="0">
                <a:solidFill>
                  <a:schemeClr val="tx1"/>
                </a:solidFill>
                <a:latin typeface="+mj-lt"/>
                <a:ea typeface="黑体" panose="02010609060101010101" pitchFamily="49" charset="-122"/>
              </a:rPr>
              <a:t>和</a:t>
            </a:r>
            <a:r>
              <a:rPr lang="en-US" dirty="0">
                <a:solidFill>
                  <a:schemeClr val="tx1"/>
                </a:solidFill>
                <a:latin typeface="+mj-lt"/>
                <a:ea typeface="黑体" panose="02010609060101010101" pitchFamily="49" charset="-122"/>
              </a:rPr>
              <a:t> B </a:t>
            </a:r>
            <a:r>
              <a:rPr lang="zh-CN" altLang="en-US" dirty="0">
                <a:solidFill>
                  <a:schemeClr val="tx1"/>
                </a:solidFill>
                <a:latin typeface="+mj-lt"/>
                <a:ea typeface="黑体" panose="02010609060101010101" pitchFamily="49" charset="-122"/>
              </a:rPr>
              <a:t>不一定要同样大小</a:t>
            </a:r>
            <a:endParaRPr lang="en-US"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r>
              <a:rPr lang="en-US" altLang="zh-CN" dirty="0" err="1">
                <a:solidFill>
                  <a:schemeClr val="tx1"/>
                </a:solidFill>
                <a:latin typeface="+mj-lt"/>
                <a:ea typeface="黑体" panose="02010609060101010101" pitchFamily="49" charset="-122"/>
              </a:rPr>
              <a:t>Jaccard</a:t>
            </a:r>
            <a:r>
              <a:rPr lang="en-US" altLang="zh-CN" dirty="0">
                <a:solidFill>
                  <a:schemeClr val="tx1"/>
                </a:solidFill>
                <a:latin typeface="+mj-lt"/>
                <a:ea typeface="黑体" panose="02010609060101010101" pitchFamily="49" charset="-122"/>
              </a:rPr>
              <a:t> </a:t>
            </a:r>
            <a:r>
              <a:rPr lang="zh-CN" altLang="en-US" dirty="0">
                <a:solidFill>
                  <a:schemeClr val="tx1"/>
                </a:solidFill>
                <a:latin typeface="+mj-lt"/>
                <a:ea typeface="黑体" panose="02010609060101010101" pitchFamily="49" charset="-122"/>
              </a:rPr>
              <a:t>系数会给出一个</a:t>
            </a:r>
            <a:r>
              <a:rPr lang="en-US" dirty="0">
                <a:solidFill>
                  <a:schemeClr val="tx1"/>
                </a:solidFill>
                <a:latin typeface="+mj-lt"/>
                <a:ea typeface="黑体" panose="02010609060101010101" pitchFamily="49" charset="-122"/>
              </a:rPr>
              <a:t>0</a:t>
            </a:r>
            <a:r>
              <a:rPr lang="zh-CN" altLang="en-US" dirty="0">
                <a:solidFill>
                  <a:schemeClr val="tx1"/>
                </a:solidFill>
                <a:latin typeface="+mj-lt"/>
                <a:ea typeface="黑体" panose="02010609060101010101" pitchFamily="49" charset="-122"/>
              </a:rPr>
              <a:t>到</a:t>
            </a:r>
            <a:r>
              <a:rPr lang="en-US" dirty="0">
                <a:solidFill>
                  <a:schemeClr val="tx1"/>
                </a:solidFill>
                <a:latin typeface="+mj-lt"/>
                <a:ea typeface="黑体" panose="02010609060101010101" pitchFamily="49" charset="-122"/>
              </a:rPr>
              <a:t>1</a:t>
            </a:r>
            <a:r>
              <a:rPr lang="zh-CN" altLang="en-US" dirty="0">
                <a:solidFill>
                  <a:schemeClr val="tx1"/>
                </a:solidFill>
                <a:latin typeface="+mj-lt"/>
                <a:ea typeface="黑体" panose="02010609060101010101" pitchFamily="49" charset="-122"/>
              </a:rPr>
              <a:t>之间的值</a:t>
            </a:r>
            <a:endParaRPr lang="en-US" dirty="0">
              <a:solidFill>
                <a:schemeClr val="tx1"/>
              </a:solidFill>
              <a:latin typeface="+mj-lt"/>
              <a:ea typeface="黑体" panose="02010609060101010101" pitchFamily="49" charset="-122"/>
            </a:endParaRPr>
          </a:p>
        </p:txBody>
      </p:sp>
      <p:sp>
        <p:nvSpPr>
          <p:cNvPr id="84997" name="Text Box 4"/>
          <p:cNvSpPr txBox="1">
            <a:spLocks noChangeArrowheads="1"/>
          </p:cNvSpPr>
          <p:nvPr/>
        </p:nvSpPr>
        <p:spPr bwMode="auto">
          <a:xfrm>
            <a:off x="7640638" y="-33338"/>
            <a:ext cx="925512" cy="336551"/>
          </a:xfrm>
          <a:prstGeom prst="rect">
            <a:avLst/>
          </a:prstGeom>
          <a:noFill/>
          <a:ln w="9525">
            <a:noFill/>
            <a:round/>
          </a:ln>
        </p:spPr>
        <p:txBody>
          <a:bodyPr wrap="none" anchor="ctr"/>
          <a:lstStyle/>
          <a:p>
            <a:pPr>
              <a:buClr>
                <a:srgbClr val="000000"/>
              </a:buClr>
              <a:buSzPct val="100000"/>
              <a:buFont typeface="Times New Roman" panose="02020603050405020304" pitchFamily="18" charset="0"/>
              <a:buNone/>
            </a:pPr>
            <a:endParaRPr lang="de-DE" dirty="0">
              <a:ea typeface="黑体" panose="02010609060101010101" pitchFamily="49" charset="-122"/>
            </a:endParaRPr>
          </a:p>
        </p:txBody>
      </p:sp>
      <p:sp>
        <p:nvSpPr>
          <p:cNvPr id="7" name="Slide Number Placeholder 6"/>
          <p:cNvSpPr>
            <a:spLocks noGrp="1"/>
          </p:cNvSpPr>
          <p:nvPr>
            <p:ph type="sldNum" sz="quarter" idx="12"/>
          </p:nvPr>
        </p:nvSpPr>
        <p:spPr/>
        <p:txBody>
          <a:bodyPr/>
          <a:lstStyle/>
          <a:p>
            <a:pPr>
              <a:defRPr/>
            </a:pPr>
            <a:fld id="{74BF2C0F-05D6-4882-A325-BE394602789D}" type="slidenum">
              <a:rPr lang="en-US" smtClean="0"/>
              <a:t>60</a:t>
            </a:fld>
            <a:endParaRPr lang="en-US" dirty="0"/>
          </a:p>
        </p:txBody>
      </p:sp>
      <p:pic>
        <p:nvPicPr>
          <p:cNvPr id="8" name="Picture 7" descr="618.png"/>
          <p:cNvPicPr>
            <a:picLocks noChangeAspect="1"/>
          </p:cNvPicPr>
          <p:nvPr/>
        </p:nvPicPr>
        <p:blipFill>
          <a:blip r:embed="rId3" cstate="print"/>
          <a:stretch>
            <a:fillRect/>
          </a:stretch>
        </p:blipFill>
        <p:spPr>
          <a:xfrm>
            <a:off x="2285984" y="2928934"/>
            <a:ext cx="3351990" cy="837998"/>
          </a:xfrm>
          <a:prstGeom prst="rect">
            <a:avLst/>
          </a:prstGeom>
        </p:spPr>
      </p:pic>
      <p:pic>
        <p:nvPicPr>
          <p:cNvPr id="10" name="Picture 9" descr="6172.png"/>
          <p:cNvPicPr>
            <a:picLocks noChangeAspect="1"/>
          </p:cNvPicPr>
          <p:nvPr/>
        </p:nvPicPr>
        <p:blipFill>
          <a:blip r:embed="rId4" cstate="print"/>
          <a:stretch>
            <a:fillRect/>
          </a:stretch>
        </p:blipFill>
        <p:spPr>
          <a:xfrm>
            <a:off x="928662" y="3857628"/>
            <a:ext cx="2209942" cy="396000"/>
          </a:xfrm>
          <a:prstGeom prst="rect">
            <a:avLst/>
          </a:prstGeom>
        </p:spPr>
      </p:pic>
      <p:sp>
        <p:nvSpPr>
          <p:cNvPr id="9" name="椭圆 8"/>
          <p:cNvSpPr/>
          <p:nvPr/>
        </p:nvSpPr>
        <p:spPr>
          <a:xfrm>
            <a:off x="5652120" y="1844824"/>
            <a:ext cx="1728192" cy="1584176"/>
          </a:xfrm>
          <a:prstGeom prst="ellipse">
            <a:avLst/>
          </a:prstGeom>
          <a:solidFill>
            <a:schemeClr val="accent3">
              <a:lumMod val="40000"/>
              <a:lumOff val="60000"/>
              <a:alpha val="4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11" name="椭圆 10"/>
          <p:cNvSpPr/>
          <p:nvPr/>
        </p:nvSpPr>
        <p:spPr>
          <a:xfrm>
            <a:off x="6876256" y="1628800"/>
            <a:ext cx="1944216" cy="1944216"/>
          </a:xfrm>
          <a:prstGeom prst="ellipse">
            <a:avLst/>
          </a:prstGeom>
          <a:solidFill>
            <a:schemeClr val="accent6">
              <a:lumMod val="40000"/>
              <a:lumOff val="60000"/>
              <a:alpha val="4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6553200" y="6477000"/>
            <a:ext cx="2133600" cy="244475"/>
          </a:xfrm>
          <a:prstGeom prst="rect">
            <a:avLst/>
          </a:prstGeom>
          <a:noFill/>
          <a:ln w="9525">
            <a:noFill/>
            <a:round/>
          </a:ln>
        </p:spPr>
        <p:txBody>
          <a:bodyPr lIns="90000" tIns="46800" rIns="90000" bIns="46800" anchor="ctr"/>
          <a:lstStyle/>
          <a:p>
            <a:pPr algn="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fld id="{48895EFF-1DBE-4654-84B8-EE5B6E2FA3CA}" type="slidenum">
              <a:rPr lang="en-US" sz="1200">
                <a:solidFill>
                  <a:srgbClr val="898989"/>
                </a:solidFill>
                <a:latin typeface="Calibri" panose="020F0502020204030204" pitchFamily="34" charset="0"/>
                <a:ea typeface="黑体" panose="02010609060101010101" pitchFamily="49" charset="-122"/>
              </a:rPr>
              <a:t>61</a:t>
            </a:fld>
            <a:endParaRPr lang="en-US" sz="1200" dirty="0">
              <a:solidFill>
                <a:srgbClr val="898989"/>
              </a:solidFill>
              <a:latin typeface="Calibri" panose="020F0502020204030204" pitchFamily="34" charset="0"/>
              <a:ea typeface="黑体" panose="02010609060101010101" pitchFamily="49" charset="-122"/>
            </a:endParaRPr>
          </a:p>
        </p:txBody>
      </p:sp>
      <p:sp>
        <p:nvSpPr>
          <p:cNvPr id="84995" name="Text Box 2"/>
          <p:cNvSpPr txBox="1">
            <a:spLocks noChangeArrowheads="1"/>
          </p:cNvSpPr>
          <p:nvPr/>
        </p:nvSpPr>
        <p:spPr bwMode="auto">
          <a:xfrm>
            <a:off x="285720" y="12700"/>
            <a:ext cx="8572560" cy="896020"/>
          </a:xfrm>
          <a:prstGeom prst="rect">
            <a:avLst/>
          </a:prstGeom>
          <a:noFill/>
          <a:ln w="9525">
            <a:noFill/>
            <a:round/>
          </a:ln>
        </p:spPr>
        <p:txBody>
          <a:bodyPr anchor="b"/>
          <a:lstStyle/>
          <a:p>
            <a:pPr algn="ctr"/>
            <a:r>
              <a:rPr lang="zh-CN" altLang="en-US" sz="3600" dirty="0">
                <a:latin typeface="+mj-lt"/>
                <a:ea typeface="黑体" panose="02010609060101010101" pitchFamily="49" charset="-122"/>
              </a:rPr>
              <a:t>词权：</a:t>
            </a:r>
            <a:r>
              <a:rPr lang="zh-CN" altLang="en-US" sz="2800" b="1" dirty="0">
                <a:ea typeface="黑体" panose="02010609060101010101" pitchFamily="49" charset="-122"/>
              </a:rPr>
              <a:t>词项频率</a:t>
            </a:r>
            <a:r>
              <a:rPr lang="en-US" altLang="zh-CN" sz="2800" b="1" dirty="0">
                <a:ea typeface="黑体" panose="02010609060101010101" pitchFamily="49" charset="-122"/>
              </a:rPr>
              <a:t> </a:t>
            </a:r>
            <a:r>
              <a:rPr lang="en-US" altLang="zh-CN" sz="2800" dirty="0">
                <a:ea typeface="黑体" panose="02010609060101010101" pitchFamily="49" charset="-122"/>
              </a:rPr>
              <a:t>(term frequency</a:t>
            </a:r>
            <a:r>
              <a:rPr lang="zh-CN" altLang="en-US" sz="2800" dirty="0">
                <a:ea typeface="黑体" panose="02010609060101010101" pitchFamily="49" charset="-122"/>
              </a:rPr>
              <a:t>，简称</a:t>
            </a:r>
            <a:r>
              <a:rPr lang="en-US" altLang="zh-CN" sz="2800" dirty="0" err="1">
                <a:ea typeface="黑体" panose="02010609060101010101" pitchFamily="49" charset="-122"/>
              </a:rPr>
              <a:t>tf</a:t>
            </a:r>
            <a:r>
              <a:rPr lang="en-US" altLang="zh-CN" sz="2800" dirty="0">
                <a:ea typeface="黑体" panose="02010609060101010101" pitchFamily="49" charset="-122"/>
              </a:rPr>
              <a:t>)</a:t>
            </a:r>
            <a:endParaRPr lang="de-DE" sz="3600" dirty="0">
              <a:solidFill>
                <a:schemeClr val="tx1"/>
              </a:solidFill>
              <a:latin typeface="+mj-lt"/>
              <a:ea typeface="黑体" panose="02010609060101010101" pitchFamily="49" charset="-122"/>
            </a:endParaRPr>
          </a:p>
        </p:txBody>
      </p:sp>
      <p:sp>
        <p:nvSpPr>
          <p:cNvPr id="84996" name="Text Box 3"/>
          <p:cNvSpPr txBox="1">
            <a:spLocks noChangeArrowheads="1"/>
          </p:cNvSpPr>
          <p:nvPr/>
        </p:nvSpPr>
        <p:spPr bwMode="auto">
          <a:xfrm>
            <a:off x="214282" y="5143536"/>
            <a:ext cx="8572560" cy="1714464"/>
          </a:xfrm>
          <a:prstGeom prst="rect">
            <a:avLst/>
          </a:prstGeom>
          <a:noFill/>
          <a:ln w="9525">
            <a:noFill/>
            <a:round/>
          </a:ln>
        </p:spPr>
        <p:txBody>
          <a:bodyPr/>
          <a:lstStyle/>
          <a:p>
            <a:r>
              <a:rPr lang="en-US" dirty="0">
                <a:solidFill>
                  <a:schemeClr val="tx1"/>
                </a:solidFill>
                <a:latin typeface="+mj-lt"/>
                <a:ea typeface="黑体" panose="02010609060101010101" pitchFamily="49" charset="-122"/>
              </a:rPr>
              <a:t>	</a:t>
            </a:r>
            <a:r>
              <a:rPr lang="zh-CN" altLang="en-US" dirty="0">
                <a:solidFill>
                  <a:schemeClr val="tx1"/>
                </a:solidFill>
                <a:latin typeface="+mj-lt"/>
                <a:ea typeface="黑体" panose="02010609060101010101" pitchFamily="49" charset="-122"/>
              </a:rPr>
              <a:t>每篇文档可以看成是一个二值的向量</a:t>
            </a:r>
            <a:r>
              <a:rPr lang="en-US" dirty="0">
                <a:solidFill>
                  <a:schemeClr val="tx1"/>
                </a:solidFill>
                <a:latin typeface="+mj-lt"/>
                <a:ea typeface="黑体" panose="02010609060101010101" pitchFamily="49" charset="-122"/>
              </a:rPr>
              <a:t> ∈ {0, 1}</a:t>
            </a:r>
            <a:r>
              <a:rPr lang="en-US" baseline="30000" dirty="0">
                <a:solidFill>
                  <a:schemeClr val="tx1"/>
                </a:solidFill>
                <a:latin typeface="+mj-lt"/>
                <a:ea typeface="黑体" panose="02010609060101010101" pitchFamily="49" charset="-122"/>
              </a:rPr>
              <a:t>|V|</a:t>
            </a:r>
          </a:p>
        </p:txBody>
      </p:sp>
      <p:sp>
        <p:nvSpPr>
          <p:cNvPr id="84997" name="Text Box 4"/>
          <p:cNvSpPr txBox="1">
            <a:spLocks noChangeArrowheads="1"/>
          </p:cNvSpPr>
          <p:nvPr/>
        </p:nvSpPr>
        <p:spPr bwMode="auto">
          <a:xfrm>
            <a:off x="7640638" y="-33338"/>
            <a:ext cx="925512" cy="336551"/>
          </a:xfrm>
          <a:prstGeom prst="rect">
            <a:avLst/>
          </a:prstGeom>
          <a:noFill/>
          <a:ln w="9525">
            <a:noFill/>
            <a:round/>
          </a:ln>
        </p:spPr>
        <p:txBody>
          <a:bodyPr wrap="none" anchor="ctr"/>
          <a:lstStyle/>
          <a:p>
            <a:pPr>
              <a:buClr>
                <a:srgbClr val="000000"/>
              </a:buClr>
              <a:buSzPct val="100000"/>
              <a:buFont typeface="Times New Roman" panose="02020603050405020304" pitchFamily="18" charset="0"/>
              <a:buNone/>
            </a:pPr>
            <a:endParaRPr lang="de-DE" dirty="0">
              <a:ea typeface="黑体" panose="02010609060101010101" pitchFamily="49" charset="-122"/>
            </a:endParaRPr>
          </a:p>
        </p:txBody>
      </p:sp>
      <p:sp>
        <p:nvSpPr>
          <p:cNvPr id="7" name="Slide Number Placeholder 6"/>
          <p:cNvSpPr>
            <a:spLocks noGrp="1"/>
          </p:cNvSpPr>
          <p:nvPr>
            <p:ph type="sldNum" sz="quarter" idx="12"/>
          </p:nvPr>
        </p:nvSpPr>
        <p:spPr/>
        <p:txBody>
          <a:bodyPr/>
          <a:lstStyle/>
          <a:p>
            <a:pPr>
              <a:defRPr/>
            </a:pPr>
            <a:fld id="{74BF2C0F-05D6-4882-A325-BE394602789D}" type="slidenum">
              <a:rPr lang="en-US" smtClean="0"/>
              <a:t>61</a:t>
            </a:fld>
            <a:endParaRPr lang="en-US"/>
          </a:p>
        </p:txBody>
      </p:sp>
      <p:graphicFrame>
        <p:nvGraphicFramePr>
          <p:cNvPr id="9" name="Table 8"/>
          <p:cNvGraphicFramePr>
            <a:graphicFrameLocks noGrp="1"/>
          </p:cNvGraphicFramePr>
          <p:nvPr/>
        </p:nvGraphicFramePr>
        <p:xfrm>
          <a:off x="333386" y="1623731"/>
          <a:ext cx="8524894" cy="3383280"/>
        </p:xfrm>
        <a:graphic>
          <a:graphicData uri="http://schemas.openxmlformats.org/drawingml/2006/table">
            <a:tbl>
              <a:tblPr firstRow="1" bandRow="1">
                <a:tableStyleId>{C083E6E3-FA7D-4D7B-A595-EF9225AFEA82}</a:tableStyleId>
              </a:tblPr>
              <a:tblGrid>
                <a:gridCol w="1285884">
                  <a:extLst>
                    <a:ext uri="{9D8B030D-6E8A-4147-A177-3AD203B41FA5}">
                      <a16:colId xmlns:a16="http://schemas.microsoft.com/office/drawing/2014/main" val="20000"/>
                    </a:ext>
                  </a:extLst>
                </a:gridCol>
                <a:gridCol w="1285884">
                  <a:extLst>
                    <a:ext uri="{9D8B030D-6E8A-4147-A177-3AD203B41FA5}">
                      <a16:colId xmlns:a16="http://schemas.microsoft.com/office/drawing/2014/main" val="20001"/>
                    </a:ext>
                  </a:extLst>
                </a:gridCol>
                <a:gridCol w="1081758">
                  <a:extLst>
                    <a:ext uri="{9D8B030D-6E8A-4147-A177-3AD203B41FA5}">
                      <a16:colId xmlns:a16="http://schemas.microsoft.com/office/drawing/2014/main" val="20002"/>
                    </a:ext>
                  </a:extLst>
                </a:gridCol>
                <a:gridCol w="1217842">
                  <a:extLst>
                    <a:ext uri="{9D8B030D-6E8A-4147-A177-3AD203B41FA5}">
                      <a16:colId xmlns:a16="http://schemas.microsoft.com/office/drawing/2014/main" val="20003"/>
                    </a:ext>
                  </a:extLst>
                </a:gridCol>
                <a:gridCol w="1217842">
                  <a:extLst>
                    <a:ext uri="{9D8B030D-6E8A-4147-A177-3AD203B41FA5}">
                      <a16:colId xmlns:a16="http://schemas.microsoft.com/office/drawing/2014/main" val="20004"/>
                    </a:ext>
                  </a:extLst>
                </a:gridCol>
                <a:gridCol w="1217842">
                  <a:extLst>
                    <a:ext uri="{9D8B030D-6E8A-4147-A177-3AD203B41FA5}">
                      <a16:colId xmlns:a16="http://schemas.microsoft.com/office/drawing/2014/main" val="20005"/>
                    </a:ext>
                  </a:extLst>
                </a:gridCol>
                <a:gridCol w="1217842">
                  <a:extLst>
                    <a:ext uri="{9D8B030D-6E8A-4147-A177-3AD203B41FA5}">
                      <a16:colId xmlns:a16="http://schemas.microsoft.com/office/drawing/2014/main" val="20006"/>
                    </a:ext>
                  </a:extLst>
                </a:gridCol>
              </a:tblGrid>
              <a:tr h="933763">
                <a:tc>
                  <a:txBody>
                    <a:bodyPr/>
                    <a:lstStyle/>
                    <a:p>
                      <a:endParaRPr lang="de-DE" sz="2200" b="0" dirty="0">
                        <a:latin typeface="Agency FB" panose="020B0503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200" b="0" kern="1200" baseline="0" dirty="0">
                          <a:latin typeface="Agency FB" panose="020B0503020202020204" pitchFamily="34" charset="0"/>
                        </a:rPr>
                        <a:t>Anthony </a:t>
                      </a:r>
                      <a:r>
                        <a:rPr lang="de-DE" sz="2200" b="0" kern="1200" baseline="0" dirty="0" err="1">
                          <a:latin typeface="Agency FB" panose="020B0503020202020204" pitchFamily="34" charset="0"/>
                        </a:rPr>
                        <a:t>and</a:t>
                      </a:r>
                      <a:r>
                        <a:rPr lang="de-DE" sz="2200" b="0" kern="1200" baseline="0" dirty="0">
                          <a:latin typeface="Agency FB" panose="020B0503020202020204" pitchFamily="34" charset="0"/>
                        </a:rPr>
                        <a:t>  Cleopatra</a:t>
                      </a:r>
                      <a:endParaRPr lang="de-DE" sz="2200" b="0" kern="1200" baseline="0" dirty="0">
                        <a:solidFill>
                          <a:schemeClr val="lt1"/>
                        </a:solidFill>
                        <a:latin typeface="Agency FB" panose="020B0503020202020204" pitchFamily="34" charset="0"/>
                        <a:ea typeface="+mn-ea"/>
                        <a:cs typeface="+mn-cs"/>
                      </a:endParaRPr>
                    </a:p>
                  </a:txBody>
                  <a:tcPr/>
                </a:tc>
                <a:tc>
                  <a:txBody>
                    <a:bodyPr/>
                    <a:lstStyle/>
                    <a:p>
                      <a:r>
                        <a:rPr lang="en-US" sz="2200" b="0" kern="1200" baseline="0" dirty="0">
                          <a:latin typeface="Agency FB" panose="020B0503020202020204" pitchFamily="34" charset="0"/>
                        </a:rPr>
                        <a:t>Julius </a:t>
                      </a:r>
                      <a:r>
                        <a:rPr lang="de-DE" sz="2200" b="0" kern="1200" baseline="0" dirty="0">
                          <a:latin typeface="Agency FB" panose="020B0503020202020204" pitchFamily="34" charset="0"/>
                        </a:rPr>
                        <a:t>Caesar </a:t>
                      </a:r>
                      <a:endParaRPr lang="de-DE" sz="2200" b="0" dirty="0">
                        <a:latin typeface="Agency FB" panose="020B0503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200" b="0" kern="1200" baseline="0" dirty="0">
                          <a:latin typeface="Agency FB" panose="020B0503020202020204" pitchFamily="34" charset="0"/>
                        </a:rPr>
                        <a:t>The  </a:t>
                      </a:r>
                      <a:r>
                        <a:rPr lang="de-DE" sz="2200" b="0" kern="1200" baseline="0" dirty="0">
                          <a:latin typeface="Agency FB" panose="020B0503020202020204" pitchFamily="34" charset="0"/>
                        </a:rPr>
                        <a:t>Tempest</a:t>
                      </a:r>
                      <a:endParaRPr lang="de-DE" sz="2200" b="0" dirty="0">
                        <a:latin typeface="Agency FB" panose="020B0503020202020204" pitchFamily="34" charset="0"/>
                      </a:endParaRPr>
                    </a:p>
                  </a:txBody>
                  <a:tcPr/>
                </a:tc>
                <a:tc>
                  <a:txBody>
                    <a:bodyPr/>
                    <a:lstStyle/>
                    <a:p>
                      <a:r>
                        <a:rPr lang="en-US" sz="2200" b="0" kern="1200" baseline="0" dirty="0">
                          <a:latin typeface="Agency FB" panose="020B0503020202020204" pitchFamily="34" charset="0"/>
                        </a:rPr>
                        <a:t>Hamlet </a:t>
                      </a:r>
                      <a:endParaRPr lang="de-DE" sz="2200" b="0" dirty="0">
                        <a:latin typeface="Agency FB" panose="020B0503020202020204" pitchFamily="34" charset="0"/>
                      </a:endParaRPr>
                    </a:p>
                  </a:txBody>
                  <a:tcPr/>
                </a:tc>
                <a:tc>
                  <a:txBody>
                    <a:bodyPr/>
                    <a:lstStyle/>
                    <a:p>
                      <a:r>
                        <a:rPr lang="en-US" sz="2200" b="0" kern="1200" baseline="0" dirty="0">
                          <a:latin typeface="Agency FB" panose="020B0503020202020204" pitchFamily="34" charset="0"/>
                        </a:rPr>
                        <a:t>Othello </a:t>
                      </a:r>
                      <a:endParaRPr lang="de-DE" sz="2200" b="0" dirty="0">
                        <a:latin typeface="Agency FB" panose="020B0503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200" b="0" kern="1200" baseline="0" dirty="0">
                          <a:latin typeface="Agency FB" panose="020B0503020202020204" pitchFamily="34" charset="0"/>
                        </a:rPr>
                        <a:t>Macbeth . . .</a:t>
                      </a:r>
                    </a:p>
                    <a:p>
                      <a:endParaRPr lang="de-DE" sz="2200" b="0" dirty="0">
                        <a:latin typeface="Agency FB" panose="020B0503020202020204" pitchFamily="34" charset="0"/>
                      </a:endParaRPr>
                    </a:p>
                  </a:txBody>
                  <a:tcPr/>
                </a:tc>
                <a:extLst>
                  <a:ext uri="{0D108BD9-81ED-4DB2-BD59-A6C34878D82A}">
                    <a16:rowId xmlns:a16="http://schemas.microsoft.com/office/drawing/2014/main" val="10000"/>
                  </a:ext>
                </a:extLst>
              </a:tr>
              <a:tr h="1945339">
                <a:tc>
                  <a:txBody>
                    <a:bodyPr/>
                    <a:lstStyle/>
                    <a:p>
                      <a:r>
                        <a:rPr lang="de-DE" dirty="0">
                          <a:latin typeface="Agency FB" panose="020B0503020202020204" pitchFamily="34" charset="0"/>
                        </a:rPr>
                        <a:t>ANTHONY</a:t>
                      </a:r>
                    </a:p>
                    <a:p>
                      <a:r>
                        <a:rPr lang="de-DE" dirty="0">
                          <a:latin typeface="Agency FB" panose="020B0503020202020204" pitchFamily="34" charset="0"/>
                        </a:rPr>
                        <a:t>BRUTUS</a:t>
                      </a:r>
                      <a:r>
                        <a:rPr lang="de-DE" baseline="0" dirty="0">
                          <a:latin typeface="Agency FB" panose="020B0503020202020204" pitchFamily="34" charset="0"/>
                        </a:rPr>
                        <a:t> </a:t>
                      </a:r>
                    </a:p>
                    <a:p>
                      <a:r>
                        <a:rPr lang="de-DE" baseline="0" dirty="0">
                          <a:latin typeface="Agency FB" panose="020B0503020202020204" pitchFamily="34" charset="0"/>
                        </a:rPr>
                        <a:t>CAESAR</a:t>
                      </a:r>
                    </a:p>
                    <a:p>
                      <a:r>
                        <a:rPr lang="de-DE" baseline="0" dirty="0">
                          <a:latin typeface="Agency FB" panose="020B0503020202020204" pitchFamily="34" charset="0"/>
                        </a:rPr>
                        <a:t>CALPURNIA</a:t>
                      </a:r>
                    </a:p>
                    <a:p>
                      <a:r>
                        <a:rPr lang="de-DE" baseline="0" dirty="0">
                          <a:latin typeface="Agency FB" panose="020B0503020202020204" pitchFamily="34" charset="0"/>
                        </a:rPr>
                        <a:t>CLEOPATRA</a:t>
                      </a:r>
                    </a:p>
                    <a:p>
                      <a:r>
                        <a:rPr lang="de-DE" baseline="0" dirty="0">
                          <a:latin typeface="Agency FB" panose="020B0503020202020204" pitchFamily="34" charset="0"/>
                        </a:rPr>
                        <a:t>MERCY</a:t>
                      </a:r>
                    </a:p>
                    <a:p>
                      <a:r>
                        <a:rPr lang="de-DE" baseline="0" dirty="0">
                          <a:latin typeface="Agency FB" panose="020B0503020202020204" pitchFamily="34" charset="0"/>
                        </a:rPr>
                        <a:t>WORSER</a:t>
                      </a:r>
                    </a:p>
                    <a:p>
                      <a:r>
                        <a:rPr lang="de-DE" baseline="0" dirty="0">
                          <a:latin typeface="Agency FB" panose="020B0503020202020204" pitchFamily="34" charset="0"/>
                        </a:rPr>
                        <a:t>. . .</a:t>
                      </a:r>
                      <a:endParaRPr lang="de-DE" dirty="0">
                        <a:latin typeface="Agency FB" panose="020B0503020202020204" pitchFamily="34" charset="0"/>
                      </a:endParaRPr>
                    </a:p>
                  </a:txBody>
                  <a:tcPr/>
                </a:tc>
                <a:tc>
                  <a:txBody>
                    <a:bodyPr/>
                    <a:lstStyle/>
                    <a:p>
                      <a:pPr algn="r"/>
                      <a:r>
                        <a:rPr lang="de-DE" dirty="0">
                          <a:latin typeface="Agency FB" panose="020B0503020202020204" pitchFamily="34" charset="0"/>
                        </a:rPr>
                        <a:t>1</a:t>
                      </a:r>
                    </a:p>
                    <a:p>
                      <a:pPr algn="r"/>
                      <a:r>
                        <a:rPr lang="de-DE" dirty="0">
                          <a:latin typeface="Agency FB" panose="020B0503020202020204" pitchFamily="34" charset="0"/>
                        </a:rPr>
                        <a:t>1</a:t>
                      </a:r>
                    </a:p>
                    <a:p>
                      <a:pPr algn="r"/>
                      <a:r>
                        <a:rPr lang="de-DE" dirty="0">
                          <a:latin typeface="Agency FB" panose="020B0503020202020204" pitchFamily="34" charset="0"/>
                        </a:rPr>
                        <a:t>1</a:t>
                      </a:r>
                    </a:p>
                    <a:p>
                      <a:pPr algn="r"/>
                      <a:r>
                        <a:rPr lang="de-DE" dirty="0">
                          <a:latin typeface="Agency FB" panose="020B0503020202020204" pitchFamily="34" charset="0"/>
                        </a:rPr>
                        <a:t>0</a:t>
                      </a:r>
                    </a:p>
                    <a:p>
                      <a:pPr algn="r"/>
                      <a:r>
                        <a:rPr lang="de-DE" dirty="0">
                          <a:latin typeface="Agency FB" panose="020B0503020202020204" pitchFamily="34" charset="0"/>
                        </a:rPr>
                        <a:t>1</a:t>
                      </a:r>
                    </a:p>
                    <a:p>
                      <a:pPr algn="r"/>
                      <a:r>
                        <a:rPr lang="de-DE" dirty="0">
                          <a:latin typeface="Agency FB" panose="020B0503020202020204" pitchFamily="34" charset="0"/>
                        </a:rPr>
                        <a:t>1</a:t>
                      </a:r>
                    </a:p>
                    <a:p>
                      <a:pPr algn="r"/>
                      <a:r>
                        <a:rPr lang="de-DE" dirty="0">
                          <a:latin typeface="Agency FB" panose="020B0503020202020204" pitchFamily="34" charset="0"/>
                        </a:rPr>
                        <a:t>1</a:t>
                      </a:r>
                    </a:p>
                  </a:txBody>
                  <a:tcPr/>
                </a:tc>
                <a:tc>
                  <a:txBody>
                    <a:bodyPr/>
                    <a:lstStyle/>
                    <a:p>
                      <a:pPr algn="r"/>
                      <a:r>
                        <a:rPr lang="de-DE" dirty="0">
                          <a:latin typeface="Agency FB" panose="020B0503020202020204" pitchFamily="34" charset="0"/>
                        </a:rPr>
                        <a:t>1</a:t>
                      </a:r>
                    </a:p>
                    <a:p>
                      <a:pPr algn="r"/>
                      <a:r>
                        <a:rPr lang="de-DE" dirty="0">
                          <a:latin typeface="Agency FB" panose="020B0503020202020204" pitchFamily="34" charset="0"/>
                        </a:rPr>
                        <a:t>1</a:t>
                      </a:r>
                    </a:p>
                    <a:p>
                      <a:pPr algn="r"/>
                      <a:r>
                        <a:rPr lang="de-DE" dirty="0">
                          <a:latin typeface="Agency FB" panose="020B0503020202020204" pitchFamily="34" charset="0"/>
                        </a:rPr>
                        <a:t>1</a:t>
                      </a:r>
                    </a:p>
                    <a:p>
                      <a:pPr algn="r"/>
                      <a:r>
                        <a:rPr lang="de-DE" dirty="0">
                          <a:latin typeface="Agency FB" panose="020B0503020202020204" pitchFamily="34" charset="0"/>
                        </a:rPr>
                        <a:t>1</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endParaRPr lang="de-DE" dirty="0">
                        <a:latin typeface="Agency FB" panose="020B0503020202020204" pitchFamily="34" charset="0"/>
                      </a:endParaRPr>
                    </a:p>
                  </a:txBody>
                  <a:tcPr/>
                </a:tc>
                <a:tc>
                  <a:txBody>
                    <a:bodyPr/>
                    <a:lstStyle/>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1</a:t>
                      </a:r>
                    </a:p>
                    <a:p>
                      <a:pPr algn="r"/>
                      <a:r>
                        <a:rPr lang="de-DE" dirty="0">
                          <a:latin typeface="Agency FB" panose="020B0503020202020204" pitchFamily="34" charset="0"/>
                        </a:rPr>
                        <a:t>1</a:t>
                      </a:r>
                    </a:p>
                    <a:p>
                      <a:pPr algn="r"/>
                      <a:endParaRPr lang="de-DE" dirty="0">
                        <a:latin typeface="Agency FB" panose="020B0503020202020204" pitchFamily="34" charset="0"/>
                      </a:endParaRPr>
                    </a:p>
                  </a:txBody>
                  <a:tcPr/>
                </a:tc>
                <a:tc>
                  <a:txBody>
                    <a:bodyPr/>
                    <a:lstStyle/>
                    <a:p>
                      <a:pPr algn="r"/>
                      <a:r>
                        <a:rPr lang="de-DE" dirty="0">
                          <a:latin typeface="Agency FB" panose="020B0503020202020204" pitchFamily="34" charset="0"/>
                        </a:rPr>
                        <a:t>0</a:t>
                      </a:r>
                    </a:p>
                    <a:p>
                      <a:pPr algn="r"/>
                      <a:r>
                        <a:rPr lang="de-DE" dirty="0">
                          <a:latin typeface="Agency FB" panose="020B0503020202020204" pitchFamily="34" charset="0"/>
                        </a:rPr>
                        <a:t>1</a:t>
                      </a:r>
                    </a:p>
                    <a:p>
                      <a:pPr algn="r"/>
                      <a:r>
                        <a:rPr lang="de-DE" dirty="0">
                          <a:latin typeface="Agency FB" panose="020B0503020202020204" pitchFamily="34" charset="0"/>
                        </a:rPr>
                        <a:t>1</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1</a:t>
                      </a:r>
                    </a:p>
                    <a:p>
                      <a:pPr algn="r"/>
                      <a:r>
                        <a:rPr lang="de-DE" dirty="0">
                          <a:latin typeface="Agency FB" panose="020B0503020202020204" pitchFamily="34" charset="0"/>
                        </a:rPr>
                        <a:t>1</a:t>
                      </a:r>
                    </a:p>
                    <a:p>
                      <a:pPr algn="r"/>
                      <a:endParaRPr lang="de-DE" dirty="0">
                        <a:latin typeface="Agency FB" panose="020B0503020202020204" pitchFamily="34" charset="0"/>
                      </a:endParaRPr>
                    </a:p>
                  </a:txBody>
                  <a:tcPr/>
                </a:tc>
                <a:tc>
                  <a:txBody>
                    <a:bodyPr/>
                    <a:lstStyle/>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1</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1</a:t>
                      </a:r>
                    </a:p>
                    <a:p>
                      <a:pPr algn="r"/>
                      <a:r>
                        <a:rPr lang="de-DE" dirty="0">
                          <a:latin typeface="Agency FB" panose="020B0503020202020204" pitchFamily="34" charset="0"/>
                        </a:rPr>
                        <a:t>1</a:t>
                      </a:r>
                    </a:p>
                    <a:p>
                      <a:pPr algn="r"/>
                      <a:endParaRPr lang="de-DE" dirty="0">
                        <a:latin typeface="Agency FB" panose="020B0503020202020204" pitchFamily="34" charset="0"/>
                      </a:endParaRPr>
                    </a:p>
                  </a:txBody>
                  <a:tcPr/>
                </a:tc>
                <a:tc>
                  <a:txBody>
                    <a:bodyPr/>
                    <a:lstStyle/>
                    <a:p>
                      <a:pPr algn="r"/>
                      <a:r>
                        <a:rPr lang="de-DE" dirty="0">
                          <a:latin typeface="Agency FB" panose="020B0503020202020204" pitchFamily="34" charset="0"/>
                        </a:rPr>
                        <a:t>1</a:t>
                      </a:r>
                    </a:p>
                    <a:p>
                      <a:pPr algn="r"/>
                      <a:r>
                        <a:rPr lang="de-DE" dirty="0">
                          <a:latin typeface="Agency FB" panose="020B0503020202020204" pitchFamily="34" charset="0"/>
                        </a:rPr>
                        <a:t>0</a:t>
                      </a:r>
                    </a:p>
                    <a:p>
                      <a:pPr algn="r"/>
                      <a:r>
                        <a:rPr lang="de-DE" dirty="0">
                          <a:latin typeface="Agency FB" panose="020B0503020202020204" pitchFamily="34" charset="0"/>
                        </a:rPr>
                        <a:t>1</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1</a:t>
                      </a:r>
                    </a:p>
                    <a:p>
                      <a:pPr algn="r"/>
                      <a:r>
                        <a:rPr lang="de-DE" dirty="0">
                          <a:latin typeface="Agency FB" panose="020B0503020202020204" pitchFamily="34" charset="0"/>
                        </a:rPr>
                        <a:t>0</a:t>
                      </a:r>
                    </a:p>
                    <a:p>
                      <a:pPr algn="r"/>
                      <a:endParaRPr lang="de-DE" dirty="0">
                        <a:latin typeface="Agency FB" panose="020B0503020202020204" pitchFamily="34" charset="0"/>
                      </a:endParaRPr>
                    </a:p>
                  </a:txBody>
                  <a:tcPr/>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6553200" y="6477000"/>
            <a:ext cx="2133600" cy="244475"/>
          </a:xfrm>
          <a:prstGeom prst="rect">
            <a:avLst/>
          </a:prstGeom>
          <a:noFill/>
          <a:ln w="9525">
            <a:noFill/>
            <a:round/>
          </a:ln>
        </p:spPr>
        <p:txBody>
          <a:bodyPr lIns="90000" tIns="46800" rIns="90000" bIns="46800" anchor="ctr"/>
          <a:lstStyle/>
          <a:p>
            <a:pPr algn="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fld id="{48895EFF-1DBE-4654-84B8-EE5B6E2FA3CA}" type="slidenum">
              <a:rPr lang="en-US" sz="1200">
                <a:solidFill>
                  <a:srgbClr val="898989"/>
                </a:solidFill>
                <a:latin typeface="Calibri" panose="020F0502020204030204" pitchFamily="34" charset="0"/>
                <a:ea typeface="黑体" panose="02010609060101010101" pitchFamily="49" charset="-122"/>
              </a:rPr>
              <a:t>62</a:t>
            </a:fld>
            <a:endParaRPr lang="en-US" sz="1200" dirty="0">
              <a:solidFill>
                <a:srgbClr val="898989"/>
              </a:solidFill>
              <a:latin typeface="Calibri" panose="020F0502020204030204" pitchFamily="34" charset="0"/>
              <a:ea typeface="黑体" panose="02010609060101010101" pitchFamily="49" charset="-122"/>
            </a:endParaRPr>
          </a:p>
        </p:txBody>
      </p:sp>
      <p:sp>
        <p:nvSpPr>
          <p:cNvPr id="84995" name="Text Box 2"/>
          <p:cNvSpPr txBox="1">
            <a:spLocks noChangeArrowheads="1"/>
          </p:cNvSpPr>
          <p:nvPr/>
        </p:nvSpPr>
        <p:spPr bwMode="auto">
          <a:xfrm>
            <a:off x="285720" y="12700"/>
            <a:ext cx="8572560" cy="968028"/>
          </a:xfrm>
          <a:prstGeom prst="rect">
            <a:avLst/>
          </a:prstGeom>
          <a:noFill/>
          <a:ln w="9525">
            <a:noFill/>
            <a:round/>
          </a:ln>
        </p:spPr>
        <p:txBody>
          <a:bodyPr anchor="b"/>
          <a:lstStyle/>
          <a:p>
            <a:pPr algn="ctr"/>
            <a:r>
              <a:rPr lang="zh-CN" altLang="en-US" sz="3600" dirty="0">
                <a:solidFill>
                  <a:schemeClr val="tx1"/>
                </a:solidFill>
                <a:latin typeface="+mj-lt"/>
                <a:ea typeface="黑体" panose="02010609060101010101" pitchFamily="49" charset="-122"/>
              </a:rPr>
              <a:t>非二值关联矩阵</a:t>
            </a:r>
            <a:r>
              <a:rPr lang="en-US" altLang="zh-CN" sz="3600" dirty="0">
                <a:solidFill>
                  <a:schemeClr val="tx1"/>
                </a:solidFill>
                <a:latin typeface="+mj-lt"/>
                <a:ea typeface="黑体" panose="02010609060101010101" pitchFamily="49" charset="-122"/>
              </a:rPr>
              <a:t>(</a:t>
            </a:r>
            <a:r>
              <a:rPr lang="zh-CN" altLang="en-US" sz="3600" dirty="0">
                <a:solidFill>
                  <a:schemeClr val="tx1"/>
                </a:solidFill>
                <a:latin typeface="+mj-lt"/>
                <a:ea typeface="黑体" panose="02010609060101010101" pitchFamily="49" charset="-122"/>
              </a:rPr>
              <a:t>词项频率</a:t>
            </a:r>
            <a:r>
              <a:rPr lang="en-US" altLang="zh-CN" sz="3600" dirty="0">
                <a:solidFill>
                  <a:schemeClr val="tx1"/>
                </a:solidFill>
                <a:latin typeface="+mj-lt"/>
                <a:ea typeface="黑体" panose="02010609060101010101" pitchFamily="49" charset="-122"/>
              </a:rPr>
              <a:t>)</a:t>
            </a:r>
            <a:endParaRPr lang="de-DE" sz="3600" dirty="0">
              <a:solidFill>
                <a:schemeClr val="tx1"/>
              </a:solidFill>
              <a:latin typeface="+mj-lt"/>
              <a:ea typeface="黑体" panose="02010609060101010101" pitchFamily="49" charset="-122"/>
            </a:endParaRPr>
          </a:p>
        </p:txBody>
      </p:sp>
      <p:sp>
        <p:nvSpPr>
          <p:cNvPr id="84996" name="Text Box 3"/>
          <p:cNvSpPr txBox="1">
            <a:spLocks noChangeArrowheads="1"/>
          </p:cNvSpPr>
          <p:nvPr/>
        </p:nvSpPr>
        <p:spPr bwMode="auto">
          <a:xfrm>
            <a:off x="214282" y="5143536"/>
            <a:ext cx="8572560" cy="1714464"/>
          </a:xfrm>
          <a:prstGeom prst="rect">
            <a:avLst/>
          </a:prstGeom>
          <a:noFill/>
          <a:ln w="9525">
            <a:noFill/>
            <a:round/>
          </a:ln>
        </p:spPr>
        <p:txBody>
          <a:bodyPr/>
          <a:lstStyle/>
          <a:p>
            <a:r>
              <a:rPr lang="en-US" dirty="0">
                <a:solidFill>
                  <a:schemeClr val="tx1"/>
                </a:solidFill>
                <a:latin typeface="+mj-lt"/>
                <a:ea typeface="黑体" panose="02010609060101010101" pitchFamily="49" charset="-122"/>
              </a:rPr>
              <a:t>     </a:t>
            </a:r>
            <a:r>
              <a:rPr lang="zh-CN" altLang="en-US" dirty="0">
                <a:solidFill>
                  <a:schemeClr val="tx1"/>
                </a:solidFill>
                <a:latin typeface="+mj-lt"/>
                <a:ea typeface="黑体" panose="02010609060101010101" pitchFamily="49" charset="-122"/>
              </a:rPr>
              <a:t>每篇文档可以表示成一个词频向量</a:t>
            </a:r>
            <a:r>
              <a:rPr lang="en-US" dirty="0">
                <a:solidFill>
                  <a:schemeClr val="tx1"/>
                </a:solidFill>
                <a:latin typeface="+mj-lt"/>
                <a:ea typeface="黑体" panose="02010609060101010101" pitchFamily="49" charset="-122"/>
              </a:rPr>
              <a:t> ∈ N</a:t>
            </a:r>
            <a:r>
              <a:rPr lang="en-US" baseline="30000" dirty="0">
                <a:solidFill>
                  <a:schemeClr val="tx1"/>
                </a:solidFill>
                <a:latin typeface="+mj-lt"/>
                <a:ea typeface="黑体" panose="02010609060101010101" pitchFamily="49" charset="-122"/>
              </a:rPr>
              <a:t>|</a:t>
            </a:r>
            <a:r>
              <a:rPr lang="en-US" i="1" baseline="30000" dirty="0">
                <a:solidFill>
                  <a:schemeClr val="tx1"/>
                </a:solidFill>
                <a:latin typeface="+mj-lt"/>
                <a:ea typeface="黑体" panose="02010609060101010101" pitchFamily="49" charset="-122"/>
              </a:rPr>
              <a:t>V</a:t>
            </a:r>
            <a:r>
              <a:rPr lang="en-US" baseline="30000" dirty="0">
                <a:solidFill>
                  <a:schemeClr val="tx1"/>
                </a:solidFill>
                <a:latin typeface="+mj-lt"/>
                <a:ea typeface="黑体" panose="02010609060101010101" pitchFamily="49" charset="-122"/>
              </a:rPr>
              <a:t>|</a:t>
            </a:r>
          </a:p>
        </p:txBody>
      </p:sp>
      <p:sp>
        <p:nvSpPr>
          <p:cNvPr id="84997" name="Text Box 4"/>
          <p:cNvSpPr txBox="1">
            <a:spLocks noChangeArrowheads="1"/>
          </p:cNvSpPr>
          <p:nvPr/>
        </p:nvSpPr>
        <p:spPr bwMode="auto">
          <a:xfrm>
            <a:off x="7640638" y="-33338"/>
            <a:ext cx="925512" cy="336551"/>
          </a:xfrm>
          <a:prstGeom prst="rect">
            <a:avLst/>
          </a:prstGeom>
          <a:noFill/>
          <a:ln w="9525">
            <a:noFill/>
            <a:round/>
          </a:ln>
        </p:spPr>
        <p:txBody>
          <a:bodyPr wrap="none" anchor="ctr"/>
          <a:lstStyle/>
          <a:p>
            <a:pPr>
              <a:buClr>
                <a:srgbClr val="000000"/>
              </a:buClr>
              <a:buSzPct val="100000"/>
              <a:buFont typeface="Times New Roman" panose="02020603050405020304" pitchFamily="18" charset="0"/>
              <a:buNone/>
            </a:pPr>
            <a:endParaRPr lang="de-DE" dirty="0">
              <a:ea typeface="黑体" panose="02010609060101010101" pitchFamily="49" charset="-122"/>
            </a:endParaRPr>
          </a:p>
        </p:txBody>
      </p:sp>
      <p:sp>
        <p:nvSpPr>
          <p:cNvPr id="7" name="Slide Number Placeholder 6"/>
          <p:cNvSpPr>
            <a:spLocks noGrp="1"/>
          </p:cNvSpPr>
          <p:nvPr>
            <p:ph type="sldNum" sz="quarter" idx="12"/>
          </p:nvPr>
        </p:nvSpPr>
        <p:spPr/>
        <p:txBody>
          <a:bodyPr/>
          <a:lstStyle/>
          <a:p>
            <a:pPr>
              <a:defRPr/>
            </a:pPr>
            <a:fld id="{74BF2C0F-05D6-4882-A325-BE394602789D}" type="slidenum">
              <a:rPr lang="en-US" smtClean="0"/>
              <a:t>62</a:t>
            </a:fld>
            <a:endParaRPr lang="en-US"/>
          </a:p>
        </p:txBody>
      </p:sp>
      <p:graphicFrame>
        <p:nvGraphicFramePr>
          <p:cNvPr id="9" name="Table 8"/>
          <p:cNvGraphicFramePr>
            <a:graphicFrameLocks noGrp="1"/>
          </p:cNvGraphicFramePr>
          <p:nvPr/>
        </p:nvGraphicFramePr>
        <p:xfrm>
          <a:off x="214282" y="1617356"/>
          <a:ext cx="8524894" cy="3383280"/>
        </p:xfrm>
        <a:graphic>
          <a:graphicData uri="http://schemas.openxmlformats.org/drawingml/2006/table">
            <a:tbl>
              <a:tblPr firstRow="1" bandRow="1">
                <a:tableStyleId>{C083E6E3-FA7D-4D7B-A595-EF9225AFEA82}</a:tableStyleId>
              </a:tblPr>
              <a:tblGrid>
                <a:gridCol w="1285884">
                  <a:extLst>
                    <a:ext uri="{9D8B030D-6E8A-4147-A177-3AD203B41FA5}">
                      <a16:colId xmlns:a16="http://schemas.microsoft.com/office/drawing/2014/main" val="20000"/>
                    </a:ext>
                  </a:extLst>
                </a:gridCol>
                <a:gridCol w="1285884">
                  <a:extLst>
                    <a:ext uri="{9D8B030D-6E8A-4147-A177-3AD203B41FA5}">
                      <a16:colId xmlns:a16="http://schemas.microsoft.com/office/drawing/2014/main" val="20001"/>
                    </a:ext>
                  </a:extLst>
                </a:gridCol>
                <a:gridCol w="1081758">
                  <a:extLst>
                    <a:ext uri="{9D8B030D-6E8A-4147-A177-3AD203B41FA5}">
                      <a16:colId xmlns:a16="http://schemas.microsoft.com/office/drawing/2014/main" val="20002"/>
                    </a:ext>
                  </a:extLst>
                </a:gridCol>
                <a:gridCol w="1217842">
                  <a:extLst>
                    <a:ext uri="{9D8B030D-6E8A-4147-A177-3AD203B41FA5}">
                      <a16:colId xmlns:a16="http://schemas.microsoft.com/office/drawing/2014/main" val="20003"/>
                    </a:ext>
                  </a:extLst>
                </a:gridCol>
                <a:gridCol w="1217842">
                  <a:extLst>
                    <a:ext uri="{9D8B030D-6E8A-4147-A177-3AD203B41FA5}">
                      <a16:colId xmlns:a16="http://schemas.microsoft.com/office/drawing/2014/main" val="20004"/>
                    </a:ext>
                  </a:extLst>
                </a:gridCol>
                <a:gridCol w="1217842">
                  <a:extLst>
                    <a:ext uri="{9D8B030D-6E8A-4147-A177-3AD203B41FA5}">
                      <a16:colId xmlns:a16="http://schemas.microsoft.com/office/drawing/2014/main" val="20005"/>
                    </a:ext>
                  </a:extLst>
                </a:gridCol>
                <a:gridCol w="1217842">
                  <a:extLst>
                    <a:ext uri="{9D8B030D-6E8A-4147-A177-3AD203B41FA5}">
                      <a16:colId xmlns:a16="http://schemas.microsoft.com/office/drawing/2014/main" val="20006"/>
                    </a:ext>
                  </a:extLst>
                </a:gridCol>
              </a:tblGrid>
              <a:tr h="370840">
                <a:tc>
                  <a:txBody>
                    <a:bodyPr/>
                    <a:lstStyle/>
                    <a:p>
                      <a:endParaRPr lang="de-DE" sz="2200" b="0" dirty="0">
                        <a:latin typeface="Agency FB" panose="020B0503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200" b="0" kern="1200" baseline="0" dirty="0">
                          <a:latin typeface="Agency FB" panose="020B0503020202020204" pitchFamily="34" charset="0"/>
                        </a:rPr>
                        <a:t>Anthony </a:t>
                      </a:r>
                      <a:r>
                        <a:rPr lang="de-DE" sz="2200" b="0" kern="1200" baseline="0" dirty="0" err="1">
                          <a:latin typeface="Agency FB" panose="020B0503020202020204" pitchFamily="34" charset="0"/>
                        </a:rPr>
                        <a:t>and</a:t>
                      </a:r>
                      <a:r>
                        <a:rPr lang="de-DE" sz="2200" b="0" kern="1200" baseline="0" dirty="0">
                          <a:latin typeface="Agency FB" panose="020B0503020202020204" pitchFamily="34" charset="0"/>
                        </a:rPr>
                        <a:t>  Cleopatra</a:t>
                      </a:r>
                      <a:endParaRPr lang="de-DE" sz="2200" b="0" kern="1200" baseline="0" dirty="0">
                        <a:solidFill>
                          <a:schemeClr val="lt1"/>
                        </a:solidFill>
                        <a:latin typeface="Agency FB" panose="020B0503020202020204" pitchFamily="34" charset="0"/>
                        <a:ea typeface="+mn-ea"/>
                        <a:cs typeface="+mn-cs"/>
                      </a:endParaRPr>
                    </a:p>
                  </a:txBody>
                  <a:tcPr/>
                </a:tc>
                <a:tc>
                  <a:txBody>
                    <a:bodyPr/>
                    <a:lstStyle/>
                    <a:p>
                      <a:r>
                        <a:rPr lang="en-US" sz="2200" b="0" kern="1200" baseline="0" dirty="0">
                          <a:latin typeface="Agency FB" panose="020B0503020202020204" pitchFamily="34" charset="0"/>
                        </a:rPr>
                        <a:t>Julius </a:t>
                      </a:r>
                      <a:r>
                        <a:rPr lang="de-DE" sz="2200" b="0" kern="1200" baseline="0" dirty="0">
                          <a:latin typeface="Agency FB" panose="020B0503020202020204" pitchFamily="34" charset="0"/>
                        </a:rPr>
                        <a:t>Caesar </a:t>
                      </a:r>
                      <a:endParaRPr lang="de-DE" sz="2200" b="0" dirty="0">
                        <a:latin typeface="Agency FB" panose="020B0503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200" b="0" kern="1200" baseline="0" dirty="0">
                          <a:latin typeface="Agency FB" panose="020B0503020202020204" pitchFamily="34" charset="0"/>
                        </a:rPr>
                        <a:t>The  </a:t>
                      </a:r>
                      <a:r>
                        <a:rPr lang="de-DE" sz="2200" b="0" kern="1200" baseline="0" dirty="0">
                          <a:latin typeface="Agency FB" panose="020B0503020202020204" pitchFamily="34" charset="0"/>
                        </a:rPr>
                        <a:t>Tempest</a:t>
                      </a:r>
                      <a:endParaRPr lang="de-DE" sz="2200" b="0" dirty="0">
                        <a:latin typeface="Agency FB" panose="020B0503020202020204" pitchFamily="34" charset="0"/>
                      </a:endParaRPr>
                    </a:p>
                  </a:txBody>
                  <a:tcPr/>
                </a:tc>
                <a:tc>
                  <a:txBody>
                    <a:bodyPr/>
                    <a:lstStyle/>
                    <a:p>
                      <a:r>
                        <a:rPr lang="en-US" sz="2200" b="0" kern="1200" baseline="0" dirty="0">
                          <a:latin typeface="Agency FB" panose="020B0503020202020204" pitchFamily="34" charset="0"/>
                        </a:rPr>
                        <a:t>Hamlet </a:t>
                      </a:r>
                      <a:endParaRPr lang="de-DE" sz="2200" b="0" dirty="0">
                        <a:latin typeface="Agency FB" panose="020B0503020202020204" pitchFamily="34" charset="0"/>
                      </a:endParaRPr>
                    </a:p>
                  </a:txBody>
                  <a:tcPr/>
                </a:tc>
                <a:tc>
                  <a:txBody>
                    <a:bodyPr/>
                    <a:lstStyle/>
                    <a:p>
                      <a:r>
                        <a:rPr lang="en-US" sz="2200" b="0" kern="1200" baseline="0" dirty="0">
                          <a:latin typeface="Agency FB" panose="020B0503020202020204" pitchFamily="34" charset="0"/>
                        </a:rPr>
                        <a:t>Othello </a:t>
                      </a:r>
                      <a:endParaRPr lang="de-DE" sz="2200" b="0" dirty="0">
                        <a:latin typeface="Agency FB" panose="020B0503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200" b="0" kern="1200" baseline="0" dirty="0">
                          <a:latin typeface="Agency FB" panose="020B0503020202020204" pitchFamily="34" charset="0"/>
                        </a:rPr>
                        <a:t>Macbeth . . .</a:t>
                      </a:r>
                    </a:p>
                    <a:p>
                      <a:endParaRPr lang="de-DE" sz="2200" b="0" dirty="0">
                        <a:latin typeface="Agency FB" panose="020B0503020202020204" pitchFamily="34" charset="0"/>
                      </a:endParaRPr>
                    </a:p>
                  </a:txBody>
                  <a:tcPr/>
                </a:tc>
                <a:extLst>
                  <a:ext uri="{0D108BD9-81ED-4DB2-BD59-A6C34878D82A}">
                    <a16:rowId xmlns:a16="http://schemas.microsoft.com/office/drawing/2014/main" val="10000"/>
                  </a:ext>
                </a:extLst>
              </a:tr>
              <a:tr h="370840">
                <a:tc>
                  <a:txBody>
                    <a:bodyPr/>
                    <a:lstStyle/>
                    <a:p>
                      <a:r>
                        <a:rPr lang="de-DE" dirty="0">
                          <a:latin typeface="Agency FB" panose="020B0503020202020204" pitchFamily="34" charset="0"/>
                        </a:rPr>
                        <a:t>ANTHONY</a:t>
                      </a:r>
                    </a:p>
                    <a:p>
                      <a:r>
                        <a:rPr lang="de-DE" dirty="0">
                          <a:latin typeface="Agency FB" panose="020B0503020202020204" pitchFamily="34" charset="0"/>
                        </a:rPr>
                        <a:t>BRUTUS</a:t>
                      </a:r>
                      <a:r>
                        <a:rPr lang="de-DE" baseline="0" dirty="0">
                          <a:latin typeface="Agency FB" panose="020B0503020202020204" pitchFamily="34" charset="0"/>
                        </a:rPr>
                        <a:t> </a:t>
                      </a:r>
                    </a:p>
                    <a:p>
                      <a:r>
                        <a:rPr lang="de-DE" baseline="0" dirty="0">
                          <a:latin typeface="Agency FB" panose="020B0503020202020204" pitchFamily="34" charset="0"/>
                        </a:rPr>
                        <a:t>CAESAR</a:t>
                      </a:r>
                    </a:p>
                    <a:p>
                      <a:r>
                        <a:rPr lang="de-DE" baseline="0" dirty="0">
                          <a:latin typeface="Agency FB" panose="020B0503020202020204" pitchFamily="34" charset="0"/>
                        </a:rPr>
                        <a:t>CALPURNIA</a:t>
                      </a:r>
                    </a:p>
                    <a:p>
                      <a:r>
                        <a:rPr lang="de-DE" baseline="0" dirty="0">
                          <a:latin typeface="Agency FB" panose="020B0503020202020204" pitchFamily="34" charset="0"/>
                        </a:rPr>
                        <a:t>CLEOPATRA</a:t>
                      </a:r>
                    </a:p>
                    <a:p>
                      <a:r>
                        <a:rPr lang="de-DE" baseline="0" dirty="0">
                          <a:latin typeface="Agency FB" panose="020B0503020202020204" pitchFamily="34" charset="0"/>
                        </a:rPr>
                        <a:t>MERCY</a:t>
                      </a:r>
                    </a:p>
                    <a:p>
                      <a:r>
                        <a:rPr lang="de-DE" baseline="0" dirty="0">
                          <a:latin typeface="Agency FB" panose="020B0503020202020204" pitchFamily="34" charset="0"/>
                        </a:rPr>
                        <a:t>WORSER</a:t>
                      </a:r>
                    </a:p>
                    <a:p>
                      <a:r>
                        <a:rPr lang="de-DE" baseline="0" dirty="0">
                          <a:latin typeface="Agency FB" panose="020B0503020202020204" pitchFamily="34" charset="0"/>
                        </a:rPr>
                        <a:t>. . .</a:t>
                      </a:r>
                      <a:endParaRPr lang="de-DE" dirty="0">
                        <a:latin typeface="Agency FB" panose="020B0503020202020204" pitchFamily="34" charset="0"/>
                      </a:endParaRPr>
                    </a:p>
                  </a:txBody>
                  <a:tcPr/>
                </a:tc>
                <a:tc>
                  <a:txBody>
                    <a:bodyPr/>
                    <a:lstStyle/>
                    <a:p>
                      <a:pPr algn="r"/>
                      <a:r>
                        <a:rPr lang="de-DE" dirty="0">
                          <a:latin typeface="Agency FB" panose="020B0503020202020204" pitchFamily="34" charset="0"/>
                        </a:rPr>
                        <a:t>157</a:t>
                      </a:r>
                    </a:p>
                    <a:p>
                      <a:pPr algn="r"/>
                      <a:r>
                        <a:rPr lang="de-DE" dirty="0">
                          <a:latin typeface="Agency FB" panose="020B0503020202020204" pitchFamily="34" charset="0"/>
                        </a:rPr>
                        <a:t>4</a:t>
                      </a:r>
                    </a:p>
                    <a:p>
                      <a:pPr algn="r"/>
                      <a:r>
                        <a:rPr lang="de-DE" dirty="0">
                          <a:latin typeface="Agency FB" panose="020B0503020202020204" pitchFamily="34" charset="0"/>
                        </a:rPr>
                        <a:t>232</a:t>
                      </a:r>
                    </a:p>
                    <a:p>
                      <a:pPr algn="r"/>
                      <a:r>
                        <a:rPr lang="de-DE" dirty="0">
                          <a:latin typeface="Agency FB" panose="020B0503020202020204" pitchFamily="34" charset="0"/>
                        </a:rPr>
                        <a:t>0</a:t>
                      </a:r>
                    </a:p>
                    <a:p>
                      <a:pPr algn="r"/>
                      <a:r>
                        <a:rPr lang="de-DE" dirty="0">
                          <a:latin typeface="Agency FB" panose="020B0503020202020204" pitchFamily="34" charset="0"/>
                        </a:rPr>
                        <a:t>57</a:t>
                      </a:r>
                    </a:p>
                    <a:p>
                      <a:pPr algn="r"/>
                      <a:r>
                        <a:rPr lang="de-DE" dirty="0">
                          <a:latin typeface="Agency FB" panose="020B0503020202020204" pitchFamily="34" charset="0"/>
                        </a:rPr>
                        <a:t>2</a:t>
                      </a:r>
                    </a:p>
                    <a:p>
                      <a:pPr algn="r"/>
                      <a:r>
                        <a:rPr lang="de-DE" dirty="0">
                          <a:latin typeface="Agency FB" panose="020B0503020202020204" pitchFamily="34" charset="0"/>
                        </a:rPr>
                        <a:t>2</a:t>
                      </a:r>
                    </a:p>
                    <a:p>
                      <a:pPr algn="r"/>
                      <a:endParaRPr lang="de-DE" dirty="0">
                        <a:latin typeface="Agency FB" panose="020B0503020202020204" pitchFamily="34" charset="0"/>
                      </a:endParaRPr>
                    </a:p>
                  </a:txBody>
                  <a:tcPr/>
                </a:tc>
                <a:tc>
                  <a:txBody>
                    <a:bodyPr/>
                    <a:lstStyle/>
                    <a:p>
                      <a:pPr algn="r"/>
                      <a:r>
                        <a:rPr lang="de-DE" dirty="0">
                          <a:latin typeface="Agency FB" panose="020B0503020202020204" pitchFamily="34" charset="0"/>
                        </a:rPr>
                        <a:t>73</a:t>
                      </a:r>
                    </a:p>
                    <a:p>
                      <a:pPr algn="r"/>
                      <a:r>
                        <a:rPr lang="de-DE" dirty="0">
                          <a:latin typeface="Agency FB" panose="020B0503020202020204" pitchFamily="34" charset="0"/>
                        </a:rPr>
                        <a:t>157</a:t>
                      </a:r>
                    </a:p>
                    <a:p>
                      <a:pPr algn="r"/>
                      <a:r>
                        <a:rPr lang="de-DE" dirty="0">
                          <a:latin typeface="Agency FB" panose="020B0503020202020204" pitchFamily="34" charset="0"/>
                        </a:rPr>
                        <a:t>227</a:t>
                      </a:r>
                    </a:p>
                    <a:p>
                      <a:pPr algn="r"/>
                      <a:r>
                        <a:rPr lang="de-DE" dirty="0">
                          <a:latin typeface="Agency FB" panose="020B0503020202020204" pitchFamily="34" charset="0"/>
                        </a:rPr>
                        <a:t>10</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endParaRPr lang="de-DE" dirty="0">
                        <a:latin typeface="Agency FB" panose="020B0503020202020204" pitchFamily="34" charset="0"/>
                      </a:endParaRPr>
                    </a:p>
                  </a:txBody>
                  <a:tcPr/>
                </a:tc>
                <a:tc>
                  <a:txBody>
                    <a:bodyPr/>
                    <a:lstStyle/>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3</a:t>
                      </a:r>
                    </a:p>
                    <a:p>
                      <a:pPr algn="r"/>
                      <a:r>
                        <a:rPr lang="de-DE" dirty="0">
                          <a:latin typeface="Agency FB" panose="020B0503020202020204" pitchFamily="34" charset="0"/>
                        </a:rPr>
                        <a:t>1</a:t>
                      </a:r>
                    </a:p>
                    <a:p>
                      <a:pPr algn="r"/>
                      <a:endParaRPr lang="de-DE" dirty="0">
                        <a:latin typeface="Agency FB" panose="020B0503020202020204" pitchFamily="34" charset="0"/>
                      </a:endParaRPr>
                    </a:p>
                  </a:txBody>
                  <a:tcPr/>
                </a:tc>
                <a:tc>
                  <a:txBody>
                    <a:bodyPr/>
                    <a:lstStyle/>
                    <a:p>
                      <a:pPr algn="r"/>
                      <a:r>
                        <a:rPr lang="de-DE" dirty="0">
                          <a:latin typeface="Agency FB" panose="020B0503020202020204" pitchFamily="34" charset="0"/>
                        </a:rPr>
                        <a:t>0</a:t>
                      </a:r>
                    </a:p>
                    <a:p>
                      <a:pPr algn="r"/>
                      <a:r>
                        <a:rPr lang="de-DE" dirty="0">
                          <a:latin typeface="Agency FB" panose="020B0503020202020204" pitchFamily="34" charset="0"/>
                        </a:rPr>
                        <a:t>2</a:t>
                      </a:r>
                    </a:p>
                    <a:p>
                      <a:pPr algn="r"/>
                      <a:r>
                        <a:rPr lang="de-DE" dirty="0">
                          <a:latin typeface="Agency FB" panose="020B0503020202020204" pitchFamily="34" charset="0"/>
                        </a:rPr>
                        <a:t>2</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8</a:t>
                      </a:r>
                    </a:p>
                    <a:p>
                      <a:pPr algn="r"/>
                      <a:r>
                        <a:rPr lang="de-DE" dirty="0">
                          <a:latin typeface="Agency FB" panose="020B0503020202020204" pitchFamily="34" charset="0"/>
                        </a:rPr>
                        <a:t>1</a:t>
                      </a:r>
                    </a:p>
                    <a:p>
                      <a:pPr algn="r"/>
                      <a:endParaRPr lang="de-DE" dirty="0">
                        <a:latin typeface="Agency FB" panose="020B0503020202020204" pitchFamily="34" charset="0"/>
                      </a:endParaRPr>
                    </a:p>
                  </a:txBody>
                  <a:tcPr/>
                </a:tc>
                <a:tc>
                  <a:txBody>
                    <a:bodyPr/>
                    <a:lstStyle/>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1</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5</a:t>
                      </a:r>
                    </a:p>
                    <a:p>
                      <a:pPr algn="r"/>
                      <a:r>
                        <a:rPr lang="de-DE" dirty="0">
                          <a:latin typeface="Agency FB" panose="020B0503020202020204" pitchFamily="34" charset="0"/>
                        </a:rPr>
                        <a:t>1</a:t>
                      </a:r>
                    </a:p>
                    <a:p>
                      <a:pPr algn="r"/>
                      <a:endParaRPr lang="de-DE" dirty="0">
                        <a:latin typeface="Agency FB" panose="020B0503020202020204" pitchFamily="34" charset="0"/>
                      </a:endParaRPr>
                    </a:p>
                  </a:txBody>
                  <a:tcPr/>
                </a:tc>
                <a:tc>
                  <a:txBody>
                    <a:bodyPr/>
                    <a:lstStyle/>
                    <a:p>
                      <a:pPr algn="r"/>
                      <a:r>
                        <a:rPr lang="de-DE" dirty="0">
                          <a:latin typeface="Agency FB" panose="020B0503020202020204" pitchFamily="34" charset="0"/>
                        </a:rPr>
                        <a:t>1</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8</a:t>
                      </a:r>
                    </a:p>
                    <a:p>
                      <a:pPr algn="r"/>
                      <a:r>
                        <a:rPr lang="de-DE" dirty="0">
                          <a:latin typeface="Agency FB" panose="020B0503020202020204" pitchFamily="34" charset="0"/>
                        </a:rPr>
                        <a:t>5</a:t>
                      </a:r>
                    </a:p>
                    <a:p>
                      <a:pPr algn="r"/>
                      <a:endParaRPr lang="de-DE" dirty="0">
                        <a:latin typeface="Agency FB" panose="020B0503020202020204" pitchFamily="34" charset="0"/>
                      </a:endParaRPr>
                    </a:p>
                  </a:txBody>
                  <a:tcPr/>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ea typeface="黑体" panose="02010609060101010101" pitchFamily="49" charset="-122"/>
              </a:rPr>
              <a:t>词权与词项频率</a:t>
            </a:r>
            <a:br>
              <a:rPr lang="de-DE" altLang="zh-CN" dirty="0">
                <a:ea typeface="黑体" panose="02010609060101010101" pitchFamily="49" charset="-122"/>
              </a:rPr>
            </a:br>
            <a:endParaRPr lang="zh-CN" altLang="en-US" dirty="0"/>
          </a:p>
        </p:txBody>
      </p:sp>
      <p:sp>
        <p:nvSpPr>
          <p:cNvPr id="3" name="内容占位符 2"/>
          <p:cNvSpPr>
            <a:spLocks noGrp="1"/>
          </p:cNvSpPr>
          <p:nvPr>
            <p:ph idx="1"/>
          </p:nvPr>
        </p:nvSpPr>
        <p:spPr>
          <a:xfrm>
            <a:off x="125551" y="1196752"/>
            <a:ext cx="8568952" cy="4896544"/>
          </a:xfrm>
        </p:spPr>
        <p:txBody>
          <a:bodyPr>
            <a:normAutofit fontScale="85000" lnSpcReduction="10000"/>
          </a:bodyPr>
          <a:lstStyle/>
          <a:p>
            <a:pPr lvl="1">
              <a:lnSpc>
                <a:spcPct val="150000"/>
              </a:lnSpc>
              <a:spcBef>
                <a:spcPts val="700"/>
              </a:spcBef>
              <a:buClr>
                <a:srgbClr val="336699"/>
              </a:buClr>
              <a:buFont typeface="Wingdings" panose="05000000000000000000" pitchFamily="2" charset="2"/>
              <a:buChar char="§"/>
            </a:pPr>
            <a:r>
              <a:rPr lang="zh-CN" altLang="en-US" dirty="0">
                <a:ea typeface="黑体" panose="02010609060101010101" pitchFamily="49" charset="-122"/>
              </a:rPr>
              <a:t>词袋</a:t>
            </a:r>
            <a:r>
              <a:rPr lang="en-US" altLang="zh-CN" dirty="0">
                <a:ea typeface="黑体" panose="02010609060101010101" pitchFamily="49" charset="-122"/>
              </a:rPr>
              <a:t>(</a:t>
            </a:r>
            <a:r>
              <a:rPr lang="de-DE" altLang="zh-CN" dirty="0">
                <a:ea typeface="黑体" panose="02010609060101010101" pitchFamily="49" charset="-122"/>
              </a:rPr>
              <a:t>Bag of words)</a:t>
            </a:r>
            <a:r>
              <a:rPr lang="zh-CN" altLang="en-US" dirty="0">
                <a:ea typeface="黑体" panose="02010609060101010101" pitchFamily="49" charset="-122"/>
              </a:rPr>
              <a:t>模型：</a:t>
            </a:r>
            <a:r>
              <a:rPr lang="en-US" altLang="zh-CN" dirty="0">
                <a:ea typeface="黑体" panose="02010609060101010101" pitchFamily="49" charset="-122"/>
              </a:rPr>
              <a:t>BOW</a:t>
            </a:r>
          </a:p>
          <a:p>
            <a:pPr lvl="1">
              <a:lnSpc>
                <a:spcPct val="150000"/>
              </a:lnSpc>
              <a:spcBef>
                <a:spcPts val="700"/>
              </a:spcBef>
              <a:buClr>
                <a:srgbClr val="336699"/>
              </a:buClr>
              <a:buFont typeface="Wingdings" panose="05000000000000000000" pitchFamily="2" charset="2"/>
              <a:buChar char="§"/>
            </a:pPr>
            <a:r>
              <a:rPr lang="zh-CN" altLang="en-US" dirty="0">
                <a:ea typeface="黑体" panose="02010609060101010101" pitchFamily="49" charset="-122"/>
              </a:rPr>
              <a:t>词项</a:t>
            </a:r>
            <a:r>
              <a:rPr lang="en-US" altLang="zh-CN" dirty="0">
                <a:ea typeface="黑体" panose="02010609060101010101" pitchFamily="49" charset="-122"/>
              </a:rPr>
              <a:t>t</a:t>
            </a:r>
            <a:r>
              <a:rPr lang="zh-CN" altLang="en-US" dirty="0">
                <a:ea typeface="黑体" panose="02010609060101010101" pitchFamily="49" charset="-122"/>
              </a:rPr>
              <a:t>的词项频率</a:t>
            </a:r>
            <a:r>
              <a:rPr lang="en-US" altLang="zh-CN" dirty="0">
                <a:ea typeface="黑体" panose="02010609060101010101" pitchFamily="49" charset="-122"/>
              </a:rPr>
              <a:t>(</a:t>
            </a:r>
            <a:r>
              <a:rPr lang="zh-CN" altLang="en-US" dirty="0">
                <a:ea typeface="黑体" panose="02010609060101010101" pitchFamily="49" charset="-122"/>
              </a:rPr>
              <a:t>以下简称词频</a:t>
            </a:r>
            <a:r>
              <a:rPr lang="en-US" altLang="zh-CN" dirty="0">
                <a:ea typeface="黑体" panose="02010609060101010101" pitchFamily="49" charset="-122"/>
              </a:rPr>
              <a:t>) </a:t>
            </a:r>
            <a:r>
              <a:rPr lang="en-US" altLang="zh-CN" dirty="0" err="1">
                <a:ea typeface="黑体" panose="02010609060101010101" pitchFamily="49" charset="-122"/>
              </a:rPr>
              <a:t>tf</a:t>
            </a:r>
            <a:r>
              <a:rPr lang="en-US" altLang="zh-CN" baseline="-25000" dirty="0" err="1">
                <a:ea typeface="黑体" panose="02010609060101010101" pitchFamily="49" charset="-122"/>
              </a:rPr>
              <a:t>t,d</a:t>
            </a:r>
            <a:r>
              <a:rPr lang="en-US" altLang="zh-CN" dirty="0">
                <a:ea typeface="黑体" panose="02010609060101010101" pitchFamily="49" charset="-122"/>
              </a:rPr>
              <a:t> </a:t>
            </a:r>
            <a:r>
              <a:rPr lang="zh-CN" altLang="en-US" dirty="0">
                <a:ea typeface="黑体" panose="02010609060101010101" pitchFamily="49" charset="-122"/>
              </a:rPr>
              <a:t>是指</a:t>
            </a:r>
            <a:r>
              <a:rPr lang="en-US" altLang="zh-CN" dirty="0">
                <a:ea typeface="黑体" panose="02010609060101010101" pitchFamily="49" charset="-122"/>
              </a:rPr>
              <a:t>t </a:t>
            </a:r>
            <a:r>
              <a:rPr lang="zh-CN" altLang="en-US" dirty="0">
                <a:ea typeface="黑体" panose="02010609060101010101" pitchFamily="49" charset="-122"/>
              </a:rPr>
              <a:t>在</a:t>
            </a:r>
            <a:r>
              <a:rPr lang="en-US" altLang="zh-CN" dirty="0">
                <a:ea typeface="黑体" panose="02010609060101010101" pitchFamily="49" charset="-122"/>
              </a:rPr>
              <a:t>d</a:t>
            </a:r>
            <a:r>
              <a:rPr lang="zh-CN" altLang="en-US" dirty="0">
                <a:ea typeface="黑体" panose="02010609060101010101" pitchFamily="49" charset="-122"/>
              </a:rPr>
              <a:t>中出现的次数，是与文档相关的一个量，可以认为是</a:t>
            </a:r>
            <a:r>
              <a:rPr lang="zh-CN" altLang="en-US" b="1" dirty="0">
                <a:ea typeface="黑体" panose="02010609060101010101" pitchFamily="49" charset="-122"/>
              </a:rPr>
              <a:t>文档内代表度</a:t>
            </a:r>
            <a:r>
              <a:rPr lang="zh-CN" altLang="en-US" dirty="0">
                <a:ea typeface="黑体" panose="02010609060101010101" pitchFamily="49" charset="-122"/>
              </a:rPr>
              <a:t>的一个量，也可以认为是一种</a:t>
            </a:r>
            <a:r>
              <a:rPr lang="zh-CN" altLang="en-US" b="1" dirty="0">
                <a:ea typeface="黑体" panose="02010609060101010101" pitchFamily="49" charset="-122"/>
              </a:rPr>
              <a:t>局部信息</a:t>
            </a:r>
            <a:r>
              <a:rPr lang="zh-CN" altLang="en-US" dirty="0">
                <a:ea typeface="黑体" panose="02010609060101010101" pitchFamily="49" charset="-122"/>
              </a:rPr>
              <a:t>。</a:t>
            </a:r>
            <a:endParaRPr lang="en-US" altLang="zh-CN" dirty="0">
              <a:ea typeface="黑体" panose="02010609060101010101" pitchFamily="49" charset="-122"/>
            </a:endParaRPr>
          </a:p>
          <a:p>
            <a:pPr lvl="1">
              <a:lnSpc>
                <a:spcPct val="150000"/>
              </a:lnSpc>
              <a:spcBef>
                <a:spcPts val="700"/>
              </a:spcBef>
              <a:buClr>
                <a:srgbClr val="336699"/>
              </a:buClr>
              <a:buFont typeface="Wingdings" panose="05000000000000000000" pitchFamily="2" charset="2"/>
              <a:buChar char="§"/>
            </a:pPr>
            <a:r>
              <a:rPr lang="zh-CN" altLang="en-US" dirty="0">
                <a:ea typeface="黑体" panose="02010609060101010101" pitchFamily="49" charset="-122"/>
              </a:rPr>
              <a:t>第一种方法是采用原始的</a:t>
            </a:r>
            <a:r>
              <a:rPr lang="en-US" altLang="zh-CN" dirty="0" err="1">
                <a:ea typeface="黑体" panose="02010609060101010101" pitchFamily="49" charset="-122"/>
              </a:rPr>
              <a:t>tf</a:t>
            </a:r>
            <a:r>
              <a:rPr lang="zh-CN" altLang="en-US" dirty="0">
                <a:ea typeface="黑体" panose="02010609060101010101" pitchFamily="49" charset="-122"/>
              </a:rPr>
              <a:t>值</a:t>
            </a:r>
            <a:r>
              <a:rPr lang="en-US" altLang="zh-CN" dirty="0">
                <a:ea typeface="黑体" panose="02010609060101010101" pitchFamily="49" charset="-122"/>
              </a:rPr>
              <a:t>(raw </a:t>
            </a:r>
            <a:r>
              <a:rPr lang="en-US" altLang="zh-CN" dirty="0" err="1">
                <a:ea typeface="黑体" panose="02010609060101010101" pitchFamily="49" charset="-122"/>
              </a:rPr>
              <a:t>tf</a:t>
            </a:r>
            <a:r>
              <a:rPr lang="en-US" altLang="zh-CN" dirty="0">
                <a:ea typeface="黑体" panose="02010609060101010101" pitchFamily="49" charset="-122"/>
              </a:rPr>
              <a:t>)</a:t>
            </a:r>
            <a:endParaRPr lang="de-DE" altLang="zh-CN" dirty="0">
              <a:ea typeface="黑体" panose="02010609060101010101" pitchFamily="49" charset="-122"/>
            </a:endParaRPr>
          </a:p>
          <a:p>
            <a:pPr lvl="1">
              <a:lnSpc>
                <a:spcPct val="150000"/>
              </a:lnSpc>
              <a:spcBef>
                <a:spcPts val="700"/>
              </a:spcBef>
              <a:buClr>
                <a:srgbClr val="336699"/>
              </a:buClr>
              <a:buFont typeface="Wingdings" panose="05000000000000000000" pitchFamily="2" charset="2"/>
              <a:buChar char="§"/>
            </a:pPr>
            <a:r>
              <a:rPr lang="zh-CN" altLang="en-US" dirty="0">
                <a:ea typeface="黑体" panose="02010609060101010101" pitchFamily="49" charset="-122"/>
              </a:rPr>
              <a:t>但是原始</a:t>
            </a:r>
            <a:r>
              <a:rPr lang="en-US" altLang="zh-CN" dirty="0" err="1">
                <a:ea typeface="黑体" panose="02010609060101010101" pitchFamily="49" charset="-122"/>
              </a:rPr>
              <a:t>tf</a:t>
            </a:r>
            <a:r>
              <a:rPr lang="zh-CN" altLang="en-US" dirty="0">
                <a:ea typeface="黑体" panose="02010609060101010101" pitchFamily="49" charset="-122"/>
              </a:rPr>
              <a:t>不太合适：</a:t>
            </a:r>
            <a:endParaRPr lang="en-US" altLang="zh-CN" dirty="0">
              <a:ea typeface="黑体" panose="02010609060101010101" pitchFamily="49" charset="-122"/>
            </a:endParaRPr>
          </a:p>
          <a:p>
            <a:pPr lvl="2">
              <a:lnSpc>
                <a:spcPct val="150000"/>
              </a:lnSpc>
              <a:spcBef>
                <a:spcPts val="700"/>
              </a:spcBef>
              <a:buClr>
                <a:srgbClr val="336699"/>
              </a:buClr>
              <a:buFont typeface="Wingdings" panose="05000000000000000000" pitchFamily="2" charset="2"/>
              <a:buChar char="§"/>
            </a:pPr>
            <a:r>
              <a:rPr lang="zh-CN" altLang="en-US" dirty="0">
                <a:ea typeface="黑体" panose="02010609060101010101" pitchFamily="49" charset="-122"/>
              </a:rPr>
              <a:t>某个词项在</a:t>
            </a:r>
            <a:r>
              <a:rPr lang="en-US" altLang="zh-CN" dirty="0">
                <a:ea typeface="黑体" panose="02010609060101010101" pitchFamily="49" charset="-122"/>
              </a:rPr>
              <a:t>A</a:t>
            </a:r>
            <a:r>
              <a:rPr lang="zh-CN" altLang="en-US" dirty="0">
                <a:ea typeface="黑体" panose="02010609060101010101" pitchFamily="49" charset="-122"/>
              </a:rPr>
              <a:t>文档中出现十次，即</a:t>
            </a:r>
            <a:r>
              <a:rPr lang="en-US" altLang="zh-CN" dirty="0" err="1">
                <a:ea typeface="黑体" panose="02010609060101010101" pitchFamily="49" charset="-122"/>
              </a:rPr>
              <a:t>tf</a:t>
            </a:r>
            <a:r>
              <a:rPr lang="en-US" altLang="zh-CN" dirty="0">
                <a:ea typeface="黑体" panose="02010609060101010101" pitchFamily="49" charset="-122"/>
              </a:rPr>
              <a:t> = 10</a:t>
            </a:r>
            <a:r>
              <a:rPr lang="zh-CN" altLang="en-US" dirty="0">
                <a:ea typeface="黑体" panose="02010609060101010101" pitchFamily="49" charset="-122"/>
              </a:rPr>
              <a:t>，在</a:t>
            </a:r>
            <a:r>
              <a:rPr lang="en-US" altLang="zh-CN" dirty="0">
                <a:ea typeface="黑体" panose="02010609060101010101" pitchFamily="49" charset="-122"/>
              </a:rPr>
              <a:t>B</a:t>
            </a:r>
            <a:r>
              <a:rPr lang="zh-CN" altLang="en-US" dirty="0">
                <a:ea typeface="黑体" panose="02010609060101010101" pitchFamily="49" charset="-122"/>
              </a:rPr>
              <a:t>文档中</a:t>
            </a:r>
            <a:r>
              <a:rPr lang="en-US" altLang="zh-CN" dirty="0">
                <a:ea typeface="黑体" panose="02010609060101010101" pitchFamily="49" charset="-122"/>
              </a:rPr>
              <a:t> </a:t>
            </a:r>
            <a:r>
              <a:rPr lang="en-US" altLang="zh-CN" dirty="0" err="1">
                <a:ea typeface="黑体" panose="02010609060101010101" pitchFamily="49" charset="-122"/>
              </a:rPr>
              <a:t>tf</a:t>
            </a:r>
            <a:r>
              <a:rPr lang="en-US" altLang="zh-CN" dirty="0">
                <a:ea typeface="黑体" panose="02010609060101010101" pitchFamily="49" charset="-122"/>
              </a:rPr>
              <a:t> = 1</a:t>
            </a:r>
            <a:r>
              <a:rPr lang="zh-CN" altLang="en-US" dirty="0">
                <a:ea typeface="黑体" panose="02010609060101010101" pitchFamily="49" charset="-122"/>
              </a:rPr>
              <a:t>，那么</a:t>
            </a:r>
            <a:r>
              <a:rPr lang="en-US" altLang="zh-CN" dirty="0">
                <a:ea typeface="黑体" panose="02010609060101010101" pitchFamily="49" charset="-122"/>
              </a:rPr>
              <a:t>A</a:t>
            </a:r>
            <a:r>
              <a:rPr lang="zh-CN" altLang="en-US" dirty="0">
                <a:ea typeface="黑体" panose="02010609060101010101" pitchFamily="49" charset="-122"/>
              </a:rPr>
              <a:t>比</a:t>
            </a:r>
            <a:r>
              <a:rPr lang="en-US" altLang="zh-CN" dirty="0">
                <a:ea typeface="黑体" panose="02010609060101010101" pitchFamily="49" charset="-122"/>
              </a:rPr>
              <a:t>B</a:t>
            </a:r>
            <a:r>
              <a:rPr lang="zh-CN" altLang="en-US" dirty="0">
                <a:ea typeface="黑体" panose="02010609060101010101" pitchFamily="49" charset="-122"/>
              </a:rPr>
              <a:t>更相关</a:t>
            </a:r>
            <a:endParaRPr lang="en-US" altLang="zh-CN" dirty="0">
              <a:ea typeface="黑体" panose="02010609060101010101" pitchFamily="49" charset="-122"/>
            </a:endParaRPr>
          </a:p>
          <a:p>
            <a:pPr lvl="2">
              <a:lnSpc>
                <a:spcPct val="150000"/>
              </a:lnSpc>
              <a:spcBef>
                <a:spcPts val="700"/>
              </a:spcBef>
              <a:buClr>
                <a:srgbClr val="336699"/>
              </a:buClr>
              <a:buFont typeface="Wingdings" panose="05000000000000000000" pitchFamily="2" charset="2"/>
              <a:buChar char="§"/>
            </a:pPr>
            <a:r>
              <a:rPr lang="zh-CN" altLang="en-US" dirty="0">
                <a:ea typeface="黑体" panose="02010609060101010101" pitchFamily="49" charset="-122"/>
              </a:rPr>
              <a:t>但是相关度不会相差</a:t>
            </a:r>
            <a:r>
              <a:rPr lang="en-US" altLang="zh-CN" dirty="0">
                <a:ea typeface="黑体" panose="02010609060101010101" pitchFamily="49" charset="-122"/>
              </a:rPr>
              <a:t>10</a:t>
            </a:r>
            <a:r>
              <a:rPr lang="zh-CN" altLang="en-US" dirty="0">
                <a:ea typeface="黑体" panose="02010609060101010101" pitchFamily="49" charset="-122"/>
              </a:rPr>
              <a:t>倍，即相关度不会正比于词项频率</a:t>
            </a:r>
            <a:r>
              <a:rPr lang="en-US" altLang="zh-CN" dirty="0" err="1">
                <a:ea typeface="黑体" panose="02010609060101010101" pitchFamily="49" charset="-122"/>
              </a:rPr>
              <a:t>tf</a:t>
            </a:r>
            <a:endParaRPr lang="de-DE" altLang="zh-CN" dirty="0">
              <a:ea typeface="黑体" panose="02010609060101010101" pitchFamily="49" charset="-122"/>
            </a:endParaRPr>
          </a:p>
          <a:p>
            <a:pPr>
              <a:lnSpc>
                <a:spcPct val="150000"/>
              </a:lnSpc>
            </a:pP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6553200" y="6477000"/>
            <a:ext cx="2133600" cy="244475"/>
          </a:xfrm>
          <a:prstGeom prst="rect">
            <a:avLst/>
          </a:prstGeom>
          <a:noFill/>
          <a:ln w="9525">
            <a:noFill/>
            <a:round/>
          </a:ln>
        </p:spPr>
        <p:txBody>
          <a:bodyPr lIns="90000" tIns="46800" rIns="90000" bIns="46800" anchor="ctr"/>
          <a:lstStyle/>
          <a:p>
            <a:pPr algn="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fld id="{48895EFF-1DBE-4654-84B8-EE5B6E2FA3CA}" type="slidenum">
              <a:rPr lang="en-US" sz="1200">
                <a:solidFill>
                  <a:srgbClr val="898989"/>
                </a:solidFill>
                <a:latin typeface="Calibri" panose="020F0502020204030204" pitchFamily="34" charset="0"/>
                <a:ea typeface="黑体" panose="02010609060101010101" pitchFamily="49" charset="-122"/>
              </a:rPr>
              <a:t>64</a:t>
            </a:fld>
            <a:endParaRPr lang="en-US" sz="1200" dirty="0">
              <a:solidFill>
                <a:srgbClr val="898989"/>
              </a:solidFill>
              <a:latin typeface="Calibri" panose="020F0502020204030204" pitchFamily="34" charset="0"/>
              <a:ea typeface="黑体" panose="02010609060101010101" pitchFamily="49" charset="-122"/>
            </a:endParaRPr>
          </a:p>
        </p:txBody>
      </p:sp>
      <p:sp>
        <p:nvSpPr>
          <p:cNvPr id="84995" name="Text Box 2"/>
          <p:cNvSpPr txBox="1">
            <a:spLocks noChangeArrowheads="1"/>
          </p:cNvSpPr>
          <p:nvPr/>
        </p:nvSpPr>
        <p:spPr bwMode="auto">
          <a:xfrm>
            <a:off x="285720" y="12700"/>
            <a:ext cx="8572560" cy="896020"/>
          </a:xfrm>
          <a:prstGeom prst="rect">
            <a:avLst/>
          </a:prstGeom>
          <a:noFill/>
          <a:ln w="9525">
            <a:noFill/>
            <a:round/>
          </a:ln>
        </p:spPr>
        <p:txBody>
          <a:bodyPr anchor="b"/>
          <a:lstStyle/>
          <a:p>
            <a:pPr algn="ctr"/>
            <a:r>
              <a:rPr lang="zh-CN" altLang="en-US" sz="3200" dirty="0">
                <a:solidFill>
                  <a:schemeClr val="tx1"/>
                </a:solidFill>
                <a:latin typeface="+mj-lt"/>
                <a:ea typeface="黑体" panose="02010609060101010101" pitchFamily="49" charset="-122"/>
              </a:rPr>
              <a:t>一种替代原始</a:t>
            </a:r>
            <a:r>
              <a:rPr lang="en-US" altLang="zh-CN" sz="3200" dirty="0" err="1">
                <a:solidFill>
                  <a:schemeClr val="tx1"/>
                </a:solidFill>
                <a:latin typeface="+mj-lt"/>
                <a:ea typeface="黑体" panose="02010609060101010101" pitchFamily="49" charset="-122"/>
              </a:rPr>
              <a:t>tf</a:t>
            </a:r>
            <a:r>
              <a:rPr lang="zh-CN" altLang="en-US" sz="3200" dirty="0">
                <a:solidFill>
                  <a:schemeClr val="tx1"/>
                </a:solidFill>
                <a:latin typeface="+mj-lt"/>
                <a:ea typeface="黑体" panose="02010609060101010101" pitchFamily="49" charset="-122"/>
              </a:rPr>
              <a:t>的方法</a:t>
            </a:r>
            <a:r>
              <a:rPr lang="en-US" sz="3200" dirty="0">
                <a:solidFill>
                  <a:schemeClr val="tx1"/>
                </a:solidFill>
                <a:latin typeface="+mj-lt"/>
                <a:ea typeface="黑体" panose="02010609060101010101" pitchFamily="49" charset="-122"/>
              </a:rPr>
              <a:t>: </a:t>
            </a:r>
            <a:r>
              <a:rPr lang="zh-CN" altLang="en-US" sz="3200" dirty="0">
                <a:solidFill>
                  <a:schemeClr val="tx1"/>
                </a:solidFill>
                <a:latin typeface="+mj-lt"/>
                <a:ea typeface="黑体" panose="02010609060101010101" pitchFamily="49" charset="-122"/>
              </a:rPr>
              <a:t>对数词频</a:t>
            </a:r>
            <a:endParaRPr lang="en-US" sz="3200" dirty="0">
              <a:solidFill>
                <a:schemeClr val="tx1"/>
              </a:solidFill>
              <a:latin typeface="+mj-lt"/>
              <a:ea typeface="黑体" panose="02010609060101010101" pitchFamily="49" charset="-122"/>
            </a:endParaRPr>
          </a:p>
        </p:txBody>
      </p:sp>
      <p:sp>
        <p:nvSpPr>
          <p:cNvPr id="84996" name="Text Box 3"/>
          <p:cNvSpPr txBox="1">
            <a:spLocks noChangeArrowheads="1"/>
          </p:cNvSpPr>
          <p:nvPr/>
        </p:nvSpPr>
        <p:spPr bwMode="auto">
          <a:xfrm>
            <a:off x="285720" y="1269922"/>
            <a:ext cx="8501122" cy="4881724"/>
          </a:xfrm>
          <a:prstGeom prst="rect">
            <a:avLst/>
          </a:prstGeom>
          <a:noFill/>
          <a:ln w="9525">
            <a:noFill/>
            <a:round/>
          </a:ln>
        </p:spPr>
        <p:txBody>
          <a:bodyPr/>
          <a:lstStyle/>
          <a:p>
            <a:pPr lvl="1">
              <a:spcBef>
                <a:spcPts val="700"/>
              </a:spcBef>
              <a:buClr>
                <a:srgbClr val="336699"/>
              </a:buClr>
              <a:buFont typeface="Wingdings" panose="05000000000000000000" pitchFamily="2" charset="2"/>
              <a:buChar char="§"/>
            </a:pPr>
            <a:r>
              <a:rPr lang="en-US" sz="2400" dirty="0">
                <a:solidFill>
                  <a:schemeClr val="tx1"/>
                </a:solidFill>
                <a:latin typeface="+mj-lt"/>
                <a:ea typeface="黑体" panose="02010609060101010101" pitchFamily="49" charset="-122"/>
              </a:rPr>
              <a:t>t </a:t>
            </a:r>
            <a:r>
              <a:rPr lang="zh-CN" altLang="en-US" sz="2400" dirty="0">
                <a:solidFill>
                  <a:schemeClr val="tx1"/>
                </a:solidFill>
                <a:latin typeface="+mj-lt"/>
                <a:ea typeface="黑体" panose="02010609060101010101" pitchFamily="49" charset="-122"/>
              </a:rPr>
              <a:t>在</a:t>
            </a:r>
            <a:r>
              <a:rPr lang="en-US" sz="2400" dirty="0">
                <a:solidFill>
                  <a:schemeClr val="tx1"/>
                </a:solidFill>
                <a:latin typeface="+mj-lt"/>
                <a:ea typeface="黑体" panose="02010609060101010101" pitchFamily="49" charset="-122"/>
              </a:rPr>
              <a:t> d </a:t>
            </a:r>
            <a:r>
              <a:rPr lang="zh-CN" altLang="en-US" sz="2400" dirty="0">
                <a:solidFill>
                  <a:schemeClr val="tx1"/>
                </a:solidFill>
                <a:latin typeface="+mj-lt"/>
                <a:ea typeface="黑体" panose="02010609060101010101" pitchFamily="49" charset="-122"/>
              </a:rPr>
              <a:t>中的对数词频权重定义如下：</a:t>
            </a:r>
            <a:endParaRPr lang="en-US" sz="2400"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endParaRPr lang="de-DE" sz="2400" dirty="0">
              <a:solidFill>
                <a:schemeClr val="tx1"/>
              </a:solidFill>
              <a:latin typeface="+mj-lt"/>
              <a:ea typeface="黑体" panose="02010609060101010101" pitchFamily="49" charset="-122"/>
            </a:endParaRPr>
          </a:p>
          <a:p>
            <a:pPr lvl="1">
              <a:spcBef>
                <a:spcPts val="700"/>
              </a:spcBef>
              <a:buClr>
                <a:srgbClr val="336699"/>
              </a:buClr>
            </a:pPr>
            <a:endParaRPr lang="de-DE" sz="2400" dirty="0">
              <a:solidFill>
                <a:schemeClr val="tx1"/>
              </a:solidFill>
              <a:latin typeface="+mj-lt"/>
              <a:ea typeface="黑体" panose="02010609060101010101" pitchFamily="49" charset="-122"/>
            </a:endParaRPr>
          </a:p>
          <a:p>
            <a:pPr lvl="1">
              <a:spcBef>
                <a:spcPts val="700"/>
              </a:spcBef>
              <a:buClr>
                <a:srgbClr val="336699"/>
              </a:buClr>
            </a:pPr>
            <a:endParaRPr lang="de-DE" sz="2400"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r>
              <a:rPr lang="de-DE" sz="2400" dirty="0">
                <a:solidFill>
                  <a:schemeClr val="tx1"/>
                </a:solidFill>
                <a:latin typeface="+mj-lt"/>
                <a:ea typeface="黑体" panose="02010609060101010101" pitchFamily="49" charset="-122"/>
              </a:rPr>
              <a:t>tf</a:t>
            </a:r>
            <a:r>
              <a:rPr lang="de-DE" sz="2400" i="1" baseline="-25000" dirty="0">
                <a:solidFill>
                  <a:schemeClr val="tx1"/>
                </a:solidFill>
                <a:latin typeface="+mj-lt"/>
                <a:ea typeface="黑体" panose="02010609060101010101" pitchFamily="49" charset="-122"/>
              </a:rPr>
              <a:t>t,d</a:t>
            </a:r>
            <a:r>
              <a:rPr lang="de-DE" sz="2400" dirty="0">
                <a:solidFill>
                  <a:schemeClr val="tx1"/>
                </a:solidFill>
                <a:latin typeface="+mj-lt"/>
                <a:ea typeface="黑体" panose="02010609060101010101" pitchFamily="49" charset="-122"/>
              </a:rPr>
              <a:t> → w</a:t>
            </a:r>
            <a:r>
              <a:rPr lang="de-DE" sz="2400" i="1" baseline="-25000" dirty="0">
                <a:solidFill>
                  <a:schemeClr val="tx1"/>
                </a:solidFill>
                <a:latin typeface="+mj-lt"/>
                <a:ea typeface="黑体" panose="02010609060101010101" pitchFamily="49" charset="-122"/>
              </a:rPr>
              <a:t>t,d</a:t>
            </a:r>
            <a:r>
              <a:rPr lang="de-DE" sz="2400" dirty="0">
                <a:solidFill>
                  <a:schemeClr val="tx1"/>
                </a:solidFill>
                <a:latin typeface="+mj-lt"/>
                <a:ea typeface="黑体" panose="02010609060101010101" pitchFamily="49" charset="-122"/>
              </a:rPr>
              <a:t> :                                                                                         0 → 0, 1 → 1, 2 → 1.3, 10 → 2, 1000 → 4, </a:t>
            </a:r>
            <a:r>
              <a:rPr lang="zh-CN" altLang="en-US" sz="2400" dirty="0">
                <a:solidFill>
                  <a:schemeClr val="tx1"/>
                </a:solidFill>
                <a:latin typeface="+mj-lt"/>
                <a:ea typeface="黑体" panose="02010609060101010101" pitchFamily="49" charset="-122"/>
              </a:rPr>
              <a:t>等等</a:t>
            </a:r>
            <a:endParaRPr lang="de-DE" sz="2400"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endParaRPr lang="en-US" altLang="zh-CN" sz="2400"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r>
              <a:rPr lang="zh-CN" altLang="en-US" sz="2400" dirty="0">
                <a:solidFill>
                  <a:schemeClr val="tx1"/>
                </a:solidFill>
                <a:latin typeface="+mj-lt"/>
                <a:ea typeface="黑体" panose="02010609060101010101" pitchFamily="49" charset="-122"/>
              </a:rPr>
              <a:t>文档</a:t>
            </a:r>
            <a:r>
              <a:rPr lang="en-US" altLang="zh-CN" sz="2400" dirty="0">
                <a:solidFill>
                  <a:schemeClr val="tx1"/>
                </a:solidFill>
                <a:latin typeface="+mj-lt"/>
                <a:ea typeface="黑体" panose="02010609060101010101" pitchFamily="49" charset="-122"/>
              </a:rPr>
              <a:t>-</a:t>
            </a:r>
            <a:r>
              <a:rPr lang="zh-CN" altLang="en-US" sz="2400" dirty="0">
                <a:solidFill>
                  <a:schemeClr val="tx1"/>
                </a:solidFill>
                <a:latin typeface="+mj-lt"/>
                <a:ea typeface="黑体" panose="02010609060101010101" pitchFamily="49" charset="-122"/>
              </a:rPr>
              <a:t>词项的匹配得分是所有同时出现在</a:t>
            </a:r>
            <a:r>
              <a:rPr lang="en-US" sz="2400" i="1" dirty="0">
                <a:solidFill>
                  <a:schemeClr val="tx1"/>
                </a:solidFill>
                <a:latin typeface="+mj-lt"/>
                <a:ea typeface="黑体" panose="02010609060101010101" pitchFamily="49" charset="-122"/>
              </a:rPr>
              <a:t>q</a:t>
            </a:r>
            <a:r>
              <a:rPr lang="zh-CN" altLang="en-US" sz="2400" dirty="0">
                <a:solidFill>
                  <a:schemeClr val="tx1"/>
                </a:solidFill>
                <a:latin typeface="+mj-lt"/>
                <a:ea typeface="黑体" panose="02010609060101010101" pitchFamily="49" charset="-122"/>
              </a:rPr>
              <a:t>和文档</a:t>
            </a:r>
            <a:r>
              <a:rPr lang="en-US" altLang="zh-CN" sz="2400" i="1" dirty="0">
                <a:solidFill>
                  <a:schemeClr val="tx1"/>
                </a:solidFill>
                <a:latin typeface="+mj-lt"/>
                <a:ea typeface="黑体" panose="02010609060101010101" pitchFamily="49" charset="-122"/>
              </a:rPr>
              <a:t>d</a:t>
            </a:r>
            <a:r>
              <a:rPr lang="zh-CN" altLang="en-US" sz="2400" dirty="0">
                <a:solidFill>
                  <a:schemeClr val="tx1"/>
                </a:solidFill>
                <a:latin typeface="+mj-lt"/>
                <a:ea typeface="黑体" panose="02010609060101010101" pitchFamily="49" charset="-122"/>
              </a:rPr>
              <a:t>中的词项的对数词频之和           </a:t>
            </a:r>
            <a:r>
              <a:rPr lang="en-US" altLang="zh-CN" sz="2400" i="1" baseline="-25000" dirty="0">
                <a:solidFill>
                  <a:schemeClr val="tx1"/>
                </a:solidFill>
                <a:latin typeface="+mj-lt"/>
                <a:ea typeface="黑体" panose="02010609060101010101" pitchFamily="49" charset="-122"/>
              </a:rPr>
              <a:t>t </a:t>
            </a:r>
            <a:r>
              <a:rPr lang="en-US" altLang="zh-CN" sz="2400" baseline="-25000" dirty="0">
                <a:solidFill>
                  <a:schemeClr val="tx1"/>
                </a:solidFill>
                <a:latin typeface="+mj-lt"/>
                <a:ea typeface="黑体" panose="02010609060101010101" pitchFamily="49" charset="-122"/>
              </a:rPr>
              <a:t>∈</a:t>
            </a:r>
            <a:r>
              <a:rPr lang="en-US" altLang="zh-CN" sz="2400" i="1" baseline="-25000" dirty="0" err="1">
                <a:solidFill>
                  <a:schemeClr val="tx1"/>
                </a:solidFill>
                <a:latin typeface="+mj-lt"/>
                <a:ea typeface="黑体" panose="02010609060101010101" pitchFamily="49" charset="-122"/>
              </a:rPr>
              <a:t>q</a:t>
            </a:r>
            <a:r>
              <a:rPr lang="en-US" altLang="zh-CN" sz="2400" baseline="-25000" dirty="0" err="1">
                <a:solidFill>
                  <a:schemeClr val="tx1"/>
                </a:solidFill>
                <a:latin typeface="+mj-lt"/>
                <a:ea typeface="黑体" panose="02010609060101010101" pitchFamily="49" charset="-122"/>
              </a:rPr>
              <a:t>∩</a:t>
            </a:r>
            <a:r>
              <a:rPr lang="en-US" altLang="zh-CN" sz="2400" i="1" baseline="-25000" dirty="0" err="1">
                <a:solidFill>
                  <a:schemeClr val="tx1"/>
                </a:solidFill>
                <a:latin typeface="+mj-lt"/>
                <a:ea typeface="黑体" panose="02010609060101010101" pitchFamily="49" charset="-122"/>
              </a:rPr>
              <a:t>d</a:t>
            </a:r>
            <a:r>
              <a:rPr lang="en-US" altLang="zh-CN" sz="2400" i="1" baseline="-25000" dirty="0">
                <a:solidFill>
                  <a:schemeClr val="tx1"/>
                </a:solidFill>
                <a:latin typeface="+mj-lt"/>
                <a:ea typeface="黑体" panose="02010609060101010101" pitchFamily="49" charset="-122"/>
              </a:rPr>
              <a:t> </a:t>
            </a:r>
            <a:r>
              <a:rPr lang="en-US" altLang="zh-CN" sz="2400" dirty="0">
                <a:solidFill>
                  <a:schemeClr val="tx1"/>
                </a:solidFill>
                <a:latin typeface="+mj-lt"/>
                <a:ea typeface="黑体" panose="02010609060101010101" pitchFamily="49" charset="-122"/>
              </a:rPr>
              <a:t>(1 + log </a:t>
            </a:r>
            <a:r>
              <a:rPr lang="en-US" altLang="zh-CN" sz="2400" dirty="0" err="1">
                <a:solidFill>
                  <a:schemeClr val="tx1"/>
                </a:solidFill>
                <a:latin typeface="+mj-lt"/>
                <a:ea typeface="黑体" panose="02010609060101010101" pitchFamily="49" charset="-122"/>
              </a:rPr>
              <a:t>tf</a:t>
            </a:r>
            <a:r>
              <a:rPr lang="en-US" altLang="zh-CN" sz="2400" i="1" baseline="-25000" dirty="0" err="1">
                <a:solidFill>
                  <a:schemeClr val="tx1"/>
                </a:solidFill>
                <a:latin typeface="+mj-lt"/>
                <a:ea typeface="黑体" panose="02010609060101010101" pitchFamily="49" charset="-122"/>
              </a:rPr>
              <a:t>t</a:t>
            </a:r>
            <a:r>
              <a:rPr lang="en-US" altLang="zh-CN" sz="2400" baseline="-25000" dirty="0" err="1">
                <a:solidFill>
                  <a:schemeClr val="tx1"/>
                </a:solidFill>
                <a:latin typeface="+mj-lt"/>
                <a:ea typeface="黑体" panose="02010609060101010101" pitchFamily="49" charset="-122"/>
              </a:rPr>
              <a:t>,</a:t>
            </a:r>
            <a:r>
              <a:rPr lang="en-US" altLang="zh-CN" sz="2400" i="1" baseline="-25000" dirty="0" err="1">
                <a:solidFill>
                  <a:schemeClr val="tx1"/>
                </a:solidFill>
                <a:latin typeface="+mj-lt"/>
                <a:ea typeface="黑体" panose="02010609060101010101" pitchFamily="49" charset="-122"/>
              </a:rPr>
              <a:t>d</a:t>
            </a:r>
            <a:r>
              <a:rPr lang="en-US" altLang="zh-CN" sz="2400" dirty="0">
                <a:solidFill>
                  <a:schemeClr val="tx1"/>
                </a:solidFill>
                <a:latin typeface="+mj-lt"/>
                <a:ea typeface="黑体" panose="02010609060101010101" pitchFamily="49" charset="-122"/>
              </a:rPr>
              <a:t> )</a:t>
            </a:r>
            <a:endParaRPr lang="en-US" sz="2400"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r>
              <a:rPr lang="zh-CN" altLang="en-US" sz="2400" dirty="0">
                <a:solidFill>
                  <a:schemeClr val="tx1"/>
                </a:solidFill>
                <a:latin typeface="+mj-lt"/>
                <a:ea typeface="黑体" panose="02010609060101010101" pitchFamily="49" charset="-122"/>
              </a:rPr>
              <a:t>如果两者没有公共词项，则得分为</a:t>
            </a:r>
            <a:r>
              <a:rPr lang="en-US" altLang="zh-CN" sz="2400" dirty="0">
                <a:solidFill>
                  <a:schemeClr val="tx1"/>
                </a:solidFill>
                <a:latin typeface="+mj-lt"/>
                <a:ea typeface="黑体" panose="02010609060101010101" pitchFamily="49" charset="-122"/>
              </a:rPr>
              <a:t>0</a:t>
            </a:r>
            <a:endParaRPr lang="de-DE" sz="2400" dirty="0">
              <a:solidFill>
                <a:schemeClr val="tx1"/>
              </a:solidFill>
              <a:latin typeface="+mj-lt"/>
              <a:ea typeface="黑体" panose="02010609060101010101" pitchFamily="49" charset="-122"/>
            </a:endParaRPr>
          </a:p>
        </p:txBody>
      </p:sp>
      <p:sp>
        <p:nvSpPr>
          <p:cNvPr id="84997" name="Text Box 4"/>
          <p:cNvSpPr txBox="1">
            <a:spLocks noChangeArrowheads="1"/>
          </p:cNvSpPr>
          <p:nvPr/>
        </p:nvSpPr>
        <p:spPr bwMode="auto">
          <a:xfrm>
            <a:off x="7640638" y="-33338"/>
            <a:ext cx="925512" cy="336551"/>
          </a:xfrm>
          <a:prstGeom prst="rect">
            <a:avLst/>
          </a:prstGeom>
          <a:noFill/>
          <a:ln w="9525">
            <a:noFill/>
            <a:round/>
          </a:ln>
        </p:spPr>
        <p:txBody>
          <a:bodyPr wrap="none" anchor="ctr"/>
          <a:lstStyle/>
          <a:p>
            <a:pPr>
              <a:buClr>
                <a:srgbClr val="000000"/>
              </a:buClr>
              <a:buSzPct val="100000"/>
              <a:buFont typeface="Times New Roman" panose="02020603050405020304" pitchFamily="18" charset="0"/>
              <a:buNone/>
            </a:pPr>
            <a:endParaRPr lang="de-DE" dirty="0">
              <a:ea typeface="黑体" panose="02010609060101010101" pitchFamily="49" charset="-122"/>
            </a:endParaRPr>
          </a:p>
        </p:txBody>
      </p:sp>
      <p:sp>
        <p:nvSpPr>
          <p:cNvPr id="7" name="Slide Number Placeholder 6"/>
          <p:cNvSpPr>
            <a:spLocks noGrp="1"/>
          </p:cNvSpPr>
          <p:nvPr>
            <p:ph type="sldNum" sz="quarter" idx="12"/>
          </p:nvPr>
        </p:nvSpPr>
        <p:spPr/>
        <p:txBody>
          <a:bodyPr/>
          <a:lstStyle/>
          <a:p>
            <a:pPr>
              <a:defRPr/>
            </a:pPr>
            <a:fld id="{74BF2C0F-05D6-4882-A325-BE394602789D}" type="slidenum">
              <a:rPr lang="en-US" smtClean="0"/>
              <a:t>64</a:t>
            </a:fld>
            <a:endParaRPr lang="en-US"/>
          </a:p>
        </p:txBody>
      </p:sp>
      <p:pic>
        <p:nvPicPr>
          <p:cNvPr id="8" name="Picture 7" descr="626.png"/>
          <p:cNvPicPr>
            <a:picLocks noChangeAspect="1"/>
          </p:cNvPicPr>
          <p:nvPr/>
        </p:nvPicPr>
        <p:blipFill>
          <a:blip r:embed="rId4" cstate="print"/>
          <a:stretch>
            <a:fillRect/>
          </a:stretch>
        </p:blipFill>
        <p:spPr>
          <a:xfrm>
            <a:off x="2051720" y="2060848"/>
            <a:ext cx="5189999" cy="900000"/>
          </a:xfrm>
          <a:prstGeom prst="rect">
            <a:avLst/>
          </a:prstGeom>
        </p:spPr>
      </p:pic>
      <p:graphicFrame>
        <p:nvGraphicFramePr>
          <p:cNvPr id="9" name="Object 8"/>
          <p:cNvGraphicFramePr>
            <a:graphicFrameLocks noChangeAspect="1"/>
          </p:cNvGraphicFramePr>
          <p:nvPr/>
        </p:nvGraphicFramePr>
        <p:xfrm>
          <a:off x="3635896" y="4725144"/>
          <a:ext cx="538200" cy="468000"/>
        </p:xfrm>
        <a:graphic>
          <a:graphicData uri="http://schemas.openxmlformats.org/presentationml/2006/ole">
            <mc:AlternateContent xmlns:mc="http://schemas.openxmlformats.org/markup-compatibility/2006">
              <mc:Choice xmlns:v="urn:schemas-microsoft-com:vml" Requires="v">
                <p:oleObj spid="_x0000_s31821" name="Vergelijking" r:id="rId5" imgW="292100" imgH="254000" progId="Equation.3">
                  <p:embed/>
                </p:oleObj>
              </mc:Choice>
              <mc:Fallback>
                <p:oleObj name="Vergelijking" r:id="rId5" imgW="292100" imgH="2540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896" y="4725144"/>
                        <a:ext cx="538200" cy="46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6553200" y="6477000"/>
            <a:ext cx="2133600" cy="244475"/>
          </a:xfrm>
          <a:prstGeom prst="rect">
            <a:avLst/>
          </a:prstGeom>
          <a:noFill/>
          <a:ln w="9525">
            <a:noFill/>
            <a:round/>
          </a:ln>
        </p:spPr>
        <p:txBody>
          <a:bodyPr lIns="90000" tIns="46800" rIns="90000" bIns="46800" anchor="ctr"/>
          <a:lstStyle/>
          <a:p>
            <a:pPr algn="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fld id="{48895EFF-1DBE-4654-84B8-EE5B6E2FA3CA}" type="slidenum">
              <a:rPr lang="en-US" sz="1200">
                <a:solidFill>
                  <a:srgbClr val="898989"/>
                </a:solidFill>
                <a:latin typeface="Calibri" panose="020F0502020204030204" pitchFamily="34" charset="0"/>
                <a:ea typeface="黑体" panose="02010609060101010101" pitchFamily="49" charset="-122"/>
              </a:rPr>
              <a:t>65</a:t>
            </a:fld>
            <a:endParaRPr lang="en-US" sz="1200" dirty="0">
              <a:solidFill>
                <a:srgbClr val="898989"/>
              </a:solidFill>
              <a:latin typeface="Calibri" panose="020F0502020204030204" pitchFamily="34" charset="0"/>
              <a:ea typeface="黑体" panose="02010609060101010101" pitchFamily="49" charset="-122"/>
            </a:endParaRPr>
          </a:p>
        </p:txBody>
      </p:sp>
      <p:sp>
        <p:nvSpPr>
          <p:cNvPr id="84995" name="Text Box 2"/>
          <p:cNvSpPr txBox="1">
            <a:spLocks noChangeArrowheads="1"/>
          </p:cNvSpPr>
          <p:nvPr/>
        </p:nvSpPr>
        <p:spPr bwMode="auto">
          <a:xfrm>
            <a:off x="285720" y="12700"/>
            <a:ext cx="8572560" cy="968028"/>
          </a:xfrm>
          <a:prstGeom prst="rect">
            <a:avLst/>
          </a:prstGeom>
          <a:noFill/>
          <a:ln w="9525">
            <a:noFill/>
            <a:round/>
          </a:ln>
        </p:spPr>
        <p:txBody>
          <a:bodyPr anchor="b"/>
          <a:lstStyle/>
          <a:p>
            <a:pPr algn="ctr"/>
            <a:r>
              <a:rPr lang="zh-CN" altLang="en-US" sz="3600" dirty="0">
                <a:solidFill>
                  <a:schemeClr val="tx1"/>
                </a:solidFill>
                <a:latin typeface="+mj-lt"/>
                <a:ea typeface="黑体" panose="02010609060101010101" pitchFamily="49" charset="-122"/>
              </a:rPr>
              <a:t>罕见词的指示意义： </a:t>
            </a:r>
            <a:r>
              <a:rPr lang="de-DE" sz="3600" dirty="0">
                <a:solidFill>
                  <a:schemeClr val="tx1"/>
                </a:solidFill>
                <a:latin typeface="+mj-lt"/>
                <a:ea typeface="黑体" panose="02010609060101010101" pitchFamily="49" charset="-122"/>
              </a:rPr>
              <a:t>idf </a:t>
            </a:r>
            <a:r>
              <a:rPr lang="zh-CN" altLang="en-US" sz="3600" dirty="0">
                <a:solidFill>
                  <a:schemeClr val="tx1"/>
                </a:solidFill>
                <a:latin typeface="+mj-lt"/>
                <a:ea typeface="黑体" panose="02010609060101010101" pitchFamily="49" charset="-122"/>
              </a:rPr>
              <a:t>权重</a:t>
            </a:r>
            <a:endParaRPr lang="de-DE" sz="3600" dirty="0">
              <a:solidFill>
                <a:schemeClr val="tx1"/>
              </a:solidFill>
              <a:latin typeface="+mj-lt"/>
              <a:ea typeface="黑体" panose="02010609060101010101" pitchFamily="49" charset="-122"/>
            </a:endParaRPr>
          </a:p>
        </p:txBody>
      </p:sp>
      <p:sp>
        <p:nvSpPr>
          <p:cNvPr id="84996" name="Text Box 3"/>
          <p:cNvSpPr txBox="1">
            <a:spLocks noChangeArrowheads="1"/>
          </p:cNvSpPr>
          <p:nvPr/>
        </p:nvSpPr>
        <p:spPr bwMode="auto">
          <a:xfrm>
            <a:off x="130718" y="1169973"/>
            <a:ext cx="8882563" cy="5429264"/>
          </a:xfrm>
          <a:prstGeom prst="rect">
            <a:avLst/>
          </a:prstGeom>
          <a:noFill/>
          <a:ln w="9525">
            <a:noFill/>
            <a:round/>
          </a:ln>
        </p:spPr>
        <p:txBody>
          <a:bodyPr/>
          <a:lstStyle/>
          <a:p>
            <a:pPr lvl="1">
              <a:lnSpc>
                <a:spcPct val="150000"/>
              </a:lnSpc>
              <a:spcBef>
                <a:spcPts val="700"/>
              </a:spcBef>
              <a:buClr>
                <a:srgbClr val="336699"/>
              </a:buClr>
              <a:buFont typeface="Wingdings" panose="05000000000000000000" pitchFamily="2" charset="2"/>
              <a:buChar char="§"/>
            </a:pPr>
            <a:r>
              <a:rPr lang="en-US" sz="2000" dirty="0" err="1">
                <a:solidFill>
                  <a:schemeClr val="tx1"/>
                </a:solidFill>
                <a:latin typeface="+mj-lt"/>
                <a:ea typeface="黑体" panose="02010609060101010101" pitchFamily="49" charset="-122"/>
              </a:rPr>
              <a:t>df</a:t>
            </a:r>
            <a:r>
              <a:rPr lang="en-US" sz="2000" i="1" baseline="-25000" dirty="0" err="1">
                <a:solidFill>
                  <a:schemeClr val="tx1"/>
                </a:solidFill>
                <a:latin typeface="+mj-lt"/>
                <a:ea typeface="黑体" panose="02010609060101010101" pitchFamily="49" charset="-122"/>
              </a:rPr>
              <a:t>t</a:t>
            </a:r>
            <a:r>
              <a:rPr lang="en-US" sz="2000" dirty="0">
                <a:solidFill>
                  <a:schemeClr val="tx1"/>
                </a:solidFill>
                <a:latin typeface="+mj-lt"/>
                <a:ea typeface="黑体" panose="02010609060101010101" pitchFamily="49" charset="-122"/>
              </a:rPr>
              <a:t> </a:t>
            </a:r>
            <a:r>
              <a:rPr lang="zh-CN" altLang="en-US" sz="2000" dirty="0">
                <a:solidFill>
                  <a:schemeClr val="tx1"/>
                </a:solidFill>
                <a:latin typeface="+mj-lt"/>
                <a:ea typeface="黑体" panose="02010609060101010101" pitchFamily="49" charset="-122"/>
              </a:rPr>
              <a:t>是出现词项</a:t>
            </a:r>
            <a:r>
              <a:rPr lang="de-DE" sz="2000" i="1" dirty="0">
                <a:solidFill>
                  <a:schemeClr val="tx1"/>
                </a:solidFill>
                <a:latin typeface="+mj-lt"/>
                <a:ea typeface="黑体" panose="02010609060101010101" pitchFamily="49" charset="-122"/>
              </a:rPr>
              <a:t>t</a:t>
            </a:r>
            <a:r>
              <a:rPr lang="zh-CN" altLang="en-US" sz="2000" dirty="0">
                <a:solidFill>
                  <a:schemeClr val="tx1"/>
                </a:solidFill>
                <a:latin typeface="+mj-lt"/>
                <a:ea typeface="黑体" panose="02010609060101010101" pitchFamily="49" charset="-122"/>
              </a:rPr>
              <a:t>的文档数目</a:t>
            </a:r>
            <a:endParaRPr lang="de-DE" sz="2000" dirty="0">
              <a:solidFill>
                <a:schemeClr val="tx1"/>
              </a:solidFill>
              <a:latin typeface="+mj-lt"/>
              <a:ea typeface="黑体" panose="02010609060101010101" pitchFamily="49" charset="-122"/>
            </a:endParaRPr>
          </a:p>
          <a:p>
            <a:pPr lvl="1">
              <a:lnSpc>
                <a:spcPct val="150000"/>
              </a:lnSpc>
              <a:spcBef>
                <a:spcPts val="700"/>
              </a:spcBef>
              <a:buClr>
                <a:srgbClr val="336699"/>
              </a:buClr>
              <a:buFont typeface="Wingdings" panose="05000000000000000000" pitchFamily="2" charset="2"/>
              <a:buChar char="§"/>
            </a:pPr>
            <a:r>
              <a:rPr lang="en-US" sz="2000" dirty="0" err="1">
                <a:solidFill>
                  <a:schemeClr val="tx1"/>
                </a:solidFill>
                <a:latin typeface="+mj-lt"/>
                <a:ea typeface="黑体" panose="02010609060101010101" pitchFamily="49" charset="-122"/>
              </a:rPr>
              <a:t>df</a:t>
            </a:r>
            <a:r>
              <a:rPr lang="en-US" sz="2000" i="1" baseline="-25000" dirty="0" err="1">
                <a:solidFill>
                  <a:schemeClr val="tx1"/>
                </a:solidFill>
                <a:latin typeface="+mj-lt"/>
                <a:ea typeface="黑体" panose="02010609060101010101" pitchFamily="49" charset="-122"/>
              </a:rPr>
              <a:t>t</a:t>
            </a:r>
            <a:r>
              <a:rPr lang="en-US" sz="2000" dirty="0">
                <a:solidFill>
                  <a:schemeClr val="tx1"/>
                </a:solidFill>
                <a:latin typeface="+mj-lt"/>
                <a:ea typeface="黑体" panose="02010609060101010101" pitchFamily="49" charset="-122"/>
              </a:rPr>
              <a:t> </a:t>
            </a:r>
            <a:r>
              <a:rPr lang="zh-CN" altLang="en-US" sz="2000" dirty="0">
                <a:solidFill>
                  <a:schemeClr val="tx1"/>
                </a:solidFill>
                <a:latin typeface="+mj-lt"/>
                <a:ea typeface="黑体" panose="02010609060101010101" pitchFamily="49" charset="-122"/>
              </a:rPr>
              <a:t>是和词项</a:t>
            </a:r>
            <a:r>
              <a:rPr lang="en-US" sz="2000" i="1" dirty="0">
                <a:solidFill>
                  <a:schemeClr val="tx1"/>
                </a:solidFill>
                <a:latin typeface="+mj-lt"/>
                <a:ea typeface="黑体" panose="02010609060101010101" pitchFamily="49" charset="-122"/>
              </a:rPr>
              <a:t>t</a:t>
            </a:r>
            <a:r>
              <a:rPr lang="zh-CN" altLang="en-US" sz="2000" dirty="0">
                <a:solidFill>
                  <a:schemeClr val="tx1"/>
                </a:solidFill>
                <a:latin typeface="+mj-lt"/>
                <a:ea typeface="黑体" panose="02010609060101010101" pitchFamily="49" charset="-122"/>
              </a:rPr>
              <a:t>的信息量成反比的一个值</a:t>
            </a:r>
            <a:endParaRPr lang="en-US" sz="2000" dirty="0">
              <a:solidFill>
                <a:schemeClr val="tx1"/>
              </a:solidFill>
              <a:latin typeface="+mj-lt"/>
              <a:ea typeface="黑体" panose="02010609060101010101" pitchFamily="49" charset="-122"/>
            </a:endParaRPr>
          </a:p>
          <a:p>
            <a:pPr lvl="1">
              <a:lnSpc>
                <a:spcPct val="150000"/>
              </a:lnSpc>
              <a:spcBef>
                <a:spcPts val="700"/>
              </a:spcBef>
              <a:buClr>
                <a:srgbClr val="336699"/>
              </a:buClr>
              <a:buFont typeface="Wingdings" panose="05000000000000000000" pitchFamily="2" charset="2"/>
              <a:buChar char="§"/>
            </a:pPr>
            <a:r>
              <a:rPr lang="zh-CN" altLang="en-US" sz="2000" dirty="0">
                <a:solidFill>
                  <a:schemeClr val="tx1"/>
                </a:solidFill>
                <a:latin typeface="+mj-lt"/>
                <a:ea typeface="黑体" panose="02010609060101010101" pitchFamily="49" charset="-122"/>
              </a:rPr>
              <a:t>于是可以定义词项</a:t>
            </a:r>
            <a:r>
              <a:rPr lang="en-US" altLang="zh-CN" sz="2000" dirty="0">
                <a:solidFill>
                  <a:schemeClr val="tx1"/>
                </a:solidFill>
                <a:latin typeface="+mj-lt"/>
                <a:ea typeface="黑体" panose="02010609060101010101" pitchFamily="49" charset="-122"/>
              </a:rPr>
              <a:t>t</a:t>
            </a:r>
            <a:r>
              <a:rPr lang="zh-CN" altLang="en-US" sz="2000" dirty="0">
                <a:solidFill>
                  <a:schemeClr val="tx1"/>
                </a:solidFill>
                <a:latin typeface="+mj-lt"/>
                <a:ea typeface="黑体" panose="02010609060101010101" pitchFamily="49" charset="-122"/>
              </a:rPr>
              <a:t>的</a:t>
            </a:r>
            <a:r>
              <a:rPr lang="en-US" sz="2000" dirty="0" err="1">
                <a:solidFill>
                  <a:schemeClr val="tx1"/>
                </a:solidFill>
                <a:latin typeface="+mj-lt"/>
                <a:ea typeface="黑体" panose="02010609060101010101" pitchFamily="49" charset="-122"/>
              </a:rPr>
              <a:t>idf</a:t>
            </a:r>
            <a:r>
              <a:rPr lang="zh-CN" altLang="en-US" sz="2000" dirty="0">
                <a:solidFill>
                  <a:schemeClr val="tx1"/>
                </a:solidFill>
                <a:latin typeface="+mj-lt"/>
                <a:ea typeface="黑体" panose="02010609060101010101" pitchFamily="49" charset="-122"/>
              </a:rPr>
              <a:t>权重</a:t>
            </a:r>
            <a:r>
              <a:rPr lang="en-US" altLang="zh-CN" sz="2000" dirty="0">
                <a:solidFill>
                  <a:schemeClr val="tx1"/>
                </a:solidFill>
                <a:latin typeface="+mj-lt"/>
                <a:ea typeface="黑体" panose="02010609060101010101" pitchFamily="49" charset="-122"/>
              </a:rPr>
              <a:t>(</a:t>
            </a:r>
            <a:r>
              <a:rPr lang="zh-CN" altLang="en-US" sz="2400" dirty="0">
                <a:solidFill>
                  <a:schemeClr val="tx1"/>
                </a:solidFill>
                <a:latin typeface="+mj-lt"/>
                <a:ea typeface="黑体" panose="02010609060101010101" pitchFamily="49" charset="-122"/>
              </a:rPr>
              <a:t>逆文档频率</a:t>
            </a:r>
            <a:r>
              <a:rPr lang="en-US" altLang="zh-CN" sz="2000" dirty="0">
                <a:solidFill>
                  <a:schemeClr val="tx1"/>
                </a:solidFill>
                <a:latin typeface="+mj-lt"/>
                <a:ea typeface="黑体" panose="02010609060101010101" pitchFamily="49" charset="-122"/>
              </a:rPr>
              <a:t>)</a:t>
            </a:r>
            <a:r>
              <a:rPr lang="en-US" sz="2000" dirty="0">
                <a:solidFill>
                  <a:schemeClr val="tx1"/>
                </a:solidFill>
                <a:latin typeface="+mj-lt"/>
                <a:ea typeface="黑体" panose="02010609060101010101" pitchFamily="49" charset="-122"/>
              </a:rPr>
              <a:t>:</a:t>
            </a:r>
          </a:p>
          <a:p>
            <a:pPr lvl="1">
              <a:lnSpc>
                <a:spcPct val="150000"/>
              </a:lnSpc>
              <a:spcBef>
                <a:spcPts val="700"/>
              </a:spcBef>
              <a:buClr>
                <a:srgbClr val="336699"/>
              </a:buClr>
              <a:buFont typeface="Wingdings" panose="05000000000000000000" pitchFamily="2" charset="2"/>
              <a:buChar char="§"/>
            </a:pPr>
            <a:endParaRPr lang="de-DE" sz="2000" dirty="0">
              <a:solidFill>
                <a:schemeClr val="tx1"/>
              </a:solidFill>
              <a:latin typeface="+mj-lt"/>
              <a:ea typeface="黑体" panose="02010609060101010101" pitchFamily="49" charset="-122"/>
            </a:endParaRPr>
          </a:p>
          <a:p>
            <a:pPr lvl="1">
              <a:lnSpc>
                <a:spcPct val="150000"/>
              </a:lnSpc>
              <a:spcBef>
                <a:spcPts val="700"/>
              </a:spcBef>
              <a:buClr>
                <a:srgbClr val="336699"/>
              </a:buClr>
            </a:pPr>
            <a:r>
              <a:rPr lang="de-DE" sz="2000" dirty="0">
                <a:solidFill>
                  <a:schemeClr val="tx1"/>
                </a:solidFill>
                <a:latin typeface="+mj-lt"/>
                <a:ea typeface="黑体" panose="02010609060101010101" pitchFamily="49" charset="-122"/>
              </a:rPr>
              <a:t>    </a:t>
            </a:r>
            <a:r>
              <a:rPr lang="en-US" sz="2000" dirty="0">
                <a:solidFill>
                  <a:schemeClr val="tx1"/>
                </a:solidFill>
                <a:latin typeface="+mj-lt"/>
                <a:ea typeface="黑体" panose="02010609060101010101" pitchFamily="49" charset="-122"/>
              </a:rPr>
              <a:t>(</a:t>
            </a:r>
            <a:r>
              <a:rPr lang="zh-CN" altLang="en-US" sz="2000" dirty="0">
                <a:solidFill>
                  <a:schemeClr val="tx1"/>
                </a:solidFill>
                <a:latin typeface="+mj-lt"/>
                <a:ea typeface="黑体" panose="02010609060101010101" pitchFamily="49" charset="-122"/>
              </a:rPr>
              <a:t>其中</a:t>
            </a:r>
            <a:r>
              <a:rPr lang="en-US" sz="2000" i="1" dirty="0">
                <a:solidFill>
                  <a:schemeClr val="tx1"/>
                </a:solidFill>
                <a:latin typeface="+mj-lt"/>
                <a:ea typeface="黑体" panose="02010609060101010101" pitchFamily="49" charset="-122"/>
              </a:rPr>
              <a:t>N</a:t>
            </a:r>
            <a:r>
              <a:rPr lang="en-US" sz="2000" dirty="0">
                <a:solidFill>
                  <a:schemeClr val="tx1"/>
                </a:solidFill>
                <a:latin typeface="+mj-lt"/>
                <a:ea typeface="黑体" panose="02010609060101010101" pitchFamily="49" charset="-122"/>
              </a:rPr>
              <a:t> </a:t>
            </a:r>
            <a:r>
              <a:rPr lang="zh-CN" altLang="en-US" sz="2000" dirty="0">
                <a:solidFill>
                  <a:schemeClr val="tx1"/>
                </a:solidFill>
                <a:latin typeface="+mj-lt"/>
                <a:ea typeface="黑体" panose="02010609060101010101" pitchFamily="49" charset="-122"/>
              </a:rPr>
              <a:t>是文档集中文档的数目</a:t>
            </a:r>
            <a:r>
              <a:rPr lang="en-US" sz="2000" dirty="0">
                <a:solidFill>
                  <a:schemeClr val="tx1"/>
                </a:solidFill>
                <a:latin typeface="+mj-lt"/>
                <a:ea typeface="黑体" panose="02010609060101010101" pitchFamily="49" charset="-122"/>
              </a:rPr>
              <a:t>)</a:t>
            </a:r>
          </a:p>
          <a:p>
            <a:pPr lvl="1">
              <a:lnSpc>
                <a:spcPct val="150000"/>
              </a:lnSpc>
              <a:spcBef>
                <a:spcPts val="700"/>
              </a:spcBef>
              <a:buClr>
                <a:srgbClr val="336699"/>
              </a:buClr>
              <a:buFont typeface="Wingdings" panose="05000000000000000000" pitchFamily="2" charset="2"/>
              <a:buChar char="§"/>
            </a:pPr>
            <a:r>
              <a:rPr lang="en-US" sz="2000" dirty="0" err="1">
                <a:solidFill>
                  <a:schemeClr val="tx1"/>
                </a:solidFill>
                <a:latin typeface="+mj-lt"/>
                <a:ea typeface="黑体" panose="02010609060101010101" pitchFamily="49" charset="-122"/>
              </a:rPr>
              <a:t>idf</a:t>
            </a:r>
            <a:r>
              <a:rPr lang="en-US" sz="2000" i="1" baseline="-25000" dirty="0" err="1">
                <a:solidFill>
                  <a:schemeClr val="tx1"/>
                </a:solidFill>
                <a:latin typeface="+mj-lt"/>
                <a:ea typeface="黑体" panose="02010609060101010101" pitchFamily="49" charset="-122"/>
              </a:rPr>
              <a:t>t</a:t>
            </a:r>
            <a:r>
              <a:rPr lang="en-US" sz="2000" dirty="0">
                <a:solidFill>
                  <a:schemeClr val="tx1"/>
                </a:solidFill>
                <a:latin typeface="+mj-lt"/>
                <a:ea typeface="黑体" panose="02010609060101010101" pitchFamily="49" charset="-122"/>
              </a:rPr>
              <a:t> </a:t>
            </a:r>
            <a:r>
              <a:rPr lang="zh-CN" altLang="en-US" sz="2000" dirty="0">
                <a:solidFill>
                  <a:schemeClr val="tx1"/>
                </a:solidFill>
                <a:latin typeface="+mj-lt"/>
                <a:ea typeface="黑体" panose="02010609060101010101" pitchFamily="49" charset="-122"/>
              </a:rPr>
              <a:t>是反映词项</a:t>
            </a:r>
            <a:r>
              <a:rPr lang="en-US" altLang="zh-CN" sz="2000" dirty="0">
                <a:solidFill>
                  <a:schemeClr val="tx1"/>
                </a:solidFill>
                <a:latin typeface="+mj-lt"/>
                <a:ea typeface="黑体" panose="02010609060101010101" pitchFamily="49" charset="-122"/>
              </a:rPr>
              <a:t>t</a:t>
            </a:r>
            <a:r>
              <a:rPr lang="zh-CN" altLang="en-US" sz="2000" dirty="0">
                <a:solidFill>
                  <a:schemeClr val="tx1"/>
                </a:solidFill>
                <a:latin typeface="+mj-lt"/>
                <a:ea typeface="黑体" panose="02010609060101010101" pitchFamily="49" charset="-122"/>
              </a:rPr>
              <a:t>的信息量的一个指标，是一种全局性指标，反应的是词项在全局的区别性。</a:t>
            </a:r>
            <a:endParaRPr lang="en-US" sz="2000" dirty="0">
              <a:solidFill>
                <a:schemeClr val="tx1"/>
              </a:solidFill>
              <a:latin typeface="+mj-lt"/>
              <a:ea typeface="黑体" panose="02010609060101010101" pitchFamily="49" charset="-122"/>
            </a:endParaRPr>
          </a:p>
          <a:p>
            <a:pPr lvl="1">
              <a:lnSpc>
                <a:spcPct val="150000"/>
              </a:lnSpc>
              <a:spcBef>
                <a:spcPts val="700"/>
              </a:spcBef>
              <a:buClr>
                <a:srgbClr val="336699"/>
              </a:buClr>
              <a:buFont typeface="Wingdings" panose="05000000000000000000" pitchFamily="2" charset="2"/>
              <a:buChar char="§"/>
            </a:pPr>
            <a:r>
              <a:rPr lang="zh-CN" altLang="en-US" sz="2000" dirty="0">
                <a:solidFill>
                  <a:schemeClr val="tx1"/>
                </a:solidFill>
                <a:latin typeface="+mj-lt"/>
                <a:ea typeface="黑体" panose="02010609060101010101" pitchFamily="49" charset="-122"/>
              </a:rPr>
              <a:t>实际中往往计算</a:t>
            </a:r>
            <a:r>
              <a:rPr lang="en-US" sz="2000" dirty="0">
                <a:solidFill>
                  <a:schemeClr val="tx1"/>
                </a:solidFill>
                <a:latin typeface="+mj-lt"/>
                <a:ea typeface="黑体" panose="02010609060101010101" pitchFamily="49" charset="-122"/>
              </a:rPr>
              <a:t>[log </a:t>
            </a:r>
            <a:r>
              <a:rPr lang="en-US" sz="2000" i="1" dirty="0">
                <a:solidFill>
                  <a:schemeClr val="tx1"/>
                </a:solidFill>
                <a:latin typeface="+mj-lt"/>
                <a:ea typeface="黑体" panose="02010609060101010101" pitchFamily="49" charset="-122"/>
              </a:rPr>
              <a:t>N</a:t>
            </a:r>
            <a:r>
              <a:rPr lang="en-US" sz="2000" dirty="0">
                <a:solidFill>
                  <a:schemeClr val="tx1"/>
                </a:solidFill>
                <a:latin typeface="+mj-lt"/>
                <a:ea typeface="黑体" panose="02010609060101010101" pitchFamily="49" charset="-122"/>
              </a:rPr>
              <a:t>/</a:t>
            </a:r>
            <a:r>
              <a:rPr lang="en-US" sz="2000" dirty="0" err="1">
                <a:solidFill>
                  <a:schemeClr val="tx1"/>
                </a:solidFill>
                <a:latin typeface="+mj-lt"/>
                <a:ea typeface="黑体" panose="02010609060101010101" pitchFamily="49" charset="-122"/>
              </a:rPr>
              <a:t>df</a:t>
            </a:r>
            <a:r>
              <a:rPr lang="en-US" sz="2000" i="1" baseline="-25000" dirty="0" err="1">
                <a:solidFill>
                  <a:schemeClr val="tx1"/>
                </a:solidFill>
                <a:latin typeface="+mj-lt"/>
                <a:ea typeface="黑体" panose="02010609060101010101" pitchFamily="49" charset="-122"/>
              </a:rPr>
              <a:t>t</a:t>
            </a:r>
            <a:r>
              <a:rPr lang="en-US" sz="2000" dirty="0">
                <a:solidFill>
                  <a:schemeClr val="tx1"/>
                </a:solidFill>
                <a:latin typeface="+mj-lt"/>
                <a:ea typeface="黑体" panose="02010609060101010101" pitchFamily="49" charset="-122"/>
              </a:rPr>
              <a:t> ]</a:t>
            </a:r>
            <a:r>
              <a:rPr lang="zh-CN" altLang="en-US" sz="2000" dirty="0">
                <a:solidFill>
                  <a:schemeClr val="tx1"/>
                </a:solidFill>
                <a:latin typeface="+mj-lt"/>
                <a:ea typeface="黑体" panose="02010609060101010101" pitchFamily="49" charset="-122"/>
              </a:rPr>
              <a:t>而不是</a:t>
            </a:r>
            <a:r>
              <a:rPr lang="en-US" sz="2000" dirty="0">
                <a:solidFill>
                  <a:schemeClr val="tx1"/>
                </a:solidFill>
                <a:latin typeface="+mj-lt"/>
                <a:ea typeface="黑体" panose="02010609060101010101" pitchFamily="49" charset="-122"/>
              </a:rPr>
              <a:t> [</a:t>
            </a:r>
            <a:r>
              <a:rPr lang="en-US" sz="2000" i="1" dirty="0">
                <a:solidFill>
                  <a:schemeClr val="tx1"/>
                </a:solidFill>
                <a:latin typeface="+mj-lt"/>
                <a:ea typeface="黑体" panose="02010609060101010101" pitchFamily="49" charset="-122"/>
              </a:rPr>
              <a:t>N</a:t>
            </a:r>
            <a:r>
              <a:rPr lang="en-US" sz="2000" dirty="0">
                <a:solidFill>
                  <a:schemeClr val="tx1"/>
                </a:solidFill>
                <a:latin typeface="+mj-lt"/>
                <a:ea typeface="黑体" panose="02010609060101010101" pitchFamily="49" charset="-122"/>
              </a:rPr>
              <a:t>/</a:t>
            </a:r>
            <a:r>
              <a:rPr lang="en-US" sz="2000" dirty="0" err="1">
                <a:solidFill>
                  <a:schemeClr val="tx1"/>
                </a:solidFill>
                <a:latin typeface="+mj-lt"/>
                <a:ea typeface="黑体" panose="02010609060101010101" pitchFamily="49" charset="-122"/>
              </a:rPr>
              <a:t>df</a:t>
            </a:r>
            <a:r>
              <a:rPr lang="en-US" sz="2000" i="1" baseline="-25000" dirty="0" err="1">
                <a:solidFill>
                  <a:schemeClr val="tx1"/>
                </a:solidFill>
                <a:latin typeface="+mj-lt"/>
                <a:ea typeface="黑体" panose="02010609060101010101" pitchFamily="49" charset="-122"/>
              </a:rPr>
              <a:t>t</a:t>
            </a:r>
            <a:r>
              <a:rPr lang="en-US" sz="2000" dirty="0">
                <a:solidFill>
                  <a:schemeClr val="tx1"/>
                </a:solidFill>
                <a:latin typeface="+mj-lt"/>
                <a:ea typeface="黑体" panose="02010609060101010101" pitchFamily="49" charset="-122"/>
              </a:rPr>
              <a:t> ] </a:t>
            </a:r>
            <a:r>
              <a:rPr lang="zh-CN" altLang="en-US" sz="2000" dirty="0">
                <a:solidFill>
                  <a:schemeClr val="tx1"/>
                </a:solidFill>
                <a:latin typeface="+mj-lt"/>
                <a:ea typeface="黑体" panose="02010609060101010101" pitchFamily="49" charset="-122"/>
              </a:rPr>
              <a:t>，这可以对</a:t>
            </a:r>
            <a:r>
              <a:rPr lang="en-US" altLang="zh-CN" sz="2000" dirty="0" err="1">
                <a:solidFill>
                  <a:schemeClr val="tx1"/>
                </a:solidFill>
                <a:latin typeface="+mj-lt"/>
                <a:ea typeface="黑体" panose="02010609060101010101" pitchFamily="49" charset="-122"/>
              </a:rPr>
              <a:t>idf</a:t>
            </a:r>
            <a:r>
              <a:rPr lang="zh-CN" altLang="en-US" sz="2000" dirty="0">
                <a:solidFill>
                  <a:schemeClr val="tx1"/>
                </a:solidFill>
                <a:latin typeface="+mj-lt"/>
                <a:ea typeface="黑体" panose="02010609060101010101" pitchFamily="49" charset="-122"/>
              </a:rPr>
              <a:t>的影响有所抑制</a:t>
            </a:r>
            <a:endParaRPr lang="en-US" sz="2000" dirty="0">
              <a:solidFill>
                <a:schemeClr val="tx1"/>
              </a:solidFill>
              <a:latin typeface="+mj-lt"/>
              <a:ea typeface="黑体" panose="02010609060101010101" pitchFamily="49" charset="-122"/>
            </a:endParaRPr>
          </a:p>
          <a:p>
            <a:pPr lvl="1">
              <a:lnSpc>
                <a:spcPct val="150000"/>
              </a:lnSpc>
              <a:spcBef>
                <a:spcPts val="700"/>
              </a:spcBef>
              <a:buClr>
                <a:srgbClr val="336699"/>
              </a:buClr>
              <a:buFont typeface="Wingdings" panose="05000000000000000000" pitchFamily="2" charset="2"/>
              <a:buChar char="§"/>
            </a:pPr>
            <a:r>
              <a:rPr lang="zh-CN" altLang="en-US" sz="2000" dirty="0">
                <a:solidFill>
                  <a:schemeClr val="tx1"/>
                </a:solidFill>
                <a:latin typeface="+mj-lt"/>
                <a:ea typeface="黑体" panose="02010609060101010101" pitchFamily="49" charset="-122"/>
              </a:rPr>
              <a:t>值得注意的是，对于</a:t>
            </a:r>
            <a:r>
              <a:rPr lang="en-US" altLang="zh-CN" sz="2000" dirty="0" err="1">
                <a:solidFill>
                  <a:schemeClr val="tx1"/>
                </a:solidFill>
                <a:latin typeface="+mj-lt"/>
                <a:ea typeface="黑体" panose="02010609060101010101" pitchFamily="49" charset="-122"/>
              </a:rPr>
              <a:t>tf</a:t>
            </a:r>
            <a:r>
              <a:rPr lang="en-US" altLang="zh-CN" sz="2000" dirty="0">
                <a:solidFill>
                  <a:schemeClr val="tx1"/>
                </a:solidFill>
                <a:latin typeface="+mj-lt"/>
                <a:ea typeface="黑体" panose="02010609060101010101" pitchFamily="49" charset="-122"/>
              </a:rPr>
              <a:t> </a:t>
            </a:r>
            <a:r>
              <a:rPr lang="zh-CN" altLang="en-US" sz="2000" dirty="0">
                <a:solidFill>
                  <a:schemeClr val="tx1"/>
                </a:solidFill>
                <a:latin typeface="+mj-lt"/>
                <a:ea typeface="黑体" panose="02010609060101010101" pitchFamily="49" charset="-122"/>
              </a:rPr>
              <a:t>和</a:t>
            </a:r>
            <a:r>
              <a:rPr lang="en-US" altLang="zh-CN" sz="2000" dirty="0" err="1">
                <a:solidFill>
                  <a:schemeClr val="tx1"/>
                </a:solidFill>
                <a:latin typeface="+mj-lt"/>
                <a:ea typeface="黑体" panose="02010609060101010101" pitchFamily="49" charset="-122"/>
              </a:rPr>
              <a:t>idf</a:t>
            </a:r>
            <a:r>
              <a:rPr lang="zh-CN" altLang="en-US" sz="2000" dirty="0">
                <a:solidFill>
                  <a:schemeClr val="tx1"/>
                </a:solidFill>
                <a:latin typeface="+mj-lt"/>
                <a:ea typeface="黑体" panose="02010609060101010101" pitchFamily="49" charset="-122"/>
              </a:rPr>
              <a:t>我们都采用了对数计算方式</a:t>
            </a:r>
            <a:endParaRPr lang="de-DE" sz="2000" dirty="0">
              <a:solidFill>
                <a:schemeClr val="tx1"/>
              </a:solidFill>
              <a:latin typeface="+mj-lt"/>
              <a:ea typeface="黑体" panose="02010609060101010101" pitchFamily="49" charset="-122"/>
            </a:endParaRPr>
          </a:p>
        </p:txBody>
      </p:sp>
      <p:sp>
        <p:nvSpPr>
          <p:cNvPr id="84997" name="Text Box 4"/>
          <p:cNvSpPr txBox="1">
            <a:spLocks noChangeArrowheads="1"/>
          </p:cNvSpPr>
          <p:nvPr/>
        </p:nvSpPr>
        <p:spPr bwMode="auto">
          <a:xfrm>
            <a:off x="7640638" y="-33338"/>
            <a:ext cx="925512" cy="336551"/>
          </a:xfrm>
          <a:prstGeom prst="rect">
            <a:avLst/>
          </a:prstGeom>
          <a:noFill/>
          <a:ln w="9525">
            <a:noFill/>
            <a:round/>
          </a:ln>
        </p:spPr>
        <p:txBody>
          <a:bodyPr wrap="none" anchor="ctr"/>
          <a:lstStyle/>
          <a:p>
            <a:pPr>
              <a:buClr>
                <a:srgbClr val="000000"/>
              </a:buClr>
              <a:buSzPct val="100000"/>
              <a:buFont typeface="Times New Roman" panose="02020603050405020304" pitchFamily="18" charset="0"/>
              <a:buNone/>
            </a:pPr>
            <a:endParaRPr lang="de-DE" dirty="0">
              <a:ea typeface="黑体" panose="02010609060101010101" pitchFamily="49" charset="-122"/>
            </a:endParaRPr>
          </a:p>
        </p:txBody>
      </p:sp>
      <p:sp>
        <p:nvSpPr>
          <p:cNvPr id="7" name="Slide Number Placeholder 6"/>
          <p:cNvSpPr>
            <a:spLocks noGrp="1"/>
          </p:cNvSpPr>
          <p:nvPr>
            <p:ph type="sldNum" sz="quarter" idx="12"/>
          </p:nvPr>
        </p:nvSpPr>
        <p:spPr/>
        <p:txBody>
          <a:bodyPr/>
          <a:lstStyle/>
          <a:p>
            <a:pPr>
              <a:defRPr/>
            </a:pPr>
            <a:fld id="{74BF2C0F-05D6-4882-A325-BE394602789D}" type="slidenum">
              <a:rPr lang="en-US" smtClean="0"/>
              <a:t>65</a:t>
            </a:fld>
            <a:endParaRPr lang="en-US" dirty="0"/>
          </a:p>
        </p:txBody>
      </p:sp>
      <p:pic>
        <p:nvPicPr>
          <p:cNvPr id="8" name="Picture 7" descr="633.png"/>
          <p:cNvPicPr>
            <a:picLocks noChangeAspect="1"/>
          </p:cNvPicPr>
          <p:nvPr/>
        </p:nvPicPr>
        <p:blipFill>
          <a:blip r:embed="rId3" cstate="print"/>
          <a:stretch>
            <a:fillRect/>
          </a:stretch>
        </p:blipFill>
        <p:spPr>
          <a:xfrm>
            <a:off x="4499992" y="2852936"/>
            <a:ext cx="1840487" cy="706943"/>
          </a:xfrm>
          <a:prstGeom prst="rect">
            <a:avLst/>
          </a:prstGeom>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6553200" y="6477000"/>
            <a:ext cx="2133600" cy="244475"/>
          </a:xfrm>
          <a:prstGeom prst="rect">
            <a:avLst/>
          </a:prstGeom>
          <a:noFill/>
          <a:ln w="9525">
            <a:noFill/>
            <a:round/>
          </a:ln>
        </p:spPr>
        <p:txBody>
          <a:bodyPr lIns="90000" tIns="46800" rIns="90000" bIns="46800" anchor="ctr"/>
          <a:lstStyle/>
          <a:p>
            <a:pPr algn="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fld id="{48895EFF-1DBE-4654-84B8-EE5B6E2FA3CA}" type="slidenum">
              <a:rPr lang="en-US" sz="1200">
                <a:solidFill>
                  <a:srgbClr val="898989"/>
                </a:solidFill>
                <a:latin typeface="Calibri" panose="020F0502020204030204" pitchFamily="34" charset="0"/>
                <a:ea typeface="黑体" panose="02010609060101010101" pitchFamily="49" charset="-122"/>
              </a:rPr>
              <a:t>66</a:t>
            </a:fld>
            <a:endParaRPr lang="en-US" sz="1200" dirty="0">
              <a:solidFill>
                <a:srgbClr val="898989"/>
              </a:solidFill>
              <a:latin typeface="Calibri" panose="020F0502020204030204" pitchFamily="34" charset="0"/>
              <a:ea typeface="黑体" panose="02010609060101010101" pitchFamily="49" charset="-122"/>
            </a:endParaRPr>
          </a:p>
        </p:txBody>
      </p:sp>
      <p:sp>
        <p:nvSpPr>
          <p:cNvPr id="84995" name="Text Box 2"/>
          <p:cNvSpPr txBox="1">
            <a:spLocks noChangeArrowheads="1"/>
          </p:cNvSpPr>
          <p:nvPr/>
        </p:nvSpPr>
        <p:spPr bwMode="auto">
          <a:xfrm>
            <a:off x="285720" y="12700"/>
            <a:ext cx="8572560" cy="968028"/>
          </a:xfrm>
          <a:prstGeom prst="rect">
            <a:avLst/>
          </a:prstGeom>
          <a:noFill/>
          <a:ln w="9525">
            <a:noFill/>
            <a:round/>
          </a:ln>
        </p:spPr>
        <p:txBody>
          <a:bodyPr anchor="b"/>
          <a:lstStyle/>
          <a:p>
            <a:pPr algn="ctr"/>
            <a:r>
              <a:rPr lang="de-DE" sz="3600" dirty="0">
                <a:solidFill>
                  <a:schemeClr val="tx1"/>
                </a:solidFill>
                <a:latin typeface="+mj-lt"/>
                <a:ea typeface="黑体" panose="02010609060101010101" pitchFamily="49" charset="-122"/>
              </a:rPr>
              <a:t>tf-idf</a:t>
            </a:r>
            <a:r>
              <a:rPr lang="zh-CN" altLang="en-US" sz="3600" dirty="0">
                <a:solidFill>
                  <a:schemeClr val="tx1"/>
                </a:solidFill>
                <a:latin typeface="+mj-lt"/>
                <a:ea typeface="黑体" panose="02010609060101010101" pitchFamily="49" charset="-122"/>
              </a:rPr>
              <a:t>权重计算</a:t>
            </a:r>
            <a:endParaRPr lang="de-DE" sz="3600" dirty="0">
              <a:solidFill>
                <a:schemeClr val="tx1"/>
              </a:solidFill>
              <a:latin typeface="+mj-lt"/>
              <a:ea typeface="黑体" panose="02010609060101010101" pitchFamily="49" charset="-122"/>
            </a:endParaRPr>
          </a:p>
        </p:txBody>
      </p:sp>
      <p:sp>
        <p:nvSpPr>
          <p:cNvPr id="84996" name="Text Box 3"/>
          <p:cNvSpPr txBox="1">
            <a:spLocks noChangeArrowheads="1"/>
          </p:cNvSpPr>
          <p:nvPr/>
        </p:nvSpPr>
        <p:spPr bwMode="auto">
          <a:xfrm>
            <a:off x="285720" y="1407129"/>
            <a:ext cx="8286808" cy="4643470"/>
          </a:xfrm>
          <a:prstGeom prst="rect">
            <a:avLst/>
          </a:prstGeom>
          <a:noFill/>
          <a:ln w="9525">
            <a:noFill/>
            <a:round/>
          </a:ln>
        </p:spPr>
        <p:txBody>
          <a:bodyPr/>
          <a:lstStyle/>
          <a:p>
            <a:pPr lvl="1">
              <a:spcBef>
                <a:spcPts val="700"/>
              </a:spcBef>
              <a:buClr>
                <a:srgbClr val="336699"/>
              </a:buClr>
              <a:buFont typeface="Wingdings" panose="05000000000000000000" pitchFamily="2" charset="2"/>
              <a:buChar char="§"/>
            </a:pPr>
            <a:r>
              <a:rPr lang="zh-CN" altLang="en-US" sz="2000" dirty="0">
                <a:solidFill>
                  <a:schemeClr val="tx1"/>
                </a:solidFill>
                <a:latin typeface="+mj-lt"/>
                <a:ea typeface="黑体" panose="02010609060101010101" pitchFamily="49" charset="-122"/>
              </a:rPr>
              <a:t>词项的</a:t>
            </a:r>
            <a:r>
              <a:rPr lang="en-US" sz="2000" dirty="0" err="1">
                <a:solidFill>
                  <a:schemeClr val="tx1"/>
                </a:solidFill>
                <a:latin typeface="+mj-lt"/>
                <a:ea typeface="黑体" panose="02010609060101010101" pitchFamily="49" charset="-122"/>
              </a:rPr>
              <a:t>tf-idf</a:t>
            </a:r>
            <a:r>
              <a:rPr lang="zh-CN" altLang="en-US" sz="2000" dirty="0">
                <a:solidFill>
                  <a:schemeClr val="tx1"/>
                </a:solidFill>
                <a:latin typeface="+mj-lt"/>
                <a:ea typeface="黑体" panose="02010609060101010101" pitchFamily="49" charset="-122"/>
              </a:rPr>
              <a:t>权重是</a:t>
            </a:r>
            <a:r>
              <a:rPr lang="en-US" altLang="zh-CN" sz="2000" dirty="0" err="1">
                <a:solidFill>
                  <a:schemeClr val="tx1"/>
                </a:solidFill>
                <a:latin typeface="+mj-lt"/>
                <a:ea typeface="黑体" panose="02010609060101010101" pitchFamily="49" charset="-122"/>
              </a:rPr>
              <a:t>tf</a:t>
            </a:r>
            <a:r>
              <a:rPr lang="zh-CN" altLang="en-US" sz="2000" dirty="0">
                <a:solidFill>
                  <a:schemeClr val="tx1"/>
                </a:solidFill>
                <a:latin typeface="+mj-lt"/>
                <a:ea typeface="黑体" panose="02010609060101010101" pitchFamily="49" charset="-122"/>
              </a:rPr>
              <a:t>权重和</a:t>
            </a:r>
            <a:r>
              <a:rPr lang="en-US" altLang="zh-CN" sz="2000" dirty="0" err="1">
                <a:solidFill>
                  <a:schemeClr val="tx1"/>
                </a:solidFill>
                <a:latin typeface="+mj-lt"/>
                <a:ea typeface="黑体" panose="02010609060101010101" pitchFamily="49" charset="-122"/>
              </a:rPr>
              <a:t>idf</a:t>
            </a:r>
            <a:r>
              <a:rPr lang="zh-CN" altLang="en-US" sz="2000" dirty="0">
                <a:solidFill>
                  <a:schemeClr val="tx1"/>
                </a:solidFill>
                <a:latin typeface="+mj-lt"/>
                <a:ea typeface="黑体" panose="02010609060101010101" pitchFamily="49" charset="-122"/>
              </a:rPr>
              <a:t>权重的乘积</a:t>
            </a:r>
            <a:endParaRPr lang="de-DE" sz="2000" dirty="0">
              <a:solidFill>
                <a:srgbClr val="0070C0"/>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endParaRPr lang="de-DE" sz="1600"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endParaRPr lang="de-DE" sz="1600" dirty="0">
              <a:solidFill>
                <a:schemeClr val="tx1"/>
              </a:solidFill>
              <a:latin typeface="+mj-lt"/>
              <a:ea typeface="黑体" panose="02010609060101010101" pitchFamily="49" charset="-122"/>
            </a:endParaRPr>
          </a:p>
          <a:p>
            <a:pPr lvl="1">
              <a:spcBef>
                <a:spcPts val="700"/>
              </a:spcBef>
              <a:buClr>
                <a:srgbClr val="336699"/>
              </a:buClr>
            </a:pPr>
            <a:endParaRPr lang="de-DE" sz="1600"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endParaRPr lang="en-US" altLang="zh-CN" sz="2000"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r>
              <a:rPr lang="zh-CN" altLang="en-US" sz="2000" dirty="0">
                <a:solidFill>
                  <a:schemeClr val="tx1"/>
                </a:solidFill>
                <a:latin typeface="+mj-lt"/>
                <a:ea typeface="黑体" panose="02010609060101010101" pitchFamily="49" charset="-122"/>
              </a:rPr>
              <a:t>信息检索中最出名的权重计算方法</a:t>
            </a:r>
            <a:endParaRPr lang="en-US" altLang="zh-CN" sz="2000"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endParaRPr lang="en-US" altLang="zh-CN" sz="2000"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r>
              <a:rPr lang="zh-CN" altLang="en-US" sz="2000" dirty="0">
                <a:solidFill>
                  <a:schemeClr val="tx1"/>
                </a:solidFill>
                <a:latin typeface="+mj-lt"/>
                <a:ea typeface="黑体" panose="02010609060101010101" pitchFamily="49" charset="-122"/>
              </a:rPr>
              <a:t>注意：上面的</a:t>
            </a:r>
            <a:r>
              <a:rPr lang="en-US" sz="2000" dirty="0">
                <a:solidFill>
                  <a:schemeClr val="tx1"/>
                </a:solidFill>
                <a:latin typeface="+mj-lt"/>
                <a:ea typeface="黑体" panose="02010609060101010101" pitchFamily="49" charset="-122"/>
              </a:rPr>
              <a:t> “-”</a:t>
            </a:r>
            <a:r>
              <a:rPr lang="zh-CN" altLang="en-US" sz="2000" dirty="0">
                <a:solidFill>
                  <a:schemeClr val="tx1"/>
                </a:solidFill>
                <a:latin typeface="+mj-lt"/>
                <a:ea typeface="黑体" panose="02010609060101010101" pitchFamily="49" charset="-122"/>
              </a:rPr>
              <a:t>是连接符，不是减号</a:t>
            </a:r>
            <a:endParaRPr lang="en-US" sz="2000"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endParaRPr lang="en-US" altLang="zh-CN" sz="2000"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r>
              <a:rPr lang="zh-CN" altLang="en-US" sz="2000" dirty="0">
                <a:solidFill>
                  <a:schemeClr val="tx1"/>
                </a:solidFill>
                <a:latin typeface="+mj-lt"/>
                <a:ea typeface="黑体" panose="02010609060101010101" pitchFamily="49" charset="-122"/>
              </a:rPr>
              <a:t>其他叫法：</a:t>
            </a:r>
            <a:r>
              <a:rPr lang="de-DE" sz="2000" dirty="0">
                <a:solidFill>
                  <a:schemeClr val="tx1"/>
                </a:solidFill>
                <a:latin typeface="+mj-lt"/>
                <a:ea typeface="黑体" panose="02010609060101010101" pitchFamily="49" charset="-122"/>
              </a:rPr>
              <a:t>tf.idf</a:t>
            </a:r>
            <a:r>
              <a:rPr lang="zh-CN" altLang="en-US" sz="2000" dirty="0">
                <a:solidFill>
                  <a:schemeClr val="tx1"/>
                </a:solidFill>
                <a:latin typeface="+mj-lt"/>
                <a:ea typeface="黑体" panose="02010609060101010101" pitchFamily="49" charset="-122"/>
              </a:rPr>
              <a:t>、</a:t>
            </a:r>
            <a:r>
              <a:rPr lang="de-DE" sz="2000" dirty="0">
                <a:solidFill>
                  <a:schemeClr val="tx1"/>
                </a:solidFill>
                <a:latin typeface="+mj-lt"/>
                <a:ea typeface="黑体" panose="02010609060101010101" pitchFamily="49" charset="-122"/>
              </a:rPr>
              <a:t>tf x idf</a:t>
            </a:r>
          </a:p>
        </p:txBody>
      </p:sp>
      <p:sp>
        <p:nvSpPr>
          <p:cNvPr id="84997" name="Text Box 4"/>
          <p:cNvSpPr txBox="1">
            <a:spLocks noChangeArrowheads="1"/>
          </p:cNvSpPr>
          <p:nvPr/>
        </p:nvSpPr>
        <p:spPr bwMode="auto">
          <a:xfrm>
            <a:off x="7640638" y="-33338"/>
            <a:ext cx="925512" cy="336551"/>
          </a:xfrm>
          <a:prstGeom prst="rect">
            <a:avLst/>
          </a:prstGeom>
          <a:noFill/>
          <a:ln w="9525">
            <a:noFill/>
            <a:round/>
          </a:ln>
        </p:spPr>
        <p:txBody>
          <a:bodyPr wrap="none" anchor="ctr"/>
          <a:lstStyle/>
          <a:p>
            <a:pPr>
              <a:buClr>
                <a:srgbClr val="000000"/>
              </a:buClr>
              <a:buSzPct val="100000"/>
              <a:buFont typeface="Times New Roman" panose="02020603050405020304" pitchFamily="18" charset="0"/>
              <a:buNone/>
            </a:pPr>
            <a:endParaRPr lang="de-DE" dirty="0">
              <a:ea typeface="黑体" panose="02010609060101010101" pitchFamily="49" charset="-122"/>
            </a:endParaRPr>
          </a:p>
        </p:txBody>
      </p:sp>
      <p:sp>
        <p:nvSpPr>
          <p:cNvPr id="7" name="Slide Number Placeholder 6"/>
          <p:cNvSpPr>
            <a:spLocks noGrp="1"/>
          </p:cNvSpPr>
          <p:nvPr>
            <p:ph type="sldNum" sz="quarter" idx="12"/>
          </p:nvPr>
        </p:nvSpPr>
        <p:spPr/>
        <p:txBody>
          <a:bodyPr/>
          <a:lstStyle/>
          <a:p>
            <a:pPr>
              <a:defRPr/>
            </a:pPr>
            <a:fld id="{74BF2C0F-05D6-4882-A325-BE394602789D}" type="slidenum">
              <a:rPr lang="en-US" smtClean="0"/>
              <a:t>66</a:t>
            </a:fld>
            <a:endParaRPr lang="en-US" dirty="0"/>
          </a:p>
        </p:txBody>
      </p:sp>
      <p:pic>
        <p:nvPicPr>
          <p:cNvPr id="9" name="Picture 8" descr="637.png"/>
          <p:cNvPicPr>
            <a:picLocks noChangeAspect="1"/>
          </p:cNvPicPr>
          <p:nvPr/>
        </p:nvPicPr>
        <p:blipFill>
          <a:blip r:embed="rId3" cstate="print"/>
          <a:stretch>
            <a:fillRect/>
          </a:stretch>
        </p:blipFill>
        <p:spPr>
          <a:xfrm>
            <a:off x="2255072" y="2204864"/>
            <a:ext cx="3960002" cy="792000"/>
          </a:xfrm>
          <a:prstGeom prst="rect">
            <a:avLst/>
          </a:prstGeom>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6553200" y="6477000"/>
            <a:ext cx="2133600" cy="244475"/>
          </a:xfrm>
          <a:prstGeom prst="rect">
            <a:avLst/>
          </a:prstGeom>
          <a:noFill/>
          <a:ln w="9525">
            <a:noFill/>
            <a:round/>
          </a:ln>
        </p:spPr>
        <p:txBody>
          <a:bodyPr lIns="90000" tIns="46800" rIns="90000" bIns="46800" anchor="ctr"/>
          <a:lstStyle/>
          <a:p>
            <a:pPr algn="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fld id="{48895EFF-1DBE-4654-84B8-EE5B6E2FA3CA}" type="slidenum">
              <a:rPr lang="en-US" sz="1200">
                <a:solidFill>
                  <a:srgbClr val="898989"/>
                </a:solidFill>
                <a:latin typeface="Calibri" panose="020F0502020204030204" pitchFamily="34" charset="0"/>
                <a:ea typeface="黑体" panose="02010609060101010101" pitchFamily="49" charset="-122"/>
              </a:rPr>
              <a:t>67</a:t>
            </a:fld>
            <a:endParaRPr lang="en-US" sz="1200" dirty="0">
              <a:solidFill>
                <a:srgbClr val="898989"/>
              </a:solidFill>
              <a:latin typeface="Calibri" panose="020F0502020204030204" pitchFamily="34" charset="0"/>
              <a:ea typeface="黑体" panose="02010609060101010101" pitchFamily="49" charset="-122"/>
            </a:endParaRPr>
          </a:p>
        </p:txBody>
      </p:sp>
      <p:sp>
        <p:nvSpPr>
          <p:cNvPr id="84995" name="Text Box 2"/>
          <p:cNvSpPr txBox="1">
            <a:spLocks noChangeArrowheads="1"/>
          </p:cNvSpPr>
          <p:nvPr/>
        </p:nvSpPr>
        <p:spPr bwMode="auto">
          <a:xfrm>
            <a:off x="285720" y="12700"/>
            <a:ext cx="8572560" cy="968028"/>
          </a:xfrm>
          <a:prstGeom prst="rect">
            <a:avLst/>
          </a:prstGeom>
          <a:noFill/>
          <a:ln w="9525">
            <a:noFill/>
            <a:round/>
          </a:ln>
        </p:spPr>
        <p:txBody>
          <a:bodyPr anchor="b"/>
          <a:lstStyle/>
          <a:p>
            <a:pPr algn="ctr"/>
            <a:r>
              <a:rPr lang="en-US" altLang="zh-CN" sz="3600" dirty="0">
                <a:solidFill>
                  <a:schemeClr val="tx1"/>
                </a:solidFill>
                <a:latin typeface="+mj-lt"/>
                <a:ea typeface="黑体" panose="02010609060101010101" pitchFamily="49" charset="-122"/>
              </a:rPr>
              <a:t>TF </a:t>
            </a:r>
            <a:r>
              <a:rPr lang="zh-CN" altLang="en-US" sz="3600" dirty="0">
                <a:solidFill>
                  <a:schemeClr val="tx1"/>
                </a:solidFill>
                <a:latin typeface="+mj-lt"/>
                <a:ea typeface="黑体" panose="02010609060101010101" pitchFamily="49" charset="-122"/>
              </a:rPr>
              <a:t>矩阵</a:t>
            </a:r>
            <a:endParaRPr lang="de-DE" sz="3600" dirty="0">
              <a:solidFill>
                <a:schemeClr val="tx1"/>
              </a:solidFill>
              <a:latin typeface="+mj-lt"/>
              <a:ea typeface="黑体" panose="02010609060101010101" pitchFamily="49" charset="-122"/>
            </a:endParaRPr>
          </a:p>
        </p:txBody>
      </p:sp>
      <p:sp>
        <p:nvSpPr>
          <p:cNvPr id="84996" name="Text Box 3"/>
          <p:cNvSpPr txBox="1">
            <a:spLocks noChangeArrowheads="1"/>
          </p:cNvSpPr>
          <p:nvPr/>
        </p:nvSpPr>
        <p:spPr bwMode="auto">
          <a:xfrm>
            <a:off x="214282" y="5143536"/>
            <a:ext cx="8572560" cy="1714464"/>
          </a:xfrm>
          <a:prstGeom prst="rect">
            <a:avLst/>
          </a:prstGeom>
          <a:noFill/>
          <a:ln w="9525">
            <a:noFill/>
            <a:round/>
          </a:ln>
        </p:spPr>
        <p:txBody>
          <a:bodyPr/>
          <a:lstStyle/>
          <a:p>
            <a:r>
              <a:rPr lang="en-US" dirty="0">
                <a:solidFill>
                  <a:schemeClr val="tx1"/>
                </a:solidFill>
                <a:latin typeface="+mj-lt"/>
                <a:ea typeface="黑体" panose="02010609060101010101" pitchFamily="49" charset="-122"/>
              </a:rPr>
              <a:t>     </a:t>
            </a:r>
            <a:r>
              <a:rPr lang="zh-CN" altLang="en-US" dirty="0">
                <a:solidFill>
                  <a:schemeClr val="tx1"/>
                </a:solidFill>
                <a:latin typeface="+mj-lt"/>
                <a:ea typeface="黑体" panose="02010609060101010101" pitchFamily="49" charset="-122"/>
              </a:rPr>
              <a:t>每篇文档表示成一个词频向量</a:t>
            </a:r>
            <a:r>
              <a:rPr lang="en-US" dirty="0">
                <a:solidFill>
                  <a:schemeClr val="tx1"/>
                </a:solidFill>
                <a:latin typeface="+mj-lt"/>
                <a:ea typeface="黑体" panose="02010609060101010101" pitchFamily="49" charset="-122"/>
              </a:rPr>
              <a:t>∈ N</a:t>
            </a:r>
            <a:r>
              <a:rPr lang="en-US" baseline="30000" dirty="0">
                <a:solidFill>
                  <a:schemeClr val="tx1"/>
                </a:solidFill>
                <a:latin typeface="+mj-lt"/>
                <a:ea typeface="黑体" panose="02010609060101010101" pitchFamily="49" charset="-122"/>
              </a:rPr>
              <a:t>|</a:t>
            </a:r>
            <a:r>
              <a:rPr lang="en-US" i="1" baseline="30000" dirty="0">
                <a:solidFill>
                  <a:schemeClr val="tx1"/>
                </a:solidFill>
                <a:latin typeface="+mj-lt"/>
                <a:ea typeface="黑体" panose="02010609060101010101" pitchFamily="49" charset="-122"/>
              </a:rPr>
              <a:t>V</a:t>
            </a:r>
            <a:r>
              <a:rPr lang="en-US" baseline="30000" dirty="0">
                <a:solidFill>
                  <a:schemeClr val="tx1"/>
                </a:solidFill>
                <a:latin typeface="+mj-lt"/>
                <a:ea typeface="黑体" panose="02010609060101010101" pitchFamily="49" charset="-122"/>
              </a:rPr>
              <a:t>|</a:t>
            </a:r>
          </a:p>
        </p:txBody>
      </p:sp>
      <p:sp>
        <p:nvSpPr>
          <p:cNvPr id="84997" name="Text Box 4"/>
          <p:cNvSpPr txBox="1">
            <a:spLocks noChangeArrowheads="1"/>
          </p:cNvSpPr>
          <p:nvPr/>
        </p:nvSpPr>
        <p:spPr bwMode="auto">
          <a:xfrm>
            <a:off x="7640638" y="-33338"/>
            <a:ext cx="925512" cy="336551"/>
          </a:xfrm>
          <a:prstGeom prst="rect">
            <a:avLst/>
          </a:prstGeom>
          <a:noFill/>
          <a:ln w="9525">
            <a:noFill/>
            <a:round/>
          </a:ln>
        </p:spPr>
        <p:txBody>
          <a:bodyPr wrap="none" anchor="ctr"/>
          <a:lstStyle/>
          <a:p>
            <a:pPr>
              <a:buClr>
                <a:srgbClr val="000000"/>
              </a:buClr>
              <a:buSzPct val="100000"/>
              <a:buFont typeface="Times New Roman" panose="02020603050405020304" pitchFamily="18" charset="0"/>
              <a:buNone/>
            </a:pPr>
            <a:endParaRPr lang="de-DE" dirty="0">
              <a:ea typeface="黑体" panose="02010609060101010101" pitchFamily="49" charset="-122"/>
            </a:endParaRPr>
          </a:p>
        </p:txBody>
      </p:sp>
      <p:sp>
        <p:nvSpPr>
          <p:cNvPr id="7" name="Slide Number Placeholder 6"/>
          <p:cNvSpPr>
            <a:spLocks noGrp="1"/>
          </p:cNvSpPr>
          <p:nvPr>
            <p:ph type="sldNum" sz="quarter" idx="12"/>
          </p:nvPr>
        </p:nvSpPr>
        <p:spPr/>
        <p:txBody>
          <a:bodyPr/>
          <a:lstStyle/>
          <a:p>
            <a:pPr>
              <a:defRPr/>
            </a:pPr>
            <a:fld id="{74BF2C0F-05D6-4882-A325-BE394602789D}" type="slidenum">
              <a:rPr lang="en-US" smtClean="0"/>
              <a:t>67</a:t>
            </a:fld>
            <a:endParaRPr lang="en-US"/>
          </a:p>
        </p:txBody>
      </p:sp>
      <p:graphicFrame>
        <p:nvGraphicFramePr>
          <p:cNvPr id="9" name="Table 8"/>
          <p:cNvGraphicFramePr>
            <a:graphicFrameLocks noGrp="1"/>
          </p:cNvGraphicFramePr>
          <p:nvPr/>
        </p:nvGraphicFramePr>
        <p:xfrm>
          <a:off x="214282" y="1617356"/>
          <a:ext cx="8524894" cy="3383280"/>
        </p:xfrm>
        <a:graphic>
          <a:graphicData uri="http://schemas.openxmlformats.org/drawingml/2006/table">
            <a:tbl>
              <a:tblPr firstRow="1" bandRow="1">
                <a:tableStyleId>{C083E6E3-FA7D-4D7B-A595-EF9225AFEA82}</a:tableStyleId>
              </a:tblPr>
              <a:tblGrid>
                <a:gridCol w="1285884">
                  <a:extLst>
                    <a:ext uri="{9D8B030D-6E8A-4147-A177-3AD203B41FA5}">
                      <a16:colId xmlns:a16="http://schemas.microsoft.com/office/drawing/2014/main" val="20000"/>
                    </a:ext>
                  </a:extLst>
                </a:gridCol>
                <a:gridCol w="1285884">
                  <a:extLst>
                    <a:ext uri="{9D8B030D-6E8A-4147-A177-3AD203B41FA5}">
                      <a16:colId xmlns:a16="http://schemas.microsoft.com/office/drawing/2014/main" val="20001"/>
                    </a:ext>
                  </a:extLst>
                </a:gridCol>
                <a:gridCol w="1081758">
                  <a:extLst>
                    <a:ext uri="{9D8B030D-6E8A-4147-A177-3AD203B41FA5}">
                      <a16:colId xmlns:a16="http://schemas.microsoft.com/office/drawing/2014/main" val="20002"/>
                    </a:ext>
                  </a:extLst>
                </a:gridCol>
                <a:gridCol w="1217842">
                  <a:extLst>
                    <a:ext uri="{9D8B030D-6E8A-4147-A177-3AD203B41FA5}">
                      <a16:colId xmlns:a16="http://schemas.microsoft.com/office/drawing/2014/main" val="20003"/>
                    </a:ext>
                  </a:extLst>
                </a:gridCol>
                <a:gridCol w="1217842">
                  <a:extLst>
                    <a:ext uri="{9D8B030D-6E8A-4147-A177-3AD203B41FA5}">
                      <a16:colId xmlns:a16="http://schemas.microsoft.com/office/drawing/2014/main" val="20004"/>
                    </a:ext>
                  </a:extLst>
                </a:gridCol>
                <a:gridCol w="1217842">
                  <a:extLst>
                    <a:ext uri="{9D8B030D-6E8A-4147-A177-3AD203B41FA5}">
                      <a16:colId xmlns:a16="http://schemas.microsoft.com/office/drawing/2014/main" val="20005"/>
                    </a:ext>
                  </a:extLst>
                </a:gridCol>
                <a:gridCol w="1217842">
                  <a:extLst>
                    <a:ext uri="{9D8B030D-6E8A-4147-A177-3AD203B41FA5}">
                      <a16:colId xmlns:a16="http://schemas.microsoft.com/office/drawing/2014/main" val="20006"/>
                    </a:ext>
                  </a:extLst>
                </a:gridCol>
              </a:tblGrid>
              <a:tr h="370840">
                <a:tc>
                  <a:txBody>
                    <a:bodyPr/>
                    <a:lstStyle/>
                    <a:p>
                      <a:endParaRPr lang="de-DE" sz="2200" b="0" dirty="0">
                        <a:latin typeface="Agency FB" panose="020B0503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200" b="0" kern="1200" baseline="0" dirty="0">
                          <a:latin typeface="Agency FB" panose="020B0503020202020204" pitchFamily="34" charset="0"/>
                        </a:rPr>
                        <a:t>Anthony </a:t>
                      </a:r>
                      <a:r>
                        <a:rPr lang="de-DE" sz="2200" b="0" kern="1200" baseline="0" dirty="0" err="1">
                          <a:latin typeface="Agency FB" panose="020B0503020202020204" pitchFamily="34" charset="0"/>
                        </a:rPr>
                        <a:t>and</a:t>
                      </a:r>
                      <a:r>
                        <a:rPr lang="de-DE" sz="2200" b="0" kern="1200" baseline="0" dirty="0">
                          <a:latin typeface="Agency FB" panose="020B0503020202020204" pitchFamily="34" charset="0"/>
                        </a:rPr>
                        <a:t>  Cleopatra</a:t>
                      </a:r>
                      <a:endParaRPr lang="de-DE" sz="2200" b="0" kern="1200" baseline="0" dirty="0">
                        <a:solidFill>
                          <a:schemeClr val="lt1"/>
                        </a:solidFill>
                        <a:latin typeface="Agency FB" panose="020B0503020202020204" pitchFamily="34" charset="0"/>
                        <a:ea typeface="+mn-ea"/>
                        <a:cs typeface="+mn-cs"/>
                      </a:endParaRPr>
                    </a:p>
                  </a:txBody>
                  <a:tcPr/>
                </a:tc>
                <a:tc>
                  <a:txBody>
                    <a:bodyPr/>
                    <a:lstStyle/>
                    <a:p>
                      <a:r>
                        <a:rPr lang="en-US" sz="2200" b="0" kern="1200" baseline="0" dirty="0">
                          <a:latin typeface="Agency FB" panose="020B0503020202020204" pitchFamily="34" charset="0"/>
                        </a:rPr>
                        <a:t>Julius </a:t>
                      </a:r>
                      <a:r>
                        <a:rPr lang="de-DE" sz="2200" b="0" kern="1200" baseline="0" dirty="0">
                          <a:latin typeface="Agency FB" panose="020B0503020202020204" pitchFamily="34" charset="0"/>
                        </a:rPr>
                        <a:t>Caesar </a:t>
                      </a:r>
                      <a:endParaRPr lang="de-DE" sz="2200" b="0" dirty="0">
                        <a:latin typeface="Agency FB" panose="020B0503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200" b="0" kern="1200" baseline="0" dirty="0">
                          <a:latin typeface="Agency FB" panose="020B0503020202020204" pitchFamily="34" charset="0"/>
                        </a:rPr>
                        <a:t>The  </a:t>
                      </a:r>
                      <a:r>
                        <a:rPr lang="de-DE" sz="2200" b="0" kern="1200" baseline="0" dirty="0">
                          <a:latin typeface="Agency FB" panose="020B0503020202020204" pitchFamily="34" charset="0"/>
                        </a:rPr>
                        <a:t>Tempest</a:t>
                      </a:r>
                      <a:endParaRPr lang="de-DE" sz="2200" b="0" dirty="0">
                        <a:latin typeface="Agency FB" panose="020B0503020202020204" pitchFamily="34" charset="0"/>
                      </a:endParaRPr>
                    </a:p>
                  </a:txBody>
                  <a:tcPr/>
                </a:tc>
                <a:tc>
                  <a:txBody>
                    <a:bodyPr/>
                    <a:lstStyle/>
                    <a:p>
                      <a:r>
                        <a:rPr lang="en-US" sz="2200" b="0" kern="1200" baseline="0" dirty="0">
                          <a:latin typeface="Agency FB" panose="020B0503020202020204" pitchFamily="34" charset="0"/>
                        </a:rPr>
                        <a:t>Hamlet </a:t>
                      </a:r>
                      <a:endParaRPr lang="de-DE" sz="2200" b="0" dirty="0">
                        <a:latin typeface="Agency FB" panose="020B0503020202020204" pitchFamily="34" charset="0"/>
                      </a:endParaRPr>
                    </a:p>
                  </a:txBody>
                  <a:tcPr/>
                </a:tc>
                <a:tc>
                  <a:txBody>
                    <a:bodyPr/>
                    <a:lstStyle/>
                    <a:p>
                      <a:r>
                        <a:rPr lang="en-US" sz="2200" b="0" kern="1200" baseline="0" dirty="0">
                          <a:latin typeface="Agency FB" panose="020B0503020202020204" pitchFamily="34" charset="0"/>
                        </a:rPr>
                        <a:t>Othello </a:t>
                      </a:r>
                      <a:endParaRPr lang="de-DE" sz="2200" b="0" dirty="0">
                        <a:latin typeface="Agency FB" panose="020B0503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200" b="0" kern="1200" baseline="0" dirty="0">
                          <a:latin typeface="Agency FB" panose="020B0503020202020204" pitchFamily="34" charset="0"/>
                        </a:rPr>
                        <a:t>Macbeth . . .</a:t>
                      </a:r>
                    </a:p>
                    <a:p>
                      <a:endParaRPr lang="de-DE" sz="2200" b="0" dirty="0">
                        <a:latin typeface="Agency FB" panose="020B0503020202020204" pitchFamily="34" charset="0"/>
                      </a:endParaRPr>
                    </a:p>
                  </a:txBody>
                  <a:tcPr/>
                </a:tc>
                <a:extLst>
                  <a:ext uri="{0D108BD9-81ED-4DB2-BD59-A6C34878D82A}">
                    <a16:rowId xmlns:a16="http://schemas.microsoft.com/office/drawing/2014/main" val="10000"/>
                  </a:ext>
                </a:extLst>
              </a:tr>
              <a:tr h="370840">
                <a:tc>
                  <a:txBody>
                    <a:bodyPr/>
                    <a:lstStyle/>
                    <a:p>
                      <a:r>
                        <a:rPr lang="de-DE" dirty="0">
                          <a:latin typeface="Agency FB" panose="020B0503020202020204" pitchFamily="34" charset="0"/>
                        </a:rPr>
                        <a:t>ANTHONY</a:t>
                      </a:r>
                    </a:p>
                    <a:p>
                      <a:r>
                        <a:rPr lang="de-DE" dirty="0">
                          <a:latin typeface="Agency FB" panose="020B0503020202020204" pitchFamily="34" charset="0"/>
                        </a:rPr>
                        <a:t>BRUTUS</a:t>
                      </a:r>
                      <a:r>
                        <a:rPr lang="de-DE" baseline="0" dirty="0">
                          <a:latin typeface="Agency FB" panose="020B0503020202020204" pitchFamily="34" charset="0"/>
                        </a:rPr>
                        <a:t> </a:t>
                      </a:r>
                    </a:p>
                    <a:p>
                      <a:r>
                        <a:rPr lang="de-DE" baseline="0" dirty="0">
                          <a:latin typeface="Agency FB" panose="020B0503020202020204" pitchFamily="34" charset="0"/>
                        </a:rPr>
                        <a:t>CAESAR</a:t>
                      </a:r>
                    </a:p>
                    <a:p>
                      <a:r>
                        <a:rPr lang="de-DE" baseline="0" dirty="0">
                          <a:latin typeface="Agency FB" panose="020B0503020202020204" pitchFamily="34" charset="0"/>
                        </a:rPr>
                        <a:t>CALPURNIA</a:t>
                      </a:r>
                    </a:p>
                    <a:p>
                      <a:r>
                        <a:rPr lang="de-DE" baseline="0" dirty="0">
                          <a:latin typeface="Agency FB" panose="020B0503020202020204" pitchFamily="34" charset="0"/>
                        </a:rPr>
                        <a:t>CLEOPATRA</a:t>
                      </a:r>
                    </a:p>
                    <a:p>
                      <a:r>
                        <a:rPr lang="de-DE" baseline="0" dirty="0">
                          <a:latin typeface="Agency FB" panose="020B0503020202020204" pitchFamily="34" charset="0"/>
                        </a:rPr>
                        <a:t>MERCY</a:t>
                      </a:r>
                    </a:p>
                    <a:p>
                      <a:r>
                        <a:rPr lang="de-DE" baseline="0" dirty="0">
                          <a:latin typeface="Agency FB" panose="020B0503020202020204" pitchFamily="34" charset="0"/>
                        </a:rPr>
                        <a:t>WORSER</a:t>
                      </a:r>
                    </a:p>
                    <a:p>
                      <a:r>
                        <a:rPr lang="de-DE" baseline="0" dirty="0">
                          <a:latin typeface="Agency FB" panose="020B0503020202020204" pitchFamily="34" charset="0"/>
                        </a:rPr>
                        <a:t>. . .</a:t>
                      </a:r>
                      <a:endParaRPr lang="de-DE" dirty="0">
                        <a:latin typeface="Agency FB" panose="020B0503020202020204" pitchFamily="34" charset="0"/>
                      </a:endParaRPr>
                    </a:p>
                  </a:txBody>
                  <a:tcPr/>
                </a:tc>
                <a:tc>
                  <a:txBody>
                    <a:bodyPr/>
                    <a:lstStyle/>
                    <a:p>
                      <a:pPr algn="r"/>
                      <a:r>
                        <a:rPr lang="de-DE" dirty="0">
                          <a:latin typeface="Agency FB" panose="020B0503020202020204" pitchFamily="34" charset="0"/>
                        </a:rPr>
                        <a:t>157</a:t>
                      </a:r>
                    </a:p>
                    <a:p>
                      <a:pPr algn="r"/>
                      <a:r>
                        <a:rPr lang="de-DE" dirty="0">
                          <a:latin typeface="Agency FB" panose="020B0503020202020204" pitchFamily="34" charset="0"/>
                        </a:rPr>
                        <a:t>4</a:t>
                      </a:r>
                    </a:p>
                    <a:p>
                      <a:pPr algn="r"/>
                      <a:r>
                        <a:rPr lang="de-DE" dirty="0">
                          <a:latin typeface="Agency FB" panose="020B0503020202020204" pitchFamily="34" charset="0"/>
                        </a:rPr>
                        <a:t>232</a:t>
                      </a:r>
                    </a:p>
                    <a:p>
                      <a:pPr algn="r"/>
                      <a:r>
                        <a:rPr lang="de-DE" dirty="0">
                          <a:latin typeface="Agency FB" panose="020B0503020202020204" pitchFamily="34" charset="0"/>
                        </a:rPr>
                        <a:t>0</a:t>
                      </a:r>
                    </a:p>
                    <a:p>
                      <a:pPr algn="r"/>
                      <a:r>
                        <a:rPr lang="de-DE" dirty="0">
                          <a:latin typeface="Agency FB" panose="020B0503020202020204" pitchFamily="34" charset="0"/>
                        </a:rPr>
                        <a:t>57</a:t>
                      </a:r>
                    </a:p>
                    <a:p>
                      <a:pPr algn="r"/>
                      <a:r>
                        <a:rPr lang="de-DE" dirty="0">
                          <a:latin typeface="Agency FB" panose="020B0503020202020204" pitchFamily="34" charset="0"/>
                        </a:rPr>
                        <a:t>2</a:t>
                      </a:r>
                    </a:p>
                    <a:p>
                      <a:pPr algn="r"/>
                      <a:r>
                        <a:rPr lang="de-DE" dirty="0">
                          <a:latin typeface="Agency FB" panose="020B0503020202020204" pitchFamily="34" charset="0"/>
                        </a:rPr>
                        <a:t>2</a:t>
                      </a:r>
                    </a:p>
                    <a:p>
                      <a:pPr algn="r"/>
                      <a:endParaRPr lang="de-DE" dirty="0">
                        <a:latin typeface="Agency FB" panose="020B0503020202020204" pitchFamily="34" charset="0"/>
                      </a:endParaRPr>
                    </a:p>
                  </a:txBody>
                  <a:tcPr/>
                </a:tc>
                <a:tc>
                  <a:txBody>
                    <a:bodyPr/>
                    <a:lstStyle/>
                    <a:p>
                      <a:pPr algn="r"/>
                      <a:r>
                        <a:rPr lang="de-DE" dirty="0">
                          <a:latin typeface="Agency FB" panose="020B0503020202020204" pitchFamily="34" charset="0"/>
                        </a:rPr>
                        <a:t>73</a:t>
                      </a:r>
                    </a:p>
                    <a:p>
                      <a:pPr algn="r"/>
                      <a:r>
                        <a:rPr lang="de-DE" dirty="0">
                          <a:latin typeface="Agency FB" panose="020B0503020202020204" pitchFamily="34" charset="0"/>
                        </a:rPr>
                        <a:t>157</a:t>
                      </a:r>
                    </a:p>
                    <a:p>
                      <a:pPr algn="r"/>
                      <a:r>
                        <a:rPr lang="de-DE" dirty="0">
                          <a:latin typeface="Agency FB" panose="020B0503020202020204" pitchFamily="34" charset="0"/>
                        </a:rPr>
                        <a:t>227</a:t>
                      </a:r>
                    </a:p>
                    <a:p>
                      <a:pPr algn="r"/>
                      <a:r>
                        <a:rPr lang="de-DE" dirty="0">
                          <a:latin typeface="Agency FB" panose="020B0503020202020204" pitchFamily="34" charset="0"/>
                        </a:rPr>
                        <a:t>10</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endParaRPr lang="de-DE" dirty="0">
                        <a:latin typeface="Agency FB" panose="020B0503020202020204" pitchFamily="34" charset="0"/>
                      </a:endParaRPr>
                    </a:p>
                  </a:txBody>
                  <a:tcPr/>
                </a:tc>
                <a:tc>
                  <a:txBody>
                    <a:bodyPr/>
                    <a:lstStyle/>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3</a:t>
                      </a:r>
                    </a:p>
                    <a:p>
                      <a:pPr algn="r"/>
                      <a:r>
                        <a:rPr lang="de-DE" dirty="0">
                          <a:latin typeface="Agency FB" panose="020B0503020202020204" pitchFamily="34" charset="0"/>
                        </a:rPr>
                        <a:t>1</a:t>
                      </a:r>
                    </a:p>
                    <a:p>
                      <a:pPr algn="r"/>
                      <a:endParaRPr lang="de-DE" dirty="0">
                        <a:latin typeface="Agency FB" panose="020B0503020202020204" pitchFamily="34" charset="0"/>
                      </a:endParaRPr>
                    </a:p>
                  </a:txBody>
                  <a:tcPr/>
                </a:tc>
                <a:tc>
                  <a:txBody>
                    <a:bodyPr/>
                    <a:lstStyle/>
                    <a:p>
                      <a:pPr algn="r"/>
                      <a:r>
                        <a:rPr lang="de-DE" dirty="0">
                          <a:latin typeface="Agency FB" panose="020B0503020202020204" pitchFamily="34" charset="0"/>
                        </a:rPr>
                        <a:t>0</a:t>
                      </a:r>
                    </a:p>
                    <a:p>
                      <a:pPr algn="r"/>
                      <a:r>
                        <a:rPr lang="de-DE" dirty="0">
                          <a:latin typeface="Agency FB" panose="020B0503020202020204" pitchFamily="34" charset="0"/>
                        </a:rPr>
                        <a:t>2</a:t>
                      </a:r>
                    </a:p>
                    <a:p>
                      <a:pPr algn="r"/>
                      <a:r>
                        <a:rPr lang="de-DE" dirty="0">
                          <a:latin typeface="Agency FB" panose="020B0503020202020204" pitchFamily="34" charset="0"/>
                        </a:rPr>
                        <a:t>2</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8</a:t>
                      </a:r>
                    </a:p>
                    <a:p>
                      <a:pPr algn="r"/>
                      <a:r>
                        <a:rPr lang="de-DE" dirty="0">
                          <a:latin typeface="Agency FB" panose="020B0503020202020204" pitchFamily="34" charset="0"/>
                        </a:rPr>
                        <a:t>1</a:t>
                      </a:r>
                    </a:p>
                    <a:p>
                      <a:pPr algn="r"/>
                      <a:endParaRPr lang="de-DE" dirty="0">
                        <a:latin typeface="Agency FB" panose="020B0503020202020204" pitchFamily="34" charset="0"/>
                      </a:endParaRPr>
                    </a:p>
                  </a:txBody>
                  <a:tcPr/>
                </a:tc>
                <a:tc>
                  <a:txBody>
                    <a:bodyPr/>
                    <a:lstStyle/>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1</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5</a:t>
                      </a:r>
                    </a:p>
                    <a:p>
                      <a:pPr algn="r"/>
                      <a:r>
                        <a:rPr lang="de-DE" dirty="0">
                          <a:latin typeface="Agency FB" panose="020B0503020202020204" pitchFamily="34" charset="0"/>
                        </a:rPr>
                        <a:t>1</a:t>
                      </a:r>
                    </a:p>
                    <a:p>
                      <a:pPr algn="r"/>
                      <a:endParaRPr lang="de-DE" dirty="0">
                        <a:latin typeface="Agency FB" panose="020B0503020202020204" pitchFamily="34" charset="0"/>
                      </a:endParaRPr>
                    </a:p>
                  </a:txBody>
                  <a:tcPr/>
                </a:tc>
                <a:tc>
                  <a:txBody>
                    <a:bodyPr/>
                    <a:lstStyle/>
                    <a:p>
                      <a:pPr algn="r"/>
                      <a:r>
                        <a:rPr lang="de-DE" dirty="0">
                          <a:latin typeface="Agency FB" panose="020B0503020202020204" pitchFamily="34" charset="0"/>
                        </a:rPr>
                        <a:t>1</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0</a:t>
                      </a:r>
                    </a:p>
                    <a:p>
                      <a:pPr algn="r"/>
                      <a:r>
                        <a:rPr lang="de-DE" dirty="0">
                          <a:latin typeface="Agency FB" panose="020B0503020202020204" pitchFamily="34" charset="0"/>
                        </a:rPr>
                        <a:t>8</a:t>
                      </a:r>
                    </a:p>
                    <a:p>
                      <a:pPr algn="r"/>
                      <a:r>
                        <a:rPr lang="de-DE" dirty="0">
                          <a:latin typeface="Agency FB" panose="020B0503020202020204" pitchFamily="34" charset="0"/>
                        </a:rPr>
                        <a:t>5</a:t>
                      </a:r>
                    </a:p>
                    <a:p>
                      <a:pPr algn="r"/>
                      <a:endParaRPr lang="de-DE" dirty="0">
                        <a:latin typeface="Agency FB" panose="020B0503020202020204" pitchFamily="34" charset="0"/>
                      </a:endParaRPr>
                    </a:p>
                  </a:txBody>
                  <a:tcPr/>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6553200" y="6477000"/>
            <a:ext cx="2133600" cy="244475"/>
          </a:xfrm>
          <a:prstGeom prst="rect">
            <a:avLst/>
          </a:prstGeom>
          <a:noFill/>
          <a:ln w="9525">
            <a:noFill/>
            <a:round/>
          </a:ln>
        </p:spPr>
        <p:txBody>
          <a:bodyPr lIns="90000" tIns="46800" rIns="90000" bIns="46800" anchor="ctr"/>
          <a:lstStyle/>
          <a:p>
            <a:pPr algn="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fld id="{48895EFF-1DBE-4654-84B8-EE5B6E2FA3CA}" type="slidenum">
              <a:rPr lang="en-US" sz="1200">
                <a:solidFill>
                  <a:srgbClr val="898989"/>
                </a:solidFill>
                <a:latin typeface="Calibri" panose="020F0502020204030204" pitchFamily="34" charset="0"/>
                <a:ea typeface="黑体" panose="02010609060101010101" pitchFamily="49" charset="-122"/>
              </a:rPr>
              <a:t>68</a:t>
            </a:fld>
            <a:endParaRPr lang="en-US" sz="1200" dirty="0">
              <a:solidFill>
                <a:srgbClr val="898989"/>
              </a:solidFill>
              <a:latin typeface="Calibri" panose="020F0502020204030204" pitchFamily="34" charset="0"/>
              <a:ea typeface="黑体" panose="02010609060101010101" pitchFamily="49" charset="-122"/>
            </a:endParaRPr>
          </a:p>
        </p:txBody>
      </p:sp>
      <p:sp>
        <p:nvSpPr>
          <p:cNvPr id="84995" name="Text Box 2"/>
          <p:cNvSpPr txBox="1">
            <a:spLocks noChangeArrowheads="1"/>
          </p:cNvSpPr>
          <p:nvPr/>
        </p:nvSpPr>
        <p:spPr bwMode="auto">
          <a:xfrm>
            <a:off x="285720" y="12700"/>
            <a:ext cx="8572560" cy="1040036"/>
          </a:xfrm>
          <a:prstGeom prst="rect">
            <a:avLst/>
          </a:prstGeom>
          <a:noFill/>
          <a:ln w="9525">
            <a:noFill/>
            <a:round/>
          </a:ln>
        </p:spPr>
        <p:txBody>
          <a:bodyPr anchor="b"/>
          <a:lstStyle/>
          <a:p>
            <a:pPr algn="ctr"/>
            <a:r>
              <a:rPr lang="zh-CN" altLang="en-US" sz="3600" dirty="0">
                <a:solidFill>
                  <a:schemeClr val="tx1"/>
                </a:solidFill>
                <a:latin typeface="+mj-lt"/>
                <a:ea typeface="黑体" panose="02010609060101010101" pitchFamily="49" charset="-122"/>
              </a:rPr>
              <a:t>二值</a:t>
            </a:r>
            <a:r>
              <a:rPr lang="de-DE" sz="3600" dirty="0">
                <a:solidFill>
                  <a:schemeClr val="tx1"/>
                </a:solidFill>
                <a:latin typeface="+mj-lt"/>
                <a:ea typeface="黑体" panose="02010609060101010101" pitchFamily="49" charset="-122"/>
              </a:rPr>
              <a:t> →  → </a:t>
            </a:r>
            <a:r>
              <a:rPr lang="en-US" altLang="zh-CN" sz="3600" dirty="0" err="1">
                <a:solidFill>
                  <a:schemeClr val="tx1"/>
                </a:solidFill>
                <a:latin typeface="+mj-lt"/>
                <a:ea typeface="黑体" panose="02010609060101010101" pitchFamily="49" charset="-122"/>
              </a:rPr>
              <a:t>tfidf</a:t>
            </a:r>
            <a:r>
              <a:rPr lang="zh-CN" altLang="en-US" sz="3600" dirty="0">
                <a:solidFill>
                  <a:schemeClr val="tx1"/>
                </a:solidFill>
                <a:latin typeface="+mj-lt"/>
                <a:ea typeface="黑体" panose="02010609060101010101" pitchFamily="49" charset="-122"/>
              </a:rPr>
              <a:t>矩阵</a:t>
            </a:r>
            <a:endParaRPr lang="de-DE" sz="3600" dirty="0">
              <a:solidFill>
                <a:schemeClr val="tx1"/>
              </a:solidFill>
              <a:latin typeface="+mj-lt"/>
              <a:ea typeface="黑体" panose="02010609060101010101" pitchFamily="49" charset="-122"/>
            </a:endParaRPr>
          </a:p>
        </p:txBody>
      </p:sp>
      <p:sp>
        <p:nvSpPr>
          <p:cNvPr id="84996" name="Text Box 3"/>
          <p:cNvSpPr txBox="1">
            <a:spLocks noChangeArrowheads="1"/>
          </p:cNvSpPr>
          <p:nvPr/>
        </p:nvSpPr>
        <p:spPr bwMode="auto">
          <a:xfrm>
            <a:off x="214282" y="5143536"/>
            <a:ext cx="8572560" cy="1714464"/>
          </a:xfrm>
          <a:prstGeom prst="rect">
            <a:avLst/>
          </a:prstGeom>
          <a:noFill/>
          <a:ln w="9525">
            <a:noFill/>
            <a:round/>
          </a:ln>
        </p:spPr>
        <p:txBody>
          <a:bodyPr/>
          <a:lstStyle/>
          <a:p>
            <a:r>
              <a:rPr lang="en-US" dirty="0">
                <a:solidFill>
                  <a:schemeClr val="tx1"/>
                </a:solidFill>
                <a:latin typeface="+mj-lt"/>
                <a:ea typeface="黑体" panose="02010609060101010101" pitchFamily="49" charset="-122"/>
              </a:rPr>
              <a:t>	</a:t>
            </a:r>
            <a:r>
              <a:rPr lang="zh-CN" altLang="en-US" dirty="0">
                <a:solidFill>
                  <a:schemeClr val="tx1"/>
                </a:solidFill>
                <a:latin typeface="+mj-lt"/>
                <a:ea typeface="黑体" panose="02010609060101010101" pitchFamily="49" charset="-122"/>
              </a:rPr>
              <a:t>每篇文档表示成一个基于</a:t>
            </a:r>
            <a:r>
              <a:rPr lang="en-US" altLang="zh-CN" dirty="0" err="1">
                <a:solidFill>
                  <a:schemeClr val="tx1"/>
                </a:solidFill>
                <a:latin typeface="+mj-lt"/>
                <a:ea typeface="黑体" panose="02010609060101010101" pitchFamily="49" charset="-122"/>
              </a:rPr>
              <a:t>tfidf</a:t>
            </a:r>
            <a:r>
              <a:rPr lang="zh-CN" altLang="en-US" dirty="0">
                <a:solidFill>
                  <a:schemeClr val="tx1"/>
                </a:solidFill>
                <a:latin typeface="+mj-lt"/>
                <a:ea typeface="黑体" panose="02010609060101010101" pitchFamily="49" charset="-122"/>
              </a:rPr>
              <a:t>权重的实值向量</a:t>
            </a:r>
            <a:r>
              <a:rPr lang="de-DE" dirty="0">
                <a:solidFill>
                  <a:schemeClr val="tx1"/>
                </a:solidFill>
                <a:latin typeface="+mj-lt"/>
                <a:ea typeface="黑体" panose="02010609060101010101" pitchFamily="49" charset="-122"/>
              </a:rPr>
              <a:t> </a:t>
            </a:r>
            <a:r>
              <a:rPr lang="en-US" dirty="0">
                <a:solidFill>
                  <a:schemeClr val="tx1"/>
                </a:solidFill>
                <a:latin typeface="+mj-lt"/>
                <a:ea typeface="黑体" panose="02010609060101010101" pitchFamily="49" charset="-122"/>
              </a:rPr>
              <a:t>∈ R</a:t>
            </a:r>
            <a:r>
              <a:rPr lang="en-US" baseline="30000" dirty="0">
                <a:solidFill>
                  <a:schemeClr val="tx1"/>
                </a:solidFill>
                <a:latin typeface="+mj-lt"/>
                <a:ea typeface="黑体" panose="02010609060101010101" pitchFamily="49" charset="-122"/>
              </a:rPr>
              <a:t>|</a:t>
            </a:r>
            <a:r>
              <a:rPr lang="en-US" i="1" baseline="30000" dirty="0">
                <a:solidFill>
                  <a:schemeClr val="tx1"/>
                </a:solidFill>
                <a:latin typeface="+mj-lt"/>
                <a:ea typeface="黑体" panose="02010609060101010101" pitchFamily="49" charset="-122"/>
              </a:rPr>
              <a:t>V</a:t>
            </a:r>
            <a:r>
              <a:rPr lang="en-US" baseline="30000" dirty="0">
                <a:solidFill>
                  <a:schemeClr val="tx1"/>
                </a:solidFill>
                <a:latin typeface="+mj-lt"/>
                <a:ea typeface="黑体" panose="02010609060101010101" pitchFamily="49" charset="-122"/>
              </a:rPr>
              <a:t>|</a:t>
            </a:r>
          </a:p>
        </p:txBody>
      </p:sp>
      <p:sp>
        <p:nvSpPr>
          <p:cNvPr id="84997" name="Text Box 4"/>
          <p:cNvSpPr txBox="1">
            <a:spLocks noChangeArrowheads="1"/>
          </p:cNvSpPr>
          <p:nvPr/>
        </p:nvSpPr>
        <p:spPr bwMode="auto">
          <a:xfrm>
            <a:off x="7640638" y="-33338"/>
            <a:ext cx="925512" cy="336551"/>
          </a:xfrm>
          <a:prstGeom prst="rect">
            <a:avLst/>
          </a:prstGeom>
          <a:noFill/>
          <a:ln w="9525">
            <a:noFill/>
            <a:round/>
          </a:ln>
        </p:spPr>
        <p:txBody>
          <a:bodyPr wrap="none" anchor="ctr"/>
          <a:lstStyle/>
          <a:p>
            <a:pPr>
              <a:buClr>
                <a:srgbClr val="000000"/>
              </a:buClr>
              <a:buSzPct val="100000"/>
              <a:buFont typeface="Times New Roman" panose="02020603050405020304" pitchFamily="18" charset="0"/>
              <a:buNone/>
            </a:pPr>
            <a:endParaRPr lang="de-DE" dirty="0">
              <a:ea typeface="黑体" panose="02010609060101010101" pitchFamily="49" charset="-122"/>
            </a:endParaRPr>
          </a:p>
        </p:txBody>
      </p:sp>
      <p:sp>
        <p:nvSpPr>
          <p:cNvPr id="7" name="Slide Number Placeholder 6"/>
          <p:cNvSpPr>
            <a:spLocks noGrp="1"/>
          </p:cNvSpPr>
          <p:nvPr>
            <p:ph type="sldNum" sz="quarter" idx="12"/>
          </p:nvPr>
        </p:nvSpPr>
        <p:spPr/>
        <p:txBody>
          <a:bodyPr/>
          <a:lstStyle/>
          <a:p>
            <a:pPr>
              <a:defRPr/>
            </a:pPr>
            <a:fld id="{74BF2C0F-05D6-4882-A325-BE394602789D}" type="slidenum">
              <a:rPr lang="en-US" smtClean="0"/>
              <a:t>68</a:t>
            </a:fld>
            <a:endParaRPr lang="en-US"/>
          </a:p>
        </p:txBody>
      </p:sp>
      <p:graphicFrame>
        <p:nvGraphicFramePr>
          <p:cNvPr id="9" name="Table 8"/>
          <p:cNvGraphicFramePr>
            <a:graphicFrameLocks noGrp="1"/>
          </p:cNvGraphicFramePr>
          <p:nvPr/>
        </p:nvGraphicFramePr>
        <p:xfrm>
          <a:off x="214282" y="1617356"/>
          <a:ext cx="8524894" cy="2926080"/>
        </p:xfrm>
        <a:graphic>
          <a:graphicData uri="http://schemas.openxmlformats.org/drawingml/2006/table">
            <a:tbl>
              <a:tblPr firstRow="1" bandRow="1">
                <a:tableStyleId>{C083E6E3-FA7D-4D7B-A595-EF9225AFEA82}</a:tableStyleId>
              </a:tblPr>
              <a:tblGrid>
                <a:gridCol w="1285884">
                  <a:extLst>
                    <a:ext uri="{9D8B030D-6E8A-4147-A177-3AD203B41FA5}">
                      <a16:colId xmlns:a16="http://schemas.microsoft.com/office/drawing/2014/main" val="20000"/>
                    </a:ext>
                  </a:extLst>
                </a:gridCol>
                <a:gridCol w="1285884">
                  <a:extLst>
                    <a:ext uri="{9D8B030D-6E8A-4147-A177-3AD203B41FA5}">
                      <a16:colId xmlns:a16="http://schemas.microsoft.com/office/drawing/2014/main" val="20001"/>
                    </a:ext>
                  </a:extLst>
                </a:gridCol>
                <a:gridCol w="1081758">
                  <a:extLst>
                    <a:ext uri="{9D8B030D-6E8A-4147-A177-3AD203B41FA5}">
                      <a16:colId xmlns:a16="http://schemas.microsoft.com/office/drawing/2014/main" val="20002"/>
                    </a:ext>
                  </a:extLst>
                </a:gridCol>
                <a:gridCol w="1217842">
                  <a:extLst>
                    <a:ext uri="{9D8B030D-6E8A-4147-A177-3AD203B41FA5}">
                      <a16:colId xmlns:a16="http://schemas.microsoft.com/office/drawing/2014/main" val="20003"/>
                    </a:ext>
                  </a:extLst>
                </a:gridCol>
                <a:gridCol w="1217842">
                  <a:extLst>
                    <a:ext uri="{9D8B030D-6E8A-4147-A177-3AD203B41FA5}">
                      <a16:colId xmlns:a16="http://schemas.microsoft.com/office/drawing/2014/main" val="20004"/>
                    </a:ext>
                  </a:extLst>
                </a:gridCol>
                <a:gridCol w="1217842">
                  <a:extLst>
                    <a:ext uri="{9D8B030D-6E8A-4147-A177-3AD203B41FA5}">
                      <a16:colId xmlns:a16="http://schemas.microsoft.com/office/drawing/2014/main" val="20005"/>
                    </a:ext>
                  </a:extLst>
                </a:gridCol>
                <a:gridCol w="1217842">
                  <a:extLst>
                    <a:ext uri="{9D8B030D-6E8A-4147-A177-3AD203B41FA5}">
                      <a16:colId xmlns:a16="http://schemas.microsoft.com/office/drawing/2014/main" val="20006"/>
                    </a:ext>
                  </a:extLst>
                </a:gridCol>
              </a:tblGrid>
              <a:tr h="370840">
                <a:tc>
                  <a:txBody>
                    <a:bodyPr/>
                    <a:lstStyle/>
                    <a:p>
                      <a:endParaRPr lang="de-DE" sz="2200" b="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kern="1200" baseline="0" dirty="0">
                          <a:latin typeface="Agency FB" panose="020B0503020202020204" pitchFamily="34" charset="0"/>
                          <a:cs typeface="Arial" panose="020B0604020202020204" pitchFamily="34" charset="0"/>
                        </a:rPr>
                        <a:t>Anthony </a:t>
                      </a:r>
                      <a:r>
                        <a:rPr lang="de-DE" sz="1800" b="1" kern="1200" baseline="0" dirty="0" err="1">
                          <a:latin typeface="Agency FB" panose="020B0503020202020204" pitchFamily="34" charset="0"/>
                          <a:cs typeface="Arial" panose="020B0604020202020204" pitchFamily="34" charset="0"/>
                        </a:rPr>
                        <a:t>and</a:t>
                      </a:r>
                      <a:r>
                        <a:rPr lang="de-DE" sz="1800" b="1" kern="1200" baseline="0" dirty="0">
                          <a:latin typeface="Agency FB" panose="020B0503020202020204" pitchFamily="34" charset="0"/>
                          <a:cs typeface="Arial" panose="020B0604020202020204" pitchFamily="34" charset="0"/>
                        </a:rPr>
                        <a:t>  Cleopatra</a:t>
                      </a:r>
                      <a:endParaRPr lang="de-DE" sz="1800" b="1" kern="1200" baseline="0" dirty="0">
                        <a:solidFill>
                          <a:schemeClr val="lt1"/>
                        </a:solidFill>
                        <a:latin typeface="Agency FB" panose="020B0503020202020204" pitchFamily="34" charset="0"/>
                        <a:ea typeface="+mn-ea"/>
                        <a:cs typeface="Arial" panose="020B0604020202020204" pitchFamily="34" charset="0"/>
                      </a:endParaRPr>
                    </a:p>
                  </a:txBody>
                  <a:tcPr/>
                </a:tc>
                <a:tc>
                  <a:txBody>
                    <a:bodyPr/>
                    <a:lstStyle/>
                    <a:p>
                      <a:pPr algn="ctr"/>
                      <a:r>
                        <a:rPr lang="en-US" sz="1800" b="1" kern="1200" baseline="0" dirty="0">
                          <a:latin typeface="Agency FB" panose="020B0503020202020204" pitchFamily="34" charset="0"/>
                          <a:cs typeface="Arial" panose="020B0604020202020204" pitchFamily="34" charset="0"/>
                        </a:rPr>
                        <a:t>Julius </a:t>
                      </a:r>
                      <a:r>
                        <a:rPr lang="de-DE" sz="1800" b="1" kern="1200" baseline="0" dirty="0">
                          <a:latin typeface="Agency FB" panose="020B0503020202020204" pitchFamily="34" charset="0"/>
                          <a:cs typeface="Arial" panose="020B0604020202020204" pitchFamily="34" charset="0"/>
                        </a:rPr>
                        <a:t>Caesar </a:t>
                      </a:r>
                      <a:endParaRPr lang="de-DE" sz="1800" b="1" dirty="0">
                        <a:latin typeface="Agency FB" panose="020B0503020202020204" pitchFamily="34" charset="0"/>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kern="1200" baseline="0" dirty="0">
                          <a:latin typeface="Agency FB" panose="020B0503020202020204" pitchFamily="34" charset="0"/>
                          <a:cs typeface="Arial" panose="020B0604020202020204" pitchFamily="34" charset="0"/>
                        </a:rPr>
                        <a:t>The  </a:t>
                      </a:r>
                      <a:r>
                        <a:rPr lang="de-DE" sz="1800" b="1" kern="1200" baseline="0" dirty="0">
                          <a:latin typeface="Agency FB" panose="020B0503020202020204" pitchFamily="34" charset="0"/>
                          <a:cs typeface="Arial" panose="020B0604020202020204" pitchFamily="34" charset="0"/>
                        </a:rPr>
                        <a:t>Tempest</a:t>
                      </a:r>
                      <a:endParaRPr lang="de-DE" sz="1800" b="1" dirty="0">
                        <a:latin typeface="Agency FB" panose="020B0503020202020204" pitchFamily="34" charset="0"/>
                        <a:cs typeface="Arial" panose="020B0604020202020204" pitchFamily="34" charset="0"/>
                      </a:endParaRPr>
                    </a:p>
                  </a:txBody>
                  <a:tcPr/>
                </a:tc>
                <a:tc>
                  <a:txBody>
                    <a:bodyPr/>
                    <a:lstStyle/>
                    <a:p>
                      <a:pPr algn="ctr"/>
                      <a:r>
                        <a:rPr lang="en-US" sz="1800" b="1" kern="1200" baseline="0" dirty="0">
                          <a:latin typeface="Agency FB" panose="020B0503020202020204" pitchFamily="34" charset="0"/>
                          <a:cs typeface="Arial" panose="020B0604020202020204" pitchFamily="34" charset="0"/>
                        </a:rPr>
                        <a:t>Hamlet </a:t>
                      </a:r>
                      <a:endParaRPr lang="de-DE" sz="1800" b="1" dirty="0">
                        <a:latin typeface="Agency FB" panose="020B0503020202020204" pitchFamily="34" charset="0"/>
                        <a:cs typeface="Arial" panose="020B0604020202020204" pitchFamily="34" charset="0"/>
                      </a:endParaRPr>
                    </a:p>
                  </a:txBody>
                  <a:tcPr/>
                </a:tc>
                <a:tc>
                  <a:txBody>
                    <a:bodyPr/>
                    <a:lstStyle/>
                    <a:p>
                      <a:pPr algn="ctr"/>
                      <a:r>
                        <a:rPr lang="en-US" sz="1800" b="1" kern="1200" baseline="0" dirty="0">
                          <a:latin typeface="Agency FB" panose="020B0503020202020204" pitchFamily="34" charset="0"/>
                          <a:cs typeface="Arial" panose="020B0604020202020204" pitchFamily="34" charset="0"/>
                        </a:rPr>
                        <a:t>Othello </a:t>
                      </a:r>
                      <a:endParaRPr lang="de-DE" sz="1800" b="1" dirty="0">
                        <a:latin typeface="Agency FB" panose="020B0503020202020204" pitchFamily="34" charset="0"/>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kern="1200" baseline="0" dirty="0">
                          <a:latin typeface="Agency FB" panose="020B0503020202020204" pitchFamily="34" charset="0"/>
                          <a:cs typeface="Arial" panose="020B0604020202020204" pitchFamily="34" charset="0"/>
                        </a:rPr>
                        <a:t>Macbeth . . .</a:t>
                      </a:r>
                    </a:p>
                    <a:p>
                      <a:pPr algn="ctr"/>
                      <a:endParaRPr lang="de-DE" sz="1800" b="1" dirty="0">
                        <a:latin typeface="Agency FB" panose="020B0503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a:txBody>
                    <a:bodyPr/>
                    <a:lstStyle/>
                    <a:p>
                      <a:pPr algn="ctr"/>
                      <a:r>
                        <a:rPr lang="de-DE" dirty="0">
                          <a:latin typeface="Agency FB" panose="020B0503020202020204" pitchFamily="34" charset="0"/>
                        </a:rPr>
                        <a:t>ANTHONY</a:t>
                      </a:r>
                    </a:p>
                    <a:p>
                      <a:pPr algn="ctr"/>
                      <a:r>
                        <a:rPr lang="de-DE" dirty="0">
                          <a:latin typeface="Agency FB" panose="020B0503020202020204" pitchFamily="34" charset="0"/>
                        </a:rPr>
                        <a:t>BRUTUS</a:t>
                      </a:r>
                      <a:r>
                        <a:rPr lang="de-DE" baseline="0" dirty="0">
                          <a:latin typeface="Agency FB" panose="020B0503020202020204" pitchFamily="34" charset="0"/>
                        </a:rPr>
                        <a:t> </a:t>
                      </a:r>
                    </a:p>
                    <a:p>
                      <a:pPr algn="ctr"/>
                      <a:r>
                        <a:rPr lang="de-DE" baseline="0" dirty="0">
                          <a:latin typeface="Agency FB" panose="020B0503020202020204" pitchFamily="34" charset="0"/>
                        </a:rPr>
                        <a:t>CAESAR</a:t>
                      </a:r>
                    </a:p>
                    <a:p>
                      <a:pPr algn="ctr"/>
                      <a:r>
                        <a:rPr lang="de-DE" baseline="0" dirty="0">
                          <a:latin typeface="Agency FB" panose="020B0503020202020204" pitchFamily="34" charset="0"/>
                        </a:rPr>
                        <a:t>CALPURNIA</a:t>
                      </a:r>
                    </a:p>
                    <a:p>
                      <a:pPr algn="ctr"/>
                      <a:r>
                        <a:rPr lang="de-DE" baseline="0" dirty="0">
                          <a:latin typeface="Agency FB" panose="020B0503020202020204" pitchFamily="34" charset="0"/>
                        </a:rPr>
                        <a:t>CLEOPATRA</a:t>
                      </a:r>
                    </a:p>
                    <a:p>
                      <a:pPr algn="ctr"/>
                      <a:r>
                        <a:rPr lang="de-DE" baseline="0" dirty="0">
                          <a:latin typeface="Agency FB" panose="020B0503020202020204" pitchFamily="34" charset="0"/>
                        </a:rPr>
                        <a:t>MERCY</a:t>
                      </a:r>
                    </a:p>
                    <a:p>
                      <a:pPr algn="ctr"/>
                      <a:r>
                        <a:rPr lang="de-DE" baseline="0" dirty="0">
                          <a:latin typeface="Agency FB" panose="020B0503020202020204" pitchFamily="34" charset="0"/>
                        </a:rPr>
                        <a:t>WORSER</a:t>
                      </a:r>
                    </a:p>
                    <a:p>
                      <a:pPr algn="ctr"/>
                      <a:r>
                        <a:rPr lang="de-DE" baseline="0" dirty="0">
                          <a:latin typeface="Agency FB" panose="020B0503020202020204" pitchFamily="34" charset="0"/>
                        </a:rPr>
                        <a:t>. . .</a:t>
                      </a:r>
                      <a:endParaRPr lang="de-DE" dirty="0">
                        <a:latin typeface="Agency FB" panose="020B0503020202020204" pitchFamily="34" charset="0"/>
                      </a:endParaRPr>
                    </a:p>
                  </a:txBody>
                  <a:tcPr/>
                </a:tc>
                <a:tc>
                  <a:txBody>
                    <a:bodyPr/>
                    <a:lstStyle/>
                    <a:p>
                      <a:pPr algn="ctr"/>
                      <a:r>
                        <a:rPr lang="de-DE" dirty="0">
                          <a:latin typeface="Agency FB" panose="020B0503020202020204" pitchFamily="34" charset="0"/>
                        </a:rPr>
                        <a:t>5.25</a:t>
                      </a:r>
                    </a:p>
                    <a:p>
                      <a:pPr algn="ctr"/>
                      <a:r>
                        <a:rPr lang="de-DE" dirty="0">
                          <a:latin typeface="Agency FB" panose="020B0503020202020204" pitchFamily="34" charset="0"/>
                        </a:rPr>
                        <a:t>1.21</a:t>
                      </a:r>
                    </a:p>
                    <a:p>
                      <a:pPr algn="ctr"/>
                      <a:r>
                        <a:rPr lang="de-DE" dirty="0">
                          <a:latin typeface="Agency FB" panose="020B0503020202020204" pitchFamily="34" charset="0"/>
                        </a:rPr>
                        <a:t>8.59</a:t>
                      </a:r>
                    </a:p>
                    <a:p>
                      <a:pPr algn="ctr"/>
                      <a:r>
                        <a:rPr lang="de-DE" dirty="0">
                          <a:latin typeface="Agency FB" panose="020B0503020202020204" pitchFamily="34" charset="0"/>
                        </a:rPr>
                        <a:t>0.0</a:t>
                      </a:r>
                    </a:p>
                    <a:p>
                      <a:pPr algn="ctr"/>
                      <a:r>
                        <a:rPr lang="de-DE" dirty="0">
                          <a:latin typeface="Agency FB" panose="020B0503020202020204" pitchFamily="34" charset="0"/>
                        </a:rPr>
                        <a:t>2.85</a:t>
                      </a:r>
                    </a:p>
                    <a:p>
                      <a:pPr algn="ctr"/>
                      <a:r>
                        <a:rPr lang="de-DE" dirty="0">
                          <a:latin typeface="Agency FB" panose="020B0503020202020204" pitchFamily="34" charset="0"/>
                        </a:rPr>
                        <a:t>1.51</a:t>
                      </a:r>
                    </a:p>
                    <a:p>
                      <a:pPr algn="ctr"/>
                      <a:r>
                        <a:rPr lang="de-DE" dirty="0">
                          <a:latin typeface="Agency FB" panose="020B0503020202020204" pitchFamily="34" charset="0"/>
                        </a:rPr>
                        <a:t>1.37</a:t>
                      </a:r>
                    </a:p>
                  </a:txBody>
                  <a:tcPr/>
                </a:tc>
                <a:tc>
                  <a:txBody>
                    <a:bodyPr/>
                    <a:lstStyle/>
                    <a:p>
                      <a:pPr algn="ctr"/>
                      <a:r>
                        <a:rPr lang="de-DE" dirty="0">
                          <a:latin typeface="Agency FB" panose="020B0503020202020204" pitchFamily="34" charset="0"/>
                        </a:rPr>
                        <a:t>3.18</a:t>
                      </a:r>
                    </a:p>
                    <a:p>
                      <a:pPr algn="ctr"/>
                      <a:r>
                        <a:rPr lang="de-DE" dirty="0">
                          <a:latin typeface="Agency FB" panose="020B0503020202020204" pitchFamily="34" charset="0"/>
                        </a:rPr>
                        <a:t>6.10</a:t>
                      </a:r>
                    </a:p>
                    <a:p>
                      <a:pPr algn="ctr"/>
                      <a:r>
                        <a:rPr lang="de-DE" dirty="0">
                          <a:latin typeface="Agency FB" panose="020B0503020202020204" pitchFamily="34" charset="0"/>
                        </a:rPr>
                        <a:t>2.54</a:t>
                      </a:r>
                    </a:p>
                    <a:p>
                      <a:pPr algn="ctr"/>
                      <a:r>
                        <a:rPr lang="de-DE" dirty="0">
                          <a:latin typeface="Agency FB" panose="020B0503020202020204" pitchFamily="34" charset="0"/>
                        </a:rPr>
                        <a:t>1.54</a:t>
                      </a:r>
                    </a:p>
                    <a:p>
                      <a:pPr algn="ctr"/>
                      <a:r>
                        <a:rPr lang="de-DE" dirty="0">
                          <a:latin typeface="Agency FB" panose="020B0503020202020204" pitchFamily="34" charset="0"/>
                        </a:rPr>
                        <a:t>0.0</a:t>
                      </a:r>
                    </a:p>
                    <a:p>
                      <a:pPr algn="ctr"/>
                      <a:r>
                        <a:rPr lang="de-DE" dirty="0">
                          <a:latin typeface="Agency FB" panose="020B0503020202020204" pitchFamily="34" charset="0"/>
                        </a:rPr>
                        <a:t>0.0</a:t>
                      </a:r>
                    </a:p>
                    <a:p>
                      <a:pPr algn="ctr"/>
                      <a:r>
                        <a:rPr lang="de-DE" dirty="0">
                          <a:latin typeface="Agency FB" panose="020B0503020202020204" pitchFamily="34" charset="0"/>
                        </a:rPr>
                        <a:t>0.0</a:t>
                      </a:r>
                    </a:p>
                    <a:p>
                      <a:pPr algn="ctr"/>
                      <a:endParaRPr lang="de-DE" dirty="0">
                        <a:latin typeface="Agency FB" panose="020B0503020202020204" pitchFamily="34" charset="0"/>
                      </a:endParaRPr>
                    </a:p>
                  </a:txBody>
                  <a:tcPr/>
                </a:tc>
                <a:tc>
                  <a:txBody>
                    <a:bodyPr/>
                    <a:lstStyle/>
                    <a:p>
                      <a:pPr algn="ctr"/>
                      <a:r>
                        <a:rPr lang="de-DE" dirty="0">
                          <a:latin typeface="Agency FB" panose="020B0503020202020204" pitchFamily="34" charset="0"/>
                        </a:rPr>
                        <a:t>0.0</a:t>
                      </a:r>
                    </a:p>
                    <a:p>
                      <a:pPr algn="ctr"/>
                      <a:r>
                        <a:rPr lang="de-DE" dirty="0">
                          <a:latin typeface="Agency FB" panose="020B0503020202020204" pitchFamily="34" charset="0"/>
                        </a:rPr>
                        <a:t>0.0</a:t>
                      </a:r>
                    </a:p>
                    <a:p>
                      <a:pPr algn="ctr"/>
                      <a:r>
                        <a:rPr lang="de-DE" dirty="0">
                          <a:latin typeface="Agency FB" panose="020B0503020202020204" pitchFamily="34" charset="0"/>
                        </a:rPr>
                        <a:t>0.0</a:t>
                      </a:r>
                    </a:p>
                    <a:p>
                      <a:pPr algn="ctr"/>
                      <a:r>
                        <a:rPr lang="de-DE" dirty="0">
                          <a:latin typeface="Agency FB" panose="020B0503020202020204" pitchFamily="34" charset="0"/>
                        </a:rPr>
                        <a:t>0.0</a:t>
                      </a:r>
                    </a:p>
                    <a:p>
                      <a:pPr algn="ctr"/>
                      <a:r>
                        <a:rPr lang="de-DE" dirty="0">
                          <a:latin typeface="Agency FB" panose="020B0503020202020204" pitchFamily="34" charset="0"/>
                        </a:rPr>
                        <a:t>0.0</a:t>
                      </a:r>
                    </a:p>
                    <a:p>
                      <a:pPr algn="ctr"/>
                      <a:r>
                        <a:rPr lang="de-DE" dirty="0">
                          <a:latin typeface="Agency FB" panose="020B0503020202020204" pitchFamily="34" charset="0"/>
                        </a:rPr>
                        <a:t>1.90</a:t>
                      </a:r>
                    </a:p>
                    <a:p>
                      <a:pPr algn="ctr"/>
                      <a:r>
                        <a:rPr lang="de-DE" dirty="0">
                          <a:latin typeface="Agency FB" panose="020B0503020202020204" pitchFamily="34" charset="0"/>
                        </a:rPr>
                        <a:t>0.11</a:t>
                      </a:r>
                    </a:p>
                  </a:txBody>
                  <a:tcPr/>
                </a:tc>
                <a:tc>
                  <a:txBody>
                    <a:bodyPr/>
                    <a:lstStyle/>
                    <a:p>
                      <a:pPr algn="ctr"/>
                      <a:r>
                        <a:rPr lang="de-DE" dirty="0">
                          <a:latin typeface="Agency FB" panose="020B0503020202020204" pitchFamily="34" charset="0"/>
                        </a:rPr>
                        <a:t>0.0</a:t>
                      </a:r>
                    </a:p>
                    <a:p>
                      <a:pPr algn="ctr"/>
                      <a:r>
                        <a:rPr lang="de-DE" dirty="0">
                          <a:latin typeface="Agency FB" panose="020B0503020202020204" pitchFamily="34" charset="0"/>
                        </a:rPr>
                        <a:t>1.0</a:t>
                      </a:r>
                    </a:p>
                    <a:p>
                      <a:pPr algn="ctr"/>
                      <a:r>
                        <a:rPr lang="de-DE" dirty="0">
                          <a:latin typeface="Agency FB" panose="020B0503020202020204" pitchFamily="34" charset="0"/>
                        </a:rPr>
                        <a:t>1.51</a:t>
                      </a:r>
                    </a:p>
                    <a:p>
                      <a:pPr algn="ctr"/>
                      <a:r>
                        <a:rPr lang="de-DE" dirty="0">
                          <a:latin typeface="Agency FB" panose="020B0503020202020204" pitchFamily="34" charset="0"/>
                        </a:rPr>
                        <a:t>0.0</a:t>
                      </a:r>
                    </a:p>
                    <a:p>
                      <a:pPr algn="ctr"/>
                      <a:r>
                        <a:rPr lang="de-DE" dirty="0">
                          <a:latin typeface="Agency FB" panose="020B0503020202020204" pitchFamily="34" charset="0"/>
                        </a:rPr>
                        <a:t>0.0</a:t>
                      </a:r>
                    </a:p>
                    <a:p>
                      <a:pPr algn="ctr"/>
                      <a:r>
                        <a:rPr lang="de-DE" dirty="0">
                          <a:latin typeface="Agency FB" panose="020B0503020202020204" pitchFamily="34" charset="0"/>
                        </a:rPr>
                        <a:t>0.12</a:t>
                      </a:r>
                    </a:p>
                    <a:p>
                      <a:pPr algn="ctr"/>
                      <a:r>
                        <a:rPr lang="de-DE" dirty="0">
                          <a:latin typeface="Agency FB" panose="020B0503020202020204" pitchFamily="34" charset="0"/>
                        </a:rPr>
                        <a:t>4.15</a:t>
                      </a:r>
                    </a:p>
                  </a:txBody>
                  <a:tcPr/>
                </a:tc>
                <a:tc>
                  <a:txBody>
                    <a:bodyPr/>
                    <a:lstStyle/>
                    <a:p>
                      <a:pPr algn="ctr"/>
                      <a:r>
                        <a:rPr lang="de-DE" dirty="0">
                          <a:latin typeface="Agency FB" panose="020B0503020202020204" pitchFamily="34" charset="0"/>
                        </a:rPr>
                        <a:t>0.0</a:t>
                      </a:r>
                    </a:p>
                    <a:p>
                      <a:pPr algn="ctr"/>
                      <a:r>
                        <a:rPr lang="de-DE" dirty="0">
                          <a:latin typeface="Agency FB" panose="020B0503020202020204" pitchFamily="34" charset="0"/>
                        </a:rPr>
                        <a:t>0.0</a:t>
                      </a:r>
                    </a:p>
                    <a:p>
                      <a:pPr algn="ctr"/>
                      <a:r>
                        <a:rPr lang="de-DE" dirty="0">
                          <a:latin typeface="Agency FB" panose="020B0503020202020204" pitchFamily="34" charset="0"/>
                        </a:rPr>
                        <a:t>0.25</a:t>
                      </a:r>
                    </a:p>
                    <a:p>
                      <a:pPr algn="ctr"/>
                      <a:r>
                        <a:rPr lang="de-DE" dirty="0">
                          <a:latin typeface="Agency FB" panose="020B0503020202020204" pitchFamily="34" charset="0"/>
                        </a:rPr>
                        <a:t>0.0</a:t>
                      </a:r>
                    </a:p>
                    <a:p>
                      <a:pPr algn="ctr"/>
                      <a:r>
                        <a:rPr lang="de-DE" dirty="0">
                          <a:latin typeface="Agency FB" panose="020B0503020202020204" pitchFamily="34" charset="0"/>
                        </a:rPr>
                        <a:t>0.0</a:t>
                      </a:r>
                    </a:p>
                    <a:p>
                      <a:pPr algn="ctr"/>
                      <a:r>
                        <a:rPr lang="de-DE" dirty="0">
                          <a:latin typeface="Agency FB" panose="020B0503020202020204" pitchFamily="34" charset="0"/>
                        </a:rPr>
                        <a:t>5.25</a:t>
                      </a:r>
                    </a:p>
                    <a:p>
                      <a:pPr algn="ctr"/>
                      <a:r>
                        <a:rPr lang="de-DE" dirty="0">
                          <a:latin typeface="Agency FB" panose="020B0503020202020204" pitchFamily="34" charset="0"/>
                        </a:rPr>
                        <a:t>0.25</a:t>
                      </a:r>
                    </a:p>
                  </a:txBody>
                  <a:tcPr/>
                </a:tc>
                <a:tc>
                  <a:txBody>
                    <a:bodyPr/>
                    <a:lstStyle/>
                    <a:p>
                      <a:pPr algn="ctr"/>
                      <a:r>
                        <a:rPr lang="de-DE" dirty="0">
                          <a:latin typeface="Agency FB" panose="020B0503020202020204" pitchFamily="34" charset="0"/>
                        </a:rPr>
                        <a:t>0.35</a:t>
                      </a:r>
                    </a:p>
                    <a:p>
                      <a:pPr algn="ctr"/>
                      <a:r>
                        <a:rPr lang="de-DE" dirty="0">
                          <a:latin typeface="Agency FB" panose="020B0503020202020204" pitchFamily="34" charset="0"/>
                        </a:rPr>
                        <a:t>0.0</a:t>
                      </a:r>
                    </a:p>
                    <a:p>
                      <a:pPr algn="ctr"/>
                      <a:r>
                        <a:rPr lang="de-DE" dirty="0">
                          <a:latin typeface="Agency FB" panose="020B0503020202020204" pitchFamily="34" charset="0"/>
                        </a:rPr>
                        <a:t>0.0</a:t>
                      </a:r>
                    </a:p>
                    <a:p>
                      <a:pPr algn="ctr"/>
                      <a:r>
                        <a:rPr lang="de-DE" dirty="0">
                          <a:latin typeface="Agency FB" panose="020B0503020202020204" pitchFamily="34" charset="0"/>
                        </a:rPr>
                        <a:t>0.0</a:t>
                      </a:r>
                    </a:p>
                    <a:p>
                      <a:pPr algn="ctr"/>
                      <a:r>
                        <a:rPr lang="de-DE" dirty="0">
                          <a:latin typeface="Agency FB" panose="020B0503020202020204" pitchFamily="34" charset="0"/>
                        </a:rPr>
                        <a:t>0.0</a:t>
                      </a:r>
                    </a:p>
                    <a:p>
                      <a:pPr algn="ctr"/>
                      <a:r>
                        <a:rPr lang="de-DE" dirty="0">
                          <a:latin typeface="Agency FB" panose="020B0503020202020204" pitchFamily="34" charset="0"/>
                        </a:rPr>
                        <a:t>0.88</a:t>
                      </a:r>
                    </a:p>
                    <a:p>
                      <a:pPr algn="ctr"/>
                      <a:r>
                        <a:rPr lang="de-DE" dirty="0">
                          <a:latin typeface="Agency FB" panose="020B0503020202020204" pitchFamily="34" charset="0"/>
                        </a:rPr>
                        <a:t>1.95</a:t>
                      </a:r>
                    </a:p>
                  </a:txBody>
                  <a:tcPr/>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4B751AB-2712-4A2D-997A-C0CC49FAE12E}" type="datetime1">
              <a:rPr lang="zh-CN" altLang="en-US"/>
              <a:t>2021/12/31</a:t>
            </a:fld>
            <a:endParaRPr lang="en-US" altLang="zh-CN"/>
          </a:p>
        </p:txBody>
      </p:sp>
      <p:sp>
        <p:nvSpPr>
          <p:cNvPr id="6" name="灯片编号占位符 5"/>
          <p:cNvSpPr>
            <a:spLocks noGrp="1"/>
          </p:cNvSpPr>
          <p:nvPr>
            <p:ph type="sldNum" sz="quarter" idx="12"/>
          </p:nvPr>
        </p:nvSpPr>
        <p:spPr/>
        <p:txBody>
          <a:bodyPr/>
          <a:lstStyle/>
          <a:p>
            <a:fld id="{D9AE4293-DF6A-4A8A-8C90-8C78EAD60908}" type="slidenum">
              <a:rPr lang="zh-CN" altLang="en-US"/>
              <a:t>69</a:t>
            </a:fld>
            <a:endParaRPr lang="en-US" altLang="zh-CN"/>
          </a:p>
        </p:txBody>
      </p:sp>
      <p:sp>
        <p:nvSpPr>
          <p:cNvPr id="494595" name="Rectangle 3"/>
          <p:cNvSpPr>
            <a:spLocks noGrp="1" noChangeArrowheads="1"/>
          </p:cNvSpPr>
          <p:nvPr>
            <p:ph type="body" idx="1"/>
          </p:nvPr>
        </p:nvSpPr>
        <p:spPr>
          <a:xfrm>
            <a:off x="459698" y="1300601"/>
            <a:ext cx="8229600" cy="4525963"/>
          </a:xfrm>
        </p:spPr>
        <p:txBody>
          <a:bodyPr>
            <a:normAutofit fontScale="92500" lnSpcReduction="20000"/>
          </a:bodyPr>
          <a:lstStyle/>
          <a:p>
            <a:pPr>
              <a:lnSpc>
                <a:spcPct val="150000"/>
              </a:lnSpc>
            </a:pPr>
            <a:r>
              <a:rPr lang="zh-CN" altLang="en-US" dirty="0">
                <a:solidFill>
                  <a:srgbClr val="0000FF"/>
                </a:solidFill>
                <a:latin typeface="华文中宋" panose="02010600040101010101" pitchFamily="2" charset="-122"/>
                <a:ea typeface="华文中宋" panose="02010600040101010101" pitchFamily="2" charset="-122"/>
              </a:rPr>
              <a:t>标引词的权重计算（</a:t>
            </a:r>
            <a:r>
              <a:rPr lang="en-US" altLang="zh-CN" dirty="0">
                <a:solidFill>
                  <a:srgbClr val="0000FF"/>
                </a:solidFill>
                <a:latin typeface="华文中宋" panose="02010600040101010101" pitchFamily="2" charset="-122"/>
                <a:ea typeface="华文中宋" panose="02010600040101010101" pitchFamily="2" charset="-122"/>
              </a:rPr>
              <a:t>TF-IDF</a:t>
            </a:r>
            <a:r>
              <a:rPr lang="zh-CN" altLang="en-US" dirty="0">
                <a:solidFill>
                  <a:srgbClr val="0000FF"/>
                </a:solidFill>
                <a:latin typeface="华文中宋" panose="02010600040101010101" pitchFamily="2" charset="-122"/>
                <a:ea typeface="华文中宋" panose="02010600040101010101" pitchFamily="2" charset="-122"/>
              </a:rPr>
              <a:t>）</a:t>
            </a:r>
          </a:p>
          <a:p>
            <a:pPr lvl="1">
              <a:lnSpc>
                <a:spcPct val="150000"/>
              </a:lnSpc>
            </a:pPr>
            <a:r>
              <a:rPr lang="en-US" altLang="zh-CN" sz="2400" dirty="0">
                <a:solidFill>
                  <a:srgbClr val="000000"/>
                </a:solidFill>
                <a:latin typeface="华文中宋" panose="02010600040101010101" pitchFamily="2" charset="-122"/>
                <a:ea typeface="华文中宋" panose="02010600040101010101" pitchFamily="2" charset="-122"/>
              </a:rPr>
              <a:t>N</a:t>
            </a:r>
            <a:r>
              <a:rPr lang="zh-CN" altLang="en-US" sz="2400" dirty="0">
                <a:solidFill>
                  <a:srgbClr val="000000"/>
                </a:solidFill>
                <a:latin typeface="华文中宋" panose="02010600040101010101" pitchFamily="2" charset="-122"/>
                <a:ea typeface="华文中宋" panose="02010600040101010101" pitchFamily="2" charset="-122"/>
              </a:rPr>
              <a:t>为文档集合，</a:t>
            </a:r>
            <a:r>
              <a:rPr lang="en-US" altLang="zh-CN" sz="2400" dirty="0" err="1">
                <a:solidFill>
                  <a:srgbClr val="000000"/>
                </a:solidFill>
                <a:latin typeface="华文中宋" panose="02010600040101010101" pitchFamily="2" charset="-122"/>
                <a:ea typeface="华文中宋" panose="02010600040101010101" pitchFamily="2" charset="-122"/>
              </a:rPr>
              <a:t>n</a:t>
            </a:r>
            <a:r>
              <a:rPr lang="en-US" altLang="zh-CN" sz="2400" baseline="-25000" dirty="0" err="1">
                <a:solidFill>
                  <a:srgbClr val="000000"/>
                </a:solidFill>
                <a:latin typeface="华文中宋" panose="02010600040101010101" pitchFamily="2" charset="-122"/>
                <a:ea typeface="华文中宋" panose="02010600040101010101" pitchFamily="2" charset="-122"/>
              </a:rPr>
              <a:t>i</a:t>
            </a:r>
            <a:r>
              <a:rPr lang="zh-CN" altLang="en-US" sz="2400" dirty="0">
                <a:solidFill>
                  <a:srgbClr val="000000"/>
                </a:solidFill>
                <a:latin typeface="华文中宋" panose="02010600040101010101" pitchFamily="2" charset="-122"/>
                <a:ea typeface="华文中宋" panose="02010600040101010101" pitchFamily="2" charset="-122"/>
              </a:rPr>
              <a:t>为包含标引词</a:t>
            </a:r>
            <a:r>
              <a:rPr lang="en-US" altLang="zh-CN" sz="2400" dirty="0">
                <a:solidFill>
                  <a:srgbClr val="000000"/>
                </a:solidFill>
                <a:latin typeface="华文中宋" panose="02010600040101010101" pitchFamily="2" charset="-122"/>
                <a:ea typeface="华文中宋" panose="02010600040101010101" pitchFamily="2" charset="-122"/>
              </a:rPr>
              <a:t>K</a:t>
            </a:r>
            <a:r>
              <a:rPr lang="en-US" altLang="zh-CN" sz="2400" baseline="-25000" dirty="0">
                <a:solidFill>
                  <a:srgbClr val="000000"/>
                </a:solidFill>
                <a:latin typeface="华文中宋" panose="02010600040101010101" pitchFamily="2" charset="-122"/>
                <a:ea typeface="华文中宋" panose="02010600040101010101" pitchFamily="2" charset="-122"/>
              </a:rPr>
              <a:t>i</a:t>
            </a:r>
            <a:r>
              <a:rPr lang="zh-CN" altLang="en-US" sz="2400" dirty="0">
                <a:solidFill>
                  <a:srgbClr val="000000"/>
                </a:solidFill>
                <a:latin typeface="华文中宋" panose="02010600040101010101" pitchFamily="2" charset="-122"/>
                <a:ea typeface="华文中宋" panose="02010600040101010101" pitchFamily="2" charset="-122"/>
              </a:rPr>
              <a:t>的文档篇数，</a:t>
            </a:r>
            <a:r>
              <a:rPr lang="en-US" altLang="zh-CN" sz="2400" dirty="0" err="1">
                <a:solidFill>
                  <a:srgbClr val="000000"/>
                </a:solidFill>
                <a:latin typeface="华文中宋" panose="02010600040101010101" pitchFamily="2" charset="-122"/>
                <a:ea typeface="华文中宋" panose="02010600040101010101" pitchFamily="2" charset="-122"/>
              </a:rPr>
              <a:t>TF</a:t>
            </a:r>
            <a:r>
              <a:rPr lang="en-US" altLang="zh-CN" sz="2400" baseline="-25000" dirty="0" err="1">
                <a:solidFill>
                  <a:srgbClr val="000000"/>
                </a:solidFill>
                <a:latin typeface="华文中宋" panose="02010600040101010101" pitchFamily="2" charset="-122"/>
                <a:ea typeface="华文中宋" panose="02010600040101010101" pitchFamily="2" charset="-122"/>
              </a:rPr>
              <a:t>ij</a:t>
            </a:r>
            <a:r>
              <a:rPr lang="zh-CN" altLang="en-US" sz="2400" dirty="0">
                <a:solidFill>
                  <a:srgbClr val="000000"/>
                </a:solidFill>
                <a:latin typeface="华文中宋" panose="02010600040101010101" pitchFamily="2" charset="-122"/>
                <a:ea typeface="华文中宋" panose="02010600040101010101" pitchFamily="2" charset="-122"/>
              </a:rPr>
              <a:t>表示标引词</a:t>
            </a:r>
            <a:r>
              <a:rPr lang="en-US" altLang="zh-CN" sz="2400" dirty="0">
                <a:solidFill>
                  <a:srgbClr val="000000"/>
                </a:solidFill>
                <a:latin typeface="华文中宋" panose="02010600040101010101" pitchFamily="2" charset="-122"/>
                <a:ea typeface="华文中宋" panose="02010600040101010101" pitchFamily="2" charset="-122"/>
              </a:rPr>
              <a:t>K</a:t>
            </a:r>
            <a:r>
              <a:rPr lang="en-US" altLang="zh-CN" sz="2400" baseline="-25000" dirty="0">
                <a:solidFill>
                  <a:srgbClr val="000000"/>
                </a:solidFill>
                <a:latin typeface="华文中宋" panose="02010600040101010101" pitchFamily="2" charset="-122"/>
                <a:ea typeface="华文中宋" panose="02010600040101010101" pitchFamily="2" charset="-122"/>
              </a:rPr>
              <a:t>i</a:t>
            </a:r>
            <a:r>
              <a:rPr lang="zh-CN" altLang="en-US" sz="2400" dirty="0">
                <a:solidFill>
                  <a:srgbClr val="000000"/>
                </a:solidFill>
                <a:latin typeface="华文中宋" panose="02010600040101010101" pitchFamily="2" charset="-122"/>
                <a:ea typeface="华文中宋" panose="02010600040101010101" pitchFamily="2" charset="-122"/>
              </a:rPr>
              <a:t>在文档</a:t>
            </a:r>
            <a:r>
              <a:rPr lang="en-US" altLang="zh-CN" sz="2400" dirty="0" err="1">
                <a:solidFill>
                  <a:srgbClr val="000000"/>
                </a:solidFill>
                <a:latin typeface="华文中宋" panose="02010600040101010101" pitchFamily="2" charset="-122"/>
                <a:ea typeface="华文中宋" panose="02010600040101010101" pitchFamily="2" charset="-122"/>
              </a:rPr>
              <a:t>D</a:t>
            </a:r>
            <a:r>
              <a:rPr lang="en-US" altLang="zh-CN" sz="2400" baseline="-25000" dirty="0" err="1">
                <a:solidFill>
                  <a:srgbClr val="000000"/>
                </a:solidFill>
                <a:latin typeface="华文中宋" panose="02010600040101010101" pitchFamily="2" charset="-122"/>
                <a:ea typeface="华文中宋" panose="02010600040101010101" pitchFamily="2" charset="-122"/>
              </a:rPr>
              <a:t>j</a:t>
            </a:r>
            <a:r>
              <a:rPr lang="zh-CN" altLang="en-US" sz="2400" dirty="0">
                <a:solidFill>
                  <a:srgbClr val="000000"/>
                </a:solidFill>
                <a:latin typeface="华文中宋" panose="02010600040101010101" pitchFamily="2" charset="-122"/>
                <a:ea typeface="华文中宋" panose="02010600040101010101" pitchFamily="2" charset="-122"/>
              </a:rPr>
              <a:t>中出现的频数，则文档</a:t>
            </a:r>
            <a:r>
              <a:rPr lang="en-US" altLang="zh-CN" sz="2400" dirty="0" err="1">
                <a:solidFill>
                  <a:srgbClr val="000000"/>
                </a:solidFill>
                <a:latin typeface="华文中宋" panose="02010600040101010101" pitchFamily="2" charset="-122"/>
                <a:ea typeface="华文中宋" panose="02010600040101010101" pitchFamily="2" charset="-122"/>
              </a:rPr>
              <a:t>D</a:t>
            </a:r>
            <a:r>
              <a:rPr lang="en-US" altLang="zh-CN" sz="2400" baseline="-25000" dirty="0" err="1">
                <a:solidFill>
                  <a:srgbClr val="000000"/>
                </a:solidFill>
                <a:latin typeface="华文中宋" panose="02010600040101010101" pitchFamily="2" charset="-122"/>
                <a:ea typeface="华文中宋" panose="02010600040101010101" pitchFamily="2" charset="-122"/>
              </a:rPr>
              <a:t>j</a:t>
            </a:r>
            <a:r>
              <a:rPr lang="zh-CN" altLang="en-US" sz="2400" dirty="0">
                <a:solidFill>
                  <a:srgbClr val="000000"/>
                </a:solidFill>
                <a:latin typeface="华文中宋" panose="02010600040101010101" pitchFamily="2" charset="-122"/>
                <a:ea typeface="华文中宋" panose="02010600040101010101" pitchFamily="2" charset="-122"/>
              </a:rPr>
              <a:t>中标引词</a:t>
            </a:r>
            <a:r>
              <a:rPr lang="en-US" altLang="zh-CN" sz="2400" dirty="0">
                <a:solidFill>
                  <a:srgbClr val="000000"/>
                </a:solidFill>
                <a:latin typeface="华文中宋" panose="02010600040101010101" pitchFamily="2" charset="-122"/>
                <a:ea typeface="华文中宋" panose="02010600040101010101" pitchFamily="2" charset="-122"/>
              </a:rPr>
              <a:t>K</a:t>
            </a:r>
            <a:r>
              <a:rPr lang="en-US" altLang="zh-CN" sz="2400" baseline="-25000" dirty="0">
                <a:solidFill>
                  <a:srgbClr val="000000"/>
                </a:solidFill>
                <a:latin typeface="华文中宋" panose="02010600040101010101" pitchFamily="2" charset="-122"/>
                <a:ea typeface="华文中宋" panose="02010600040101010101" pitchFamily="2" charset="-122"/>
              </a:rPr>
              <a:t>i</a:t>
            </a:r>
            <a:r>
              <a:rPr lang="zh-CN" altLang="en-US" sz="2400" dirty="0">
                <a:solidFill>
                  <a:srgbClr val="000000"/>
                </a:solidFill>
                <a:latin typeface="华文中宋" panose="02010600040101010101" pitchFamily="2" charset="-122"/>
                <a:ea typeface="华文中宋" panose="02010600040101010101" pitchFamily="2" charset="-122"/>
              </a:rPr>
              <a:t>的标准化频率</a:t>
            </a:r>
            <a:r>
              <a:rPr lang="en-US" altLang="zh-CN" sz="2400" dirty="0" err="1">
                <a:solidFill>
                  <a:srgbClr val="000000"/>
                </a:solidFill>
                <a:latin typeface="华文中宋" panose="02010600040101010101" pitchFamily="2" charset="-122"/>
                <a:ea typeface="华文中宋" panose="02010600040101010101" pitchFamily="2" charset="-122"/>
              </a:rPr>
              <a:t>F</a:t>
            </a:r>
            <a:r>
              <a:rPr lang="en-US" altLang="zh-CN" sz="2400" baseline="-25000" dirty="0" err="1">
                <a:solidFill>
                  <a:srgbClr val="000000"/>
                </a:solidFill>
                <a:latin typeface="华文中宋" panose="02010600040101010101" pitchFamily="2" charset="-122"/>
                <a:ea typeface="华文中宋" panose="02010600040101010101" pitchFamily="2" charset="-122"/>
              </a:rPr>
              <a:t>ij</a:t>
            </a:r>
            <a:r>
              <a:rPr lang="zh-CN" altLang="en-US" sz="2400" dirty="0">
                <a:solidFill>
                  <a:srgbClr val="000000"/>
                </a:solidFill>
                <a:latin typeface="华文中宋" panose="02010600040101010101" pitchFamily="2" charset="-122"/>
                <a:ea typeface="华文中宋" panose="02010600040101010101" pitchFamily="2" charset="-122"/>
              </a:rPr>
              <a:t>为</a:t>
            </a:r>
          </a:p>
          <a:p>
            <a:pPr lvl="2">
              <a:lnSpc>
                <a:spcPct val="150000"/>
              </a:lnSpc>
              <a:buFontTx/>
              <a:buNone/>
            </a:pPr>
            <a:r>
              <a:rPr lang="en-US" altLang="zh-CN" dirty="0">
                <a:solidFill>
                  <a:srgbClr val="9900CC"/>
                </a:solidFill>
                <a:latin typeface="华文中宋" panose="02010600040101010101" pitchFamily="2" charset="-122"/>
                <a:ea typeface="华文中宋" panose="02010600040101010101" pitchFamily="2" charset="-122"/>
              </a:rPr>
              <a:t>            </a:t>
            </a:r>
            <a:r>
              <a:rPr lang="en-US" altLang="zh-CN" dirty="0" err="1">
                <a:solidFill>
                  <a:srgbClr val="9900CC"/>
                </a:solidFill>
                <a:latin typeface="华文中宋" panose="02010600040101010101" pitchFamily="2" charset="-122"/>
                <a:ea typeface="华文中宋" panose="02010600040101010101" pitchFamily="2" charset="-122"/>
              </a:rPr>
              <a:t>F</a:t>
            </a:r>
            <a:r>
              <a:rPr lang="en-US" altLang="zh-CN" baseline="-25000" dirty="0" err="1">
                <a:solidFill>
                  <a:srgbClr val="9900CC"/>
                </a:solidFill>
                <a:latin typeface="华文中宋" panose="02010600040101010101" pitchFamily="2" charset="-122"/>
                <a:ea typeface="华文中宋" panose="02010600040101010101" pitchFamily="2" charset="-122"/>
              </a:rPr>
              <a:t>ij</a:t>
            </a:r>
            <a:r>
              <a:rPr lang="en-US" altLang="zh-CN" dirty="0">
                <a:solidFill>
                  <a:srgbClr val="9900CC"/>
                </a:solidFill>
                <a:latin typeface="华文中宋" panose="02010600040101010101" pitchFamily="2" charset="-122"/>
                <a:ea typeface="华文中宋" panose="02010600040101010101" pitchFamily="2" charset="-122"/>
              </a:rPr>
              <a:t>= </a:t>
            </a:r>
            <a:r>
              <a:rPr lang="en-US" altLang="zh-CN" dirty="0" err="1">
                <a:solidFill>
                  <a:srgbClr val="9900CC"/>
                </a:solidFill>
                <a:latin typeface="华文中宋" panose="02010600040101010101" pitchFamily="2" charset="-122"/>
                <a:ea typeface="华文中宋" panose="02010600040101010101" pitchFamily="2" charset="-122"/>
              </a:rPr>
              <a:t>TF</a:t>
            </a:r>
            <a:r>
              <a:rPr lang="en-US" altLang="zh-CN" baseline="-25000" dirty="0" err="1">
                <a:solidFill>
                  <a:srgbClr val="9900CC"/>
                </a:solidFill>
                <a:latin typeface="华文中宋" panose="02010600040101010101" pitchFamily="2" charset="-122"/>
                <a:ea typeface="华文中宋" panose="02010600040101010101" pitchFamily="2" charset="-122"/>
              </a:rPr>
              <a:t>ij</a:t>
            </a:r>
            <a:r>
              <a:rPr lang="en-US" altLang="zh-CN" dirty="0">
                <a:solidFill>
                  <a:srgbClr val="9900CC"/>
                </a:solidFill>
                <a:latin typeface="华文中宋" panose="02010600040101010101" pitchFamily="2" charset="-122"/>
                <a:ea typeface="华文中宋" panose="02010600040101010101" pitchFamily="2" charset="-122"/>
              </a:rPr>
              <a:t> / </a:t>
            </a:r>
            <a:r>
              <a:rPr lang="en-US" altLang="zh-CN" dirty="0" err="1">
                <a:solidFill>
                  <a:srgbClr val="9900CC"/>
                </a:solidFill>
                <a:latin typeface="华文中宋" panose="02010600040101010101" pitchFamily="2" charset="-122"/>
                <a:ea typeface="华文中宋" panose="02010600040101010101" pitchFamily="2" charset="-122"/>
              </a:rPr>
              <a:t>max</a:t>
            </a:r>
            <a:r>
              <a:rPr lang="en-US" altLang="zh-CN" baseline="-25000" dirty="0" err="1">
                <a:solidFill>
                  <a:srgbClr val="9900CC"/>
                </a:solidFill>
                <a:latin typeface="华文中宋" panose="02010600040101010101" pitchFamily="2" charset="-122"/>
                <a:ea typeface="华文中宋" panose="02010600040101010101" pitchFamily="2" charset="-122"/>
              </a:rPr>
              <a:t>j</a:t>
            </a:r>
            <a:r>
              <a:rPr lang="en-US" altLang="zh-CN" dirty="0">
                <a:solidFill>
                  <a:srgbClr val="9900CC"/>
                </a:solidFill>
                <a:latin typeface="华文中宋" panose="02010600040101010101" pitchFamily="2" charset="-122"/>
                <a:ea typeface="华文中宋" panose="02010600040101010101" pitchFamily="2" charset="-122"/>
              </a:rPr>
              <a:t> </a:t>
            </a:r>
            <a:r>
              <a:rPr lang="en-US" altLang="zh-CN" dirty="0" err="1">
                <a:solidFill>
                  <a:srgbClr val="9900CC"/>
                </a:solidFill>
                <a:latin typeface="华文中宋" panose="02010600040101010101" pitchFamily="2" charset="-122"/>
                <a:ea typeface="华文中宋" panose="02010600040101010101" pitchFamily="2" charset="-122"/>
              </a:rPr>
              <a:t>TF</a:t>
            </a:r>
            <a:r>
              <a:rPr lang="en-US" altLang="zh-CN" baseline="-25000" dirty="0" err="1">
                <a:solidFill>
                  <a:srgbClr val="9900CC"/>
                </a:solidFill>
                <a:latin typeface="华文中宋" panose="02010600040101010101" pitchFamily="2" charset="-122"/>
                <a:ea typeface="华文中宋" panose="02010600040101010101" pitchFamily="2" charset="-122"/>
              </a:rPr>
              <a:t>ij</a:t>
            </a:r>
            <a:endParaRPr lang="en-US" altLang="zh-CN" dirty="0">
              <a:solidFill>
                <a:srgbClr val="9900CC"/>
              </a:solidFill>
              <a:latin typeface="华文中宋" panose="02010600040101010101" pitchFamily="2" charset="-122"/>
              <a:ea typeface="华文中宋" panose="02010600040101010101" pitchFamily="2" charset="-122"/>
            </a:endParaRPr>
          </a:p>
          <a:p>
            <a:pPr lvl="1">
              <a:lnSpc>
                <a:spcPct val="150000"/>
              </a:lnSpc>
            </a:pPr>
            <a:r>
              <a:rPr lang="zh-CN" altLang="en-US" sz="2400" dirty="0">
                <a:solidFill>
                  <a:srgbClr val="000000"/>
                </a:solidFill>
                <a:latin typeface="华文中宋" panose="02010600040101010101" pitchFamily="2" charset="-122"/>
                <a:ea typeface="华文中宋" panose="02010600040101010101" pitchFamily="2" charset="-122"/>
              </a:rPr>
              <a:t>最大值是通过计算文档</a:t>
            </a:r>
            <a:r>
              <a:rPr lang="en-US" altLang="zh-CN" sz="2400" dirty="0" err="1">
                <a:solidFill>
                  <a:srgbClr val="000000"/>
                </a:solidFill>
                <a:latin typeface="华文中宋" panose="02010600040101010101" pitchFamily="2" charset="-122"/>
                <a:ea typeface="华文中宋" panose="02010600040101010101" pitchFamily="2" charset="-122"/>
              </a:rPr>
              <a:t>D</a:t>
            </a:r>
            <a:r>
              <a:rPr lang="en-US" altLang="zh-CN" sz="2400" baseline="-25000" dirty="0" err="1">
                <a:solidFill>
                  <a:srgbClr val="000000"/>
                </a:solidFill>
                <a:latin typeface="华文中宋" panose="02010600040101010101" pitchFamily="2" charset="-122"/>
                <a:ea typeface="华文中宋" panose="02010600040101010101" pitchFamily="2" charset="-122"/>
              </a:rPr>
              <a:t>j</a:t>
            </a:r>
            <a:r>
              <a:rPr lang="zh-CN" altLang="en-US" sz="2400" dirty="0">
                <a:solidFill>
                  <a:srgbClr val="000000"/>
                </a:solidFill>
                <a:latin typeface="华文中宋" panose="02010600040101010101" pitchFamily="2" charset="-122"/>
                <a:ea typeface="华文中宋" panose="02010600040101010101" pitchFamily="2" charset="-122"/>
              </a:rPr>
              <a:t>中出现的所有标引词来获得的。如果标引词</a:t>
            </a:r>
            <a:r>
              <a:rPr lang="en-US" altLang="zh-CN" sz="2400" dirty="0">
                <a:solidFill>
                  <a:srgbClr val="000000"/>
                </a:solidFill>
                <a:latin typeface="华文中宋" panose="02010600040101010101" pitchFamily="2" charset="-122"/>
                <a:ea typeface="华文中宋" panose="02010600040101010101" pitchFamily="2" charset="-122"/>
              </a:rPr>
              <a:t>K</a:t>
            </a:r>
            <a:r>
              <a:rPr lang="en-US" altLang="zh-CN" sz="2400" baseline="-25000" dirty="0">
                <a:solidFill>
                  <a:srgbClr val="000000"/>
                </a:solidFill>
                <a:latin typeface="华文中宋" panose="02010600040101010101" pitchFamily="2" charset="-122"/>
                <a:ea typeface="华文中宋" panose="02010600040101010101" pitchFamily="2" charset="-122"/>
              </a:rPr>
              <a:t>i</a:t>
            </a:r>
            <a:r>
              <a:rPr lang="zh-CN" altLang="en-US" sz="2400" dirty="0">
                <a:solidFill>
                  <a:srgbClr val="000000"/>
                </a:solidFill>
                <a:latin typeface="华文中宋" panose="02010600040101010101" pitchFamily="2" charset="-122"/>
                <a:ea typeface="华文中宋" panose="02010600040101010101" pitchFamily="2" charset="-122"/>
              </a:rPr>
              <a:t>没有出现在文档</a:t>
            </a:r>
            <a:r>
              <a:rPr lang="en-US" altLang="zh-CN" sz="2400" dirty="0" err="1">
                <a:solidFill>
                  <a:srgbClr val="000000"/>
                </a:solidFill>
                <a:latin typeface="华文中宋" panose="02010600040101010101" pitchFamily="2" charset="-122"/>
                <a:ea typeface="华文中宋" panose="02010600040101010101" pitchFamily="2" charset="-122"/>
              </a:rPr>
              <a:t>D</a:t>
            </a:r>
            <a:r>
              <a:rPr lang="en-US" altLang="zh-CN" sz="2400" baseline="-25000" dirty="0" err="1">
                <a:solidFill>
                  <a:srgbClr val="000000"/>
                </a:solidFill>
                <a:latin typeface="华文中宋" panose="02010600040101010101" pitchFamily="2" charset="-122"/>
                <a:ea typeface="华文中宋" panose="02010600040101010101" pitchFamily="2" charset="-122"/>
              </a:rPr>
              <a:t>j</a:t>
            </a:r>
            <a:r>
              <a:rPr lang="zh-CN" altLang="en-US" sz="2400" dirty="0">
                <a:solidFill>
                  <a:srgbClr val="000000"/>
                </a:solidFill>
                <a:latin typeface="华文中宋" panose="02010600040101010101" pitchFamily="2" charset="-122"/>
                <a:ea typeface="华文中宋" panose="02010600040101010101" pitchFamily="2" charset="-122"/>
              </a:rPr>
              <a:t>中，则</a:t>
            </a:r>
            <a:r>
              <a:rPr lang="en-US" altLang="zh-CN" sz="2400" dirty="0" err="1">
                <a:solidFill>
                  <a:srgbClr val="000000"/>
                </a:solidFill>
                <a:latin typeface="华文中宋" panose="02010600040101010101" pitchFamily="2" charset="-122"/>
                <a:ea typeface="华文中宋" panose="02010600040101010101" pitchFamily="2" charset="-122"/>
              </a:rPr>
              <a:t>F</a:t>
            </a:r>
            <a:r>
              <a:rPr lang="en-US" altLang="zh-CN" sz="2400" baseline="-25000" dirty="0" err="1">
                <a:solidFill>
                  <a:srgbClr val="000000"/>
                </a:solidFill>
                <a:latin typeface="华文中宋" panose="02010600040101010101" pitchFamily="2" charset="-122"/>
                <a:ea typeface="华文中宋" panose="02010600040101010101" pitchFamily="2" charset="-122"/>
              </a:rPr>
              <a:t>ij</a:t>
            </a:r>
            <a:r>
              <a:rPr lang="en-US" altLang="zh-CN" sz="2400" dirty="0">
                <a:solidFill>
                  <a:srgbClr val="000000"/>
                </a:solidFill>
                <a:latin typeface="华文中宋" panose="02010600040101010101" pitchFamily="2" charset="-122"/>
                <a:ea typeface="华文中宋" panose="02010600040101010101" pitchFamily="2" charset="-122"/>
              </a:rPr>
              <a:t>= 0</a:t>
            </a:r>
            <a:r>
              <a:rPr lang="zh-CN" altLang="en-US" sz="2400" dirty="0">
                <a:solidFill>
                  <a:srgbClr val="000000"/>
                </a:solidFill>
                <a:latin typeface="华文中宋" panose="02010600040101010101" pitchFamily="2" charset="-122"/>
                <a:ea typeface="华文中宋" panose="02010600040101010101" pitchFamily="2" charset="-122"/>
              </a:rPr>
              <a:t>。</a:t>
            </a:r>
          </a:p>
          <a:p>
            <a:pPr lvl="1">
              <a:lnSpc>
                <a:spcPct val="150000"/>
              </a:lnSpc>
            </a:pPr>
            <a:r>
              <a:rPr lang="zh-CN" altLang="en-US" sz="2400" dirty="0">
                <a:solidFill>
                  <a:srgbClr val="000000"/>
                </a:solidFill>
                <a:latin typeface="华文中宋" panose="02010600040101010101" pitchFamily="2" charset="-122"/>
                <a:ea typeface="华文中宋" panose="02010600040101010101" pitchFamily="2" charset="-122"/>
              </a:rPr>
              <a:t>标引词</a:t>
            </a:r>
            <a:r>
              <a:rPr lang="en-US" altLang="zh-CN" sz="2400" dirty="0">
                <a:solidFill>
                  <a:srgbClr val="000000"/>
                </a:solidFill>
                <a:latin typeface="华文中宋" panose="02010600040101010101" pitchFamily="2" charset="-122"/>
                <a:ea typeface="华文中宋" panose="02010600040101010101" pitchFamily="2" charset="-122"/>
              </a:rPr>
              <a:t>K</a:t>
            </a:r>
            <a:r>
              <a:rPr lang="en-US" altLang="zh-CN" sz="2400" baseline="-25000" dirty="0">
                <a:solidFill>
                  <a:srgbClr val="000000"/>
                </a:solidFill>
                <a:latin typeface="华文中宋" panose="02010600040101010101" pitchFamily="2" charset="-122"/>
                <a:ea typeface="华文中宋" panose="02010600040101010101" pitchFamily="2" charset="-122"/>
              </a:rPr>
              <a:t>i</a:t>
            </a:r>
            <a:r>
              <a:rPr lang="zh-CN" altLang="en-US" sz="2400" dirty="0">
                <a:solidFill>
                  <a:srgbClr val="000000"/>
                </a:solidFill>
                <a:latin typeface="华文中宋" panose="02010600040101010101" pitchFamily="2" charset="-122"/>
                <a:ea typeface="华文中宋" panose="02010600040101010101" pitchFamily="2" charset="-122"/>
              </a:rPr>
              <a:t>的</a:t>
            </a:r>
            <a:r>
              <a:rPr lang="en-US" altLang="zh-CN" sz="2400" dirty="0">
                <a:solidFill>
                  <a:srgbClr val="000000"/>
                </a:solidFill>
                <a:latin typeface="华文中宋" panose="02010600040101010101" pitchFamily="2" charset="-122"/>
                <a:ea typeface="华文中宋" panose="02010600040101010101" pitchFamily="2" charset="-122"/>
              </a:rPr>
              <a:t>IDF</a:t>
            </a:r>
            <a:r>
              <a:rPr lang="zh-CN" altLang="en-US" sz="2400" dirty="0">
                <a:solidFill>
                  <a:srgbClr val="000000"/>
                </a:solidFill>
                <a:latin typeface="华文中宋" panose="02010600040101010101" pitchFamily="2" charset="-122"/>
                <a:ea typeface="华文中宋" panose="02010600040101010101" pitchFamily="2" charset="-122"/>
              </a:rPr>
              <a:t>为</a:t>
            </a:r>
            <a:r>
              <a:rPr lang="en-US" altLang="zh-CN" sz="2400" dirty="0" err="1">
                <a:solidFill>
                  <a:srgbClr val="9900CC"/>
                </a:solidFill>
                <a:latin typeface="华文中宋" panose="02010600040101010101" pitchFamily="2" charset="-122"/>
                <a:ea typeface="华文中宋" panose="02010600040101010101" pitchFamily="2" charset="-122"/>
              </a:rPr>
              <a:t>IDF</a:t>
            </a:r>
            <a:r>
              <a:rPr lang="en-US" altLang="zh-CN" sz="2400" baseline="-25000" dirty="0" err="1">
                <a:solidFill>
                  <a:srgbClr val="9900CC"/>
                </a:solidFill>
                <a:latin typeface="华文中宋" panose="02010600040101010101" pitchFamily="2" charset="-122"/>
                <a:ea typeface="华文中宋" panose="02010600040101010101" pitchFamily="2" charset="-122"/>
              </a:rPr>
              <a:t>i</a:t>
            </a:r>
            <a:r>
              <a:rPr lang="en-US" altLang="zh-CN" sz="2400" dirty="0">
                <a:solidFill>
                  <a:srgbClr val="9900CC"/>
                </a:solidFill>
                <a:latin typeface="华文中宋" panose="02010600040101010101" pitchFamily="2" charset="-122"/>
                <a:ea typeface="华文中宋" panose="02010600040101010101" pitchFamily="2" charset="-122"/>
              </a:rPr>
              <a:t>=log(N/</a:t>
            </a:r>
            <a:r>
              <a:rPr lang="en-US" altLang="zh-CN" sz="2400" dirty="0" err="1">
                <a:solidFill>
                  <a:srgbClr val="9900CC"/>
                </a:solidFill>
                <a:latin typeface="华文中宋" panose="02010600040101010101" pitchFamily="2" charset="-122"/>
                <a:ea typeface="华文中宋" panose="02010600040101010101" pitchFamily="2" charset="-122"/>
              </a:rPr>
              <a:t>n</a:t>
            </a:r>
            <a:r>
              <a:rPr lang="en-US" altLang="zh-CN" sz="2400" baseline="-25000" dirty="0" err="1">
                <a:solidFill>
                  <a:srgbClr val="9900CC"/>
                </a:solidFill>
                <a:latin typeface="华文中宋" panose="02010600040101010101" pitchFamily="2" charset="-122"/>
                <a:ea typeface="华文中宋" panose="02010600040101010101" pitchFamily="2" charset="-122"/>
              </a:rPr>
              <a:t>i</a:t>
            </a:r>
            <a:r>
              <a:rPr lang="en-US" altLang="zh-CN" sz="2400" dirty="0">
                <a:solidFill>
                  <a:srgbClr val="9900CC"/>
                </a:solidFill>
                <a:latin typeface="华文中宋" panose="02010600040101010101" pitchFamily="2" charset="-122"/>
                <a:ea typeface="华文中宋" panose="02010600040101010101" pitchFamily="2" charset="-122"/>
              </a:rPr>
              <a:t>)</a:t>
            </a:r>
          </a:p>
          <a:p>
            <a:pPr lvl="1">
              <a:lnSpc>
                <a:spcPct val="150000"/>
              </a:lnSpc>
            </a:pPr>
            <a:r>
              <a:rPr lang="zh-CN" altLang="en-US" sz="2400" dirty="0">
                <a:solidFill>
                  <a:srgbClr val="000000"/>
                </a:solidFill>
                <a:latin typeface="华文中宋" panose="02010600040101010101" pitchFamily="2" charset="-122"/>
                <a:ea typeface="华文中宋" panose="02010600040101010101" pitchFamily="2" charset="-122"/>
              </a:rPr>
              <a:t>标引词</a:t>
            </a:r>
            <a:r>
              <a:rPr lang="en-US" altLang="zh-CN" sz="2400" dirty="0">
                <a:solidFill>
                  <a:srgbClr val="000000"/>
                </a:solidFill>
                <a:latin typeface="华文中宋" panose="02010600040101010101" pitchFamily="2" charset="-122"/>
                <a:ea typeface="华文中宋" panose="02010600040101010101" pitchFamily="2" charset="-122"/>
              </a:rPr>
              <a:t>K</a:t>
            </a:r>
            <a:r>
              <a:rPr lang="en-US" altLang="zh-CN" sz="2400" baseline="-25000" dirty="0">
                <a:solidFill>
                  <a:srgbClr val="000000"/>
                </a:solidFill>
                <a:latin typeface="华文中宋" panose="02010600040101010101" pitchFamily="2" charset="-122"/>
                <a:ea typeface="华文中宋" panose="02010600040101010101" pitchFamily="2" charset="-122"/>
              </a:rPr>
              <a:t>i</a:t>
            </a:r>
            <a:r>
              <a:rPr lang="zh-CN" altLang="en-US" sz="2400" dirty="0">
                <a:solidFill>
                  <a:srgbClr val="000000"/>
                </a:solidFill>
                <a:latin typeface="华文中宋" panose="02010600040101010101" pitchFamily="2" charset="-122"/>
                <a:ea typeface="华文中宋" panose="02010600040101010101" pitchFamily="2" charset="-122"/>
              </a:rPr>
              <a:t>在文档</a:t>
            </a:r>
            <a:r>
              <a:rPr lang="en-US" altLang="zh-CN" sz="2400" dirty="0" err="1">
                <a:solidFill>
                  <a:srgbClr val="000000"/>
                </a:solidFill>
                <a:latin typeface="华文中宋" panose="02010600040101010101" pitchFamily="2" charset="-122"/>
                <a:ea typeface="华文中宋" panose="02010600040101010101" pitchFamily="2" charset="-122"/>
              </a:rPr>
              <a:t>D</a:t>
            </a:r>
            <a:r>
              <a:rPr lang="en-US" altLang="zh-CN" sz="2400" baseline="-25000" dirty="0" err="1">
                <a:solidFill>
                  <a:srgbClr val="000000"/>
                </a:solidFill>
                <a:latin typeface="华文中宋" panose="02010600040101010101" pitchFamily="2" charset="-122"/>
                <a:ea typeface="华文中宋" panose="02010600040101010101" pitchFamily="2" charset="-122"/>
              </a:rPr>
              <a:t>j</a:t>
            </a:r>
            <a:r>
              <a:rPr lang="zh-CN" altLang="en-US" sz="2400" dirty="0">
                <a:solidFill>
                  <a:srgbClr val="000000"/>
                </a:solidFill>
                <a:latin typeface="华文中宋" panose="02010600040101010101" pitchFamily="2" charset="-122"/>
                <a:ea typeface="华文中宋" panose="02010600040101010101" pitchFamily="2" charset="-122"/>
              </a:rPr>
              <a:t>中的权重</a:t>
            </a:r>
            <a:r>
              <a:rPr lang="en-US" altLang="zh-CN" sz="2400" dirty="0" err="1">
                <a:solidFill>
                  <a:srgbClr val="9900CC"/>
                </a:solidFill>
                <a:latin typeface="华文中宋" panose="02010600040101010101" pitchFamily="2" charset="-122"/>
                <a:ea typeface="华文中宋" panose="02010600040101010101" pitchFamily="2" charset="-122"/>
              </a:rPr>
              <a:t>W</a:t>
            </a:r>
            <a:r>
              <a:rPr lang="en-US" altLang="zh-CN" sz="2400" baseline="-25000" dirty="0" err="1">
                <a:solidFill>
                  <a:srgbClr val="9900CC"/>
                </a:solidFill>
                <a:latin typeface="华文中宋" panose="02010600040101010101" pitchFamily="2" charset="-122"/>
                <a:ea typeface="华文中宋" panose="02010600040101010101" pitchFamily="2" charset="-122"/>
              </a:rPr>
              <a:t>ij</a:t>
            </a:r>
            <a:r>
              <a:rPr lang="en-US" altLang="zh-CN" sz="2400" dirty="0">
                <a:solidFill>
                  <a:srgbClr val="9900CC"/>
                </a:solidFill>
                <a:latin typeface="华文中宋" panose="02010600040101010101" pitchFamily="2" charset="-122"/>
                <a:ea typeface="华文中宋" panose="02010600040101010101" pitchFamily="2" charset="-122"/>
              </a:rPr>
              <a:t>=</a:t>
            </a:r>
            <a:r>
              <a:rPr lang="en-US" altLang="zh-CN" sz="2400" dirty="0" err="1">
                <a:solidFill>
                  <a:srgbClr val="9900CC"/>
                </a:solidFill>
                <a:latin typeface="华文中宋" panose="02010600040101010101" pitchFamily="2" charset="-122"/>
                <a:ea typeface="华文中宋" panose="02010600040101010101" pitchFamily="2" charset="-122"/>
              </a:rPr>
              <a:t>F</a:t>
            </a:r>
            <a:r>
              <a:rPr lang="en-US" altLang="zh-CN" sz="2400" baseline="-25000" dirty="0" err="1">
                <a:solidFill>
                  <a:srgbClr val="9900CC"/>
                </a:solidFill>
                <a:latin typeface="华文中宋" panose="02010600040101010101" pitchFamily="2" charset="-122"/>
                <a:ea typeface="华文中宋" panose="02010600040101010101" pitchFamily="2" charset="-122"/>
              </a:rPr>
              <a:t>ij</a:t>
            </a:r>
            <a:r>
              <a:rPr lang="en-US" altLang="zh-CN" sz="2400" dirty="0">
                <a:solidFill>
                  <a:srgbClr val="9900CC"/>
                </a:solidFill>
                <a:latin typeface="华文中宋" panose="02010600040101010101" pitchFamily="2" charset="-122"/>
                <a:ea typeface="华文中宋" panose="02010600040101010101" pitchFamily="2" charset="-122"/>
              </a:rPr>
              <a:t>*</a:t>
            </a:r>
            <a:r>
              <a:rPr lang="en-US" altLang="zh-CN" sz="2400" dirty="0" err="1">
                <a:solidFill>
                  <a:srgbClr val="9900CC"/>
                </a:solidFill>
                <a:latin typeface="华文中宋" panose="02010600040101010101" pitchFamily="2" charset="-122"/>
                <a:ea typeface="华文中宋" panose="02010600040101010101" pitchFamily="2" charset="-122"/>
              </a:rPr>
              <a:t>IDF</a:t>
            </a:r>
            <a:r>
              <a:rPr lang="en-US" altLang="zh-CN" sz="2400" baseline="-25000" dirty="0" err="1">
                <a:solidFill>
                  <a:srgbClr val="9900CC"/>
                </a:solidFill>
                <a:latin typeface="华文中宋" panose="02010600040101010101" pitchFamily="2" charset="-122"/>
                <a:ea typeface="华文中宋" panose="02010600040101010101" pitchFamily="2" charset="-122"/>
              </a:rPr>
              <a:t>i</a:t>
            </a:r>
            <a:endParaRPr lang="zh-CN" altLang="en-US" sz="2400" baseline="-25000" dirty="0">
              <a:solidFill>
                <a:srgbClr val="9900CC"/>
              </a:solidFill>
              <a:latin typeface="华文中宋" panose="02010600040101010101" pitchFamily="2" charset="-122"/>
              <a:ea typeface="华文中宋" panose="02010600040101010101" pitchFamily="2" charset="-122"/>
            </a:endParaRPr>
          </a:p>
        </p:txBody>
      </p:sp>
      <p:sp>
        <p:nvSpPr>
          <p:cNvPr id="494597" name="Rectangle 5"/>
          <p:cNvSpPr>
            <a:spLocks noGrp="1" noChangeArrowheads="1"/>
          </p:cNvSpPr>
          <p:nvPr>
            <p:ph type="title"/>
          </p:nvPr>
        </p:nvSpPr>
        <p:spPr>
          <a:xfrm>
            <a:off x="827584" y="332657"/>
            <a:ext cx="7445978" cy="576064"/>
          </a:xfrm>
          <a:noFill/>
        </p:spPr>
        <p:txBody>
          <a:bodyPr>
            <a:noAutofit/>
          </a:bodyPr>
          <a:lstStyle/>
          <a:p>
            <a:r>
              <a:rPr lang="zh-CN" altLang="en-US" sz="3600" b="1" dirty="0"/>
              <a:t>向量空间模型</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日期占位符 1"/>
          <p:cNvSpPr>
            <a:spLocks noGrp="1"/>
          </p:cNvSpPr>
          <p:nvPr>
            <p:ph type="dt" sz="quarter" idx="10"/>
          </p:nvPr>
        </p:nvSpPr>
        <p:spPr>
          <a:noFill/>
          <a:ln>
            <a:miter lim="800000"/>
          </a:ln>
        </p:spPr>
        <p:txBody>
          <a:bodyPr/>
          <a:lstStyle/>
          <a:p>
            <a:fld id="{CD51ACAD-D8B0-4152-A0A2-0FF9C872C2EA}"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9219" name="Rectangle 2"/>
          <p:cNvSpPr>
            <a:spLocks noGrp="1" noChangeArrowheads="1"/>
          </p:cNvSpPr>
          <p:nvPr>
            <p:ph type="title" idx="4294967295"/>
          </p:nvPr>
        </p:nvSpPr>
        <p:spPr>
          <a:xfrm>
            <a:off x="1835150" y="6021388"/>
            <a:ext cx="5976938" cy="422275"/>
          </a:xfrm>
        </p:spPr>
        <p:txBody>
          <a:bodyPr/>
          <a:lstStyle/>
          <a:p>
            <a:pPr eaLnBrk="1" hangingPunct="1"/>
            <a:r>
              <a:rPr lang="zh-CN" altLang="en-US" sz="1800">
                <a:latin typeface="黑体" panose="02010609060101010101" pitchFamily="49" charset="-122"/>
                <a:ea typeface="黑体" panose="02010609060101010101" pitchFamily="49" charset="-122"/>
              </a:rPr>
              <a:t>  信息检索系统的体系结构</a:t>
            </a:r>
          </a:p>
        </p:txBody>
      </p:sp>
      <p:sp>
        <p:nvSpPr>
          <p:cNvPr id="9220" name="Rectangle 3"/>
          <p:cNvSpPr>
            <a:spLocks noGrp="1" noChangeArrowheads="1"/>
          </p:cNvSpPr>
          <p:nvPr>
            <p:ph idx="4294967295"/>
          </p:nvPr>
        </p:nvSpPr>
        <p:spPr>
          <a:xfrm>
            <a:off x="323850" y="1268413"/>
            <a:ext cx="8229600" cy="3633787"/>
          </a:xfrm>
        </p:spPr>
        <p:txBody>
          <a:bodyPr/>
          <a:lstStyle/>
          <a:p>
            <a:pPr eaLnBrk="1" hangingPunct="1">
              <a:buFont typeface="Symbol" panose="05050102010706020507" pitchFamily="18" charset="2"/>
              <a:buNone/>
            </a:pPr>
            <a:r>
              <a:rPr lang="zh-CN" altLang="en-US">
                <a:ea typeface="黑体" panose="02010609060101010101" pitchFamily="49" charset="-122"/>
              </a:rPr>
              <a:t> </a:t>
            </a:r>
          </a:p>
        </p:txBody>
      </p:sp>
      <p:grpSp>
        <p:nvGrpSpPr>
          <p:cNvPr id="2" name="Group 21"/>
          <p:cNvGrpSpPr/>
          <p:nvPr/>
        </p:nvGrpSpPr>
        <p:grpSpPr bwMode="auto">
          <a:xfrm>
            <a:off x="3779838" y="5229225"/>
            <a:ext cx="1171575" cy="647700"/>
            <a:chOff x="0" y="0"/>
            <a:chExt cx="738" cy="408"/>
          </a:xfrm>
        </p:grpSpPr>
        <p:sp>
          <p:nvSpPr>
            <p:cNvPr id="9267" name="Rectangle 18"/>
            <p:cNvSpPr>
              <a:spLocks noChangeArrowheads="1"/>
            </p:cNvSpPr>
            <p:nvPr/>
          </p:nvSpPr>
          <p:spPr bwMode="auto">
            <a:xfrm>
              <a:off x="0" y="0"/>
              <a:ext cx="681" cy="408"/>
            </a:xfrm>
            <a:prstGeom prst="rect">
              <a:avLst/>
            </a:prstGeom>
            <a:noFill/>
            <a:ln w="19050">
              <a:solidFill>
                <a:schemeClr val="tx1"/>
              </a:solidFill>
              <a:miter lim="800000"/>
            </a:ln>
          </p:spPr>
          <p:txBody>
            <a:bodyPr wrap="none" anchor="ctr"/>
            <a:lstStyle/>
            <a:p>
              <a:pPr eaLnBrk="1" hangingPunct="1">
                <a:buFont typeface="Arial" panose="020B0604020202020204" pitchFamily="34" charset="0"/>
                <a:buNone/>
              </a:pPr>
              <a:endParaRPr lang="zh-CN" altLang="en-US" b="1">
                <a:ea typeface="黑体" panose="02010609060101010101" pitchFamily="49" charset="-122"/>
                <a:sym typeface="Calibri" panose="020F0502020204030204" pitchFamily="34" charset="0"/>
              </a:endParaRPr>
            </a:p>
          </p:txBody>
        </p:sp>
        <p:sp>
          <p:nvSpPr>
            <p:cNvPr id="9268" name="Text Box 19"/>
            <p:cNvSpPr txBox="1">
              <a:spLocks noChangeArrowheads="1"/>
            </p:cNvSpPr>
            <p:nvPr/>
          </p:nvSpPr>
          <p:spPr bwMode="auto">
            <a:xfrm>
              <a:off x="0" y="0"/>
              <a:ext cx="738" cy="404"/>
            </a:xfrm>
            <a:prstGeom prst="rect">
              <a:avLst/>
            </a:prstGeom>
            <a:noFill/>
            <a:ln w="9525">
              <a:noFill/>
              <a:miter lim="800000"/>
            </a:ln>
          </p:spPr>
          <p:txBody>
            <a:bodyPr>
              <a:spAutoFit/>
            </a:bodyPr>
            <a:lstStyle/>
            <a:p>
              <a:pPr eaLnBrk="1" hangingPunct="1">
                <a:buFont typeface="Arial" panose="020B0604020202020204" pitchFamily="34" charset="0"/>
                <a:buNone/>
              </a:pPr>
              <a:r>
                <a:rPr lang="zh-CN" altLang="en-US">
                  <a:latin typeface="黑体" panose="02010609060101010101" pitchFamily="49" charset="-122"/>
                  <a:ea typeface="黑体" panose="02010609060101010101" pitchFamily="49" charset="-122"/>
                  <a:sym typeface="Calibri" panose="020F0502020204030204" pitchFamily="34" charset="0"/>
                </a:rPr>
                <a:t>潜在的相关信息</a:t>
              </a:r>
            </a:p>
          </p:txBody>
        </p:sp>
      </p:grpSp>
      <p:sp>
        <p:nvSpPr>
          <p:cNvPr id="9222" name="Text Box 41"/>
          <p:cNvSpPr txBox="1">
            <a:spLocks noChangeArrowheads="1"/>
          </p:cNvSpPr>
          <p:nvPr/>
        </p:nvSpPr>
        <p:spPr bwMode="auto">
          <a:xfrm>
            <a:off x="3132138" y="1700213"/>
            <a:ext cx="2376487" cy="366712"/>
          </a:xfrm>
          <a:prstGeom prst="rect">
            <a:avLst/>
          </a:prstGeom>
          <a:noFill/>
          <a:ln w="9525">
            <a:noFill/>
            <a:miter lim="800000"/>
          </a:ln>
        </p:spPr>
        <p:txBody>
          <a:bodyPr>
            <a:spAutoFit/>
          </a:bodyPr>
          <a:lstStyle/>
          <a:p>
            <a:pPr eaLnBrk="1" hangingPunct="1">
              <a:buFont typeface="Arial" panose="020B0604020202020204" pitchFamily="34" charset="0"/>
              <a:buNone/>
            </a:pPr>
            <a:r>
              <a:rPr lang="zh-CN" altLang="en-US">
                <a:latin typeface="黑体" panose="02010609060101010101" pitchFamily="49" charset="-122"/>
                <a:ea typeface="黑体" panose="02010609060101010101" pitchFamily="49" charset="-122"/>
                <a:sym typeface="Calibri" panose="020F0502020204030204" pitchFamily="34" charset="0"/>
              </a:rPr>
              <a:t>信息组织和检索系统</a:t>
            </a:r>
          </a:p>
        </p:txBody>
      </p:sp>
      <p:grpSp>
        <p:nvGrpSpPr>
          <p:cNvPr id="3" name="Group 25"/>
          <p:cNvGrpSpPr/>
          <p:nvPr/>
        </p:nvGrpSpPr>
        <p:grpSpPr bwMode="auto">
          <a:xfrm>
            <a:off x="1547813" y="2347913"/>
            <a:ext cx="1171575" cy="720725"/>
            <a:chOff x="0" y="0"/>
            <a:chExt cx="738" cy="454"/>
          </a:xfrm>
        </p:grpSpPr>
        <p:sp>
          <p:nvSpPr>
            <p:cNvPr id="9265" name="Rectangle 6"/>
            <p:cNvSpPr>
              <a:spLocks noChangeArrowheads="1"/>
            </p:cNvSpPr>
            <p:nvPr/>
          </p:nvSpPr>
          <p:spPr bwMode="auto">
            <a:xfrm>
              <a:off x="0" y="0"/>
              <a:ext cx="681" cy="454"/>
            </a:xfrm>
            <a:prstGeom prst="rect">
              <a:avLst/>
            </a:prstGeom>
            <a:noFill/>
            <a:ln w="19050">
              <a:solidFill>
                <a:schemeClr val="tx1"/>
              </a:solidFill>
              <a:miter lim="800000"/>
            </a:ln>
          </p:spPr>
          <p:txBody>
            <a:bodyPr wrap="none" anchor="ctr"/>
            <a:lstStyle/>
            <a:p>
              <a:pPr eaLnBrk="1" hangingPunct="1">
                <a:buFont typeface="Arial" panose="020B0604020202020204" pitchFamily="34" charset="0"/>
                <a:buNone/>
              </a:pPr>
              <a:endParaRPr lang="zh-CN" altLang="en-US" b="1">
                <a:ea typeface="黑体" panose="02010609060101010101" pitchFamily="49" charset="-122"/>
                <a:sym typeface="Calibri" panose="020F0502020204030204" pitchFamily="34" charset="0"/>
              </a:endParaRPr>
            </a:p>
          </p:txBody>
        </p:sp>
        <p:sp>
          <p:nvSpPr>
            <p:cNvPr id="9266" name="Text Box 7"/>
            <p:cNvSpPr txBox="1">
              <a:spLocks noChangeArrowheads="1"/>
            </p:cNvSpPr>
            <p:nvPr/>
          </p:nvSpPr>
          <p:spPr bwMode="auto">
            <a:xfrm>
              <a:off x="0" y="0"/>
              <a:ext cx="738" cy="404"/>
            </a:xfrm>
            <a:prstGeom prst="rect">
              <a:avLst/>
            </a:prstGeom>
            <a:noFill/>
            <a:ln w="9525">
              <a:noFill/>
              <a:miter lim="800000"/>
            </a:ln>
          </p:spPr>
          <p:txBody>
            <a:bodyPr>
              <a:spAutoFit/>
            </a:bodyPr>
            <a:lstStyle/>
            <a:p>
              <a:pPr eaLnBrk="1" hangingPunct="1">
                <a:buFont typeface="Arial" panose="020B0604020202020204" pitchFamily="34" charset="0"/>
                <a:buNone/>
              </a:pPr>
              <a:r>
                <a:rPr lang="zh-CN" altLang="en-US">
                  <a:latin typeface="黑体" panose="02010609060101010101" pitchFamily="49" charset="-122"/>
                  <a:ea typeface="黑体" panose="02010609060101010101" pitchFamily="49" charset="-122"/>
                  <a:sym typeface="Calibri" panose="020F0502020204030204" pitchFamily="34" charset="0"/>
                </a:rPr>
                <a:t>规范化的疑问式</a:t>
              </a:r>
            </a:p>
          </p:txBody>
        </p:sp>
      </p:grpSp>
      <p:grpSp>
        <p:nvGrpSpPr>
          <p:cNvPr id="4" name="Group 24"/>
          <p:cNvGrpSpPr/>
          <p:nvPr/>
        </p:nvGrpSpPr>
        <p:grpSpPr bwMode="auto">
          <a:xfrm>
            <a:off x="5940425" y="3355975"/>
            <a:ext cx="1366838" cy="431800"/>
            <a:chOff x="0" y="0"/>
            <a:chExt cx="861" cy="272"/>
          </a:xfrm>
        </p:grpSpPr>
        <p:sp>
          <p:nvSpPr>
            <p:cNvPr id="9263" name="Rectangle 10"/>
            <p:cNvSpPr>
              <a:spLocks noChangeArrowheads="1"/>
            </p:cNvSpPr>
            <p:nvPr/>
          </p:nvSpPr>
          <p:spPr bwMode="auto">
            <a:xfrm>
              <a:off x="0" y="0"/>
              <a:ext cx="861" cy="272"/>
            </a:xfrm>
            <a:prstGeom prst="rect">
              <a:avLst/>
            </a:prstGeom>
            <a:noFill/>
            <a:ln w="19050">
              <a:solidFill>
                <a:schemeClr val="tx1"/>
              </a:solidFill>
              <a:miter lim="800000"/>
            </a:ln>
          </p:spPr>
          <p:txBody>
            <a:bodyPr wrap="none" anchor="ctr"/>
            <a:lstStyle/>
            <a:p>
              <a:pPr eaLnBrk="1" hangingPunct="1">
                <a:buFont typeface="Arial" panose="020B0604020202020204" pitchFamily="34" charset="0"/>
                <a:buNone/>
              </a:pPr>
              <a:endParaRPr lang="zh-CN" altLang="en-US" b="1">
                <a:ea typeface="黑体" panose="02010609060101010101" pitchFamily="49" charset="-122"/>
                <a:sym typeface="Calibri" panose="020F0502020204030204" pitchFamily="34" charset="0"/>
              </a:endParaRPr>
            </a:p>
          </p:txBody>
        </p:sp>
        <p:sp>
          <p:nvSpPr>
            <p:cNvPr id="9264" name="Text Box 11"/>
            <p:cNvSpPr txBox="1">
              <a:spLocks noChangeArrowheads="1"/>
            </p:cNvSpPr>
            <p:nvPr/>
          </p:nvSpPr>
          <p:spPr bwMode="auto">
            <a:xfrm>
              <a:off x="0" y="0"/>
              <a:ext cx="861" cy="231"/>
            </a:xfrm>
            <a:prstGeom prst="rect">
              <a:avLst/>
            </a:prstGeom>
            <a:noFill/>
            <a:ln w="9525">
              <a:noFill/>
              <a:miter lim="800000"/>
            </a:ln>
          </p:spPr>
          <p:txBody>
            <a:bodyPr>
              <a:spAutoFit/>
            </a:bodyPr>
            <a:lstStyle/>
            <a:p>
              <a:pPr eaLnBrk="1" hangingPunct="1">
                <a:buFont typeface="Arial" panose="020B0604020202020204" pitchFamily="34" charset="0"/>
                <a:buNone/>
              </a:pPr>
              <a:r>
                <a:rPr lang="zh-CN" altLang="en-US">
                  <a:latin typeface="黑体" panose="02010609060101010101" pitchFamily="49" charset="-122"/>
                  <a:ea typeface="黑体" panose="02010609060101010101" pitchFamily="49" charset="-122"/>
                  <a:sym typeface="Calibri" panose="020F0502020204030204" pitchFamily="34" charset="0"/>
                </a:rPr>
                <a:t>信息的组织</a:t>
              </a:r>
            </a:p>
          </p:txBody>
        </p:sp>
      </p:grpSp>
      <p:grpSp>
        <p:nvGrpSpPr>
          <p:cNvPr id="5" name="Group 26"/>
          <p:cNvGrpSpPr/>
          <p:nvPr/>
        </p:nvGrpSpPr>
        <p:grpSpPr bwMode="auto">
          <a:xfrm>
            <a:off x="1403350" y="3284538"/>
            <a:ext cx="1439863" cy="431800"/>
            <a:chOff x="0" y="0"/>
            <a:chExt cx="907" cy="272"/>
          </a:xfrm>
        </p:grpSpPr>
        <p:sp>
          <p:nvSpPr>
            <p:cNvPr id="9261" name="Rectangle 12"/>
            <p:cNvSpPr>
              <a:spLocks noChangeArrowheads="1"/>
            </p:cNvSpPr>
            <p:nvPr/>
          </p:nvSpPr>
          <p:spPr bwMode="auto">
            <a:xfrm>
              <a:off x="0" y="0"/>
              <a:ext cx="862" cy="272"/>
            </a:xfrm>
            <a:prstGeom prst="rect">
              <a:avLst/>
            </a:prstGeom>
            <a:noFill/>
            <a:ln w="19050">
              <a:solidFill>
                <a:schemeClr val="tx1"/>
              </a:solidFill>
              <a:miter lim="800000"/>
            </a:ln>
          </p:spPr>
          <p:txBody>
            <a:bodyPr wrap="none" anchor="ctr"/>
            <a:lstStyle/>
            <a:p>
              <a:pPr eaLnBrk="1" hangingPunct="1">
                <a:buFont typeface="Arial" panose="020B0604020202020204" pitchFamily="34" charset="0"/>
                <a:buNone/>
              </a:pPr>
              <a:endParaRPr lang="zh-CN" altLang="en-US" b="1">
                <a:ea typeface="黑体" panose="02010609060101010101" pitchFamily="49" charset="-122"/>
                <a:sym typeface="Calibri" panose="020F0502020204030204" pitchFamily="34" charset="0"/>
              </a:endParaRPr>
            </a:p>
          </p:txBody>
        </p:sp>
        <p:sp>
          <p:nvSpPr>
            <p:cNvPr id="9262" name="Text Box 13"/>
            <p:cNvSpPr txBox="1">
              <a:spLocks noChangeArrowheads="1"/>
            </p:cNvSpPr>
            <p:nvPr/>
          </p:nvSpPr>
          <p:spPr bwMode="auto">
            <a:xfrm>
              <a:off x="0" y="0"/>
              <a:ext cx="907" cy="231"/>
            </a:xfrm>
            <a:prstGeom prst="rect">
              <a:avLst/>
            </a:prstGeom>
            <a:noFill/>
            <a:ln w="9525">
              <a:noFill/>
              <a:miter lim="800000"/>
            </a:ln>
          </p:spPr>
          <p:txBody>
            <a:bodyPr>
              <a:spAutoFit/>
            </a:bodyPr>
            <a:lstStyle/>
            <a:p>
              <a:pPr eaLnBrk="1" hangingPunct="1">
                <a:buFont typeface="Arial" panose="020B0604020202020204" pitchFamily="34" charset="0"/>
                <a:buNone/>
              </a:pPr>
              <a:r>
                <a:rPr lang="zh-CN" altLang="en-US">
                  <a:latin typeface="黑体" panose="02010609060101010101" pitchFamily="49" charset="-122"/>
                  <a:ea typeface="黑体" panose="02010609060101010101" pitchFamily="49" charset="-122"/>
                  <a:sym typeface="Calibri" panose="020F0502020204030204" pitchFamily="34" charset="0"/>
                </a:rPr>
                <a:t>概述的存贮</a:t>
              </a:r>
            </a:p>
          </p:txBody>
        </p:sp>
      </p:grpSp>
      <p:sp>
        <p:nvSpPr>
          <p:cNvPr id="9226" name="Rectangle 14"/>
          <p:cNvSpPr>
            <a:spLocks noChangeArrowheads="1"/>
          </p:cNvSpPr>
          <p:nvPr/>
        </p:nvSpPr>
        <p:spPr bwMode="auto">
          <a:xfrm>
            <a:off x="3708400" y="4148138"/>
            <a:ext cx="1223963" cy="647700"/>
          </a:xfrm>
          <a:prstGeom prst="rect">
            <a:avLst/>
          </a:prstGeom>
          <a:noFill/>
          <a:ln w="19050">
            <a:solidFill>
              <a:schemeClr val="tx1"/>
            </a:solidFill>
            <a:miter lim="800000"/>
          </a:ln>
        </p:spPr>
        <p:txBody>
          <a:bodyPr wrap="none" anchor="ctr"/>
          <a:lstStyle/>
          <a:p>
            <a:pPr eaLnBrk="1" hangingPunct="1">
              <a:buFont typeface="Arial" panose="020B0604020202020204" pitchFamily="34" charset="0"/>
              <a:buNone/>
            </a:pPr>
            <a:endParaRPr lang="zh-CN" altLang="en-US" b="1">
              <a:ea typeface="黑体" panose="02010609060101010101" pitchFamily="49" charset="-122"/>
              <a:sym typeface="Calibri" panose="020F0502020204030204" pitchFamily="34" charset="0"/>
            </a:endParaRPr>
          </a:p>
        </p:txBody>
      </p:sp>
      <p:sp>
        <p:nvSpPr>
          <p:cNvPr id="9227" name="Text Box 15"/>
          <p:cNvSpPr txBox="1">
            <a:spLocks noChangeArrowheads="1"/>
          </p:cNvSpPr>
          <p:nvPr/>
        </p:nvSpPr>
        <p:spPr bwMode="auto">
          <a:xfrm>
            <a:off x="3779838" y="4149725"/>
            <a:ext cx="1171575" cy="641350"/>
          </a:xfrm>
          <a:prstGeom prst="rect">
            <a:avLst/>
          </a:prstGeom>
          <a:noFill/>
          <a:ln w="9525">
            <a:noFill/>
            <a:miter lim="800000"/>
          </a:ln>
        </p:spPr>
        <p:txBody>
          <a:bodyPr>
            <a:spAutoFit/>
          </a:bodyPr>
          <a:lstStyle/>
          <a:p>
            <a:pPr eaLnBrk="1" hangingPunct="1">
              <a:buFont typeface="Arial" panose="020B0604020202020204" pitchFamily="34" charset="0"/>
              <a:buNone/>
            </a:pPr>
            <a:r>
              <a:rPr lang="zh-CN" altLang="en-US">
                <a:latin typeface="黑体" panose="02010609060101010101" pitchFamily="49" charset="-122"/>
                <a:ea typeface="黑体" panose="02010609060101010101" pitchFamily="49" charset="-122"/>
                <a:sym typeface="Calibri" panose="020F0502020204030204" pitchFamily="34" charset="0"/>
              </a:rPr>
              <a:t>比较</a:t>
            </a:r>
            <a:r>
              <a:rPr lang="en-US" altLang="zh-CN">
                <a:latin typeface="黑体" panose="02010609060101010101" pitchFamily="49" charset="-122"/>
                <a:ea typeface="黑体" panose="02010609060101010101" pitchFamily="49" charset="-122"/>
                <a:sym typeface="Calibri" panose="020F0502020204030204" pitchFamily="34" charset="0"/>
              </a:rPr>
              <a:t>/</a:t>
            </a:r>
            <a:r>
              <a:rPr lang="zh-CN" altLang="en-US">
                <a:latin typeface="黑体" panose="02010609060101010101" pitchFamily="49" charset="-122"/>
                <a:ea typeface="黑体" panose="02010609060101010101" pitchFamily="49" charset="-122"/>
                <a:sym typeface="Calibri" panose="020F0502020204030204" pitchFamily="34" charset="0"/>
              </a:rPr>
              <a:t>匹配</a:t>
            </a:r>
          </a:p>
        </p:txBody>
      </p:sp>
      <p:grpSp>
        <p:nvGrpSpPr>
          <p:cNvPr id="6" name="Group 35"/>
          <p:cNvGrpSpPr/>
          <p:nvPr/>
        </p:nvGrpSpPr>
        <p:grpSpPr bwMode="auto">
          <a:xfrm>
            <a:off x="5795963" y="2347913"/>
            <a:ext cx="1800225" cy="720725"/>
            <a:chOff x="0" y="0"/>
            <a:chExt cx="1134" cy="454"/>
          </a:xfrm>
        </p:grpSpPr>
        <p:sp>
          <p:nvSpPr>
            <p:cNvPr id="9259" name="Rectangle 33"/>
            <p:cNvSpPr>
              <a:spLocks noChangeArrowheads="1"/>
            </p:cNvSpPr>
            <p:nvPr/>
          </p:nvSpPr>
          <p:spPr bwMode="auto">
            <a:xfrm>
              <a:off x="0" y="0"/>
              <a:ext cx="1044" cy="454"/>
            </a:xfrm>
            <a:prstGeom prst="rect">
              <a:avLst/>
            </a:prstGeom>
            <a:noFill/>
            <a:ln w="19050">
              <a:solidFill>
                <a:schemeClr val="tx1"/>
              </a:solidFill>
              <a:miter lim="800000"/>
            </a:ln>
          </p:spPr>
          <p:txBody>
            <a:bodyPr wrap="none" anchor="ctr"/>
            <a:lstStyle/>
            <a:p>
              <a:pPr eaLnBrk="1" hangingPunct="1">
                <a:buFont typeface="Arial" panose="020B0604020202020204" pitchFamily="34" charset="0"/>
                <a:buNone/>
              </a:pPr>
              <a:endParaRPr lang="zh-CN" altLang="en-US" b="1">
                <a:ea typeface="黑体" panose="02010609060101010101" pitchFamily="49" charset="-122"/>
                <a:sym typeface="Calibri" panose="020F0502020204030204" pitchFamily="34" charset="0"/>
              </a:endParaRPr>
            </a:p>
          </p:txBody>
        </p:sp>
        <p:sp>
          <p:nvSpPr>
            <p:cNvPr id="9260" name="Text Box 34"/>
            <p:cNvSpPr txBox="1">
              <a:spLocks noChangeArrowheads="1"/>
            </p:cNvSpPr>
            <p:nvPr/>
          </p:nvSpPr>
          <p:spPr bwMode="auto">
            <a:xfrm>
              <a:off x="0" y="0"/>
              <a:ext cx="1134" cy="404"/>
            </a:xfrm>
            <a:prstGeom prst="rect">
              <a:avLst/>
            </a:prstGeom>
            <a:noFill/>
            <a:ln w="9525">
              <a:noFill/>
              <a:miter lim="800000"/>
            </a:ln>
          </p:spPr>
          <p:txBody>
            <a:bodyPr>
              <a:spAutoFit/>
            </a:bodyPr>
            <a:lstStyle/>
            <a:p>
              <a:pPr eaLnBrk="1" hangingPunct="1">
                <a:buFont typeface="Arial" panose="020B0604020202020204" pitchFamily="34" charset="0"/>
                <a:buNone/>
              </a:pPr>
              <a:r>
                <a:rPr lang="zh-CN" altLang="en-US">
                  <a:latin typeface="黑体" panose="02010609060101010101" pitchFamily="49" charset="-122"/>
                  <a:ea typeface="黑体" panose="02010609060101010101" pitchFamily="49" charset="-122"/>
                  <a:sym typeface="Calibri" panose="020F0502020204030204" pitchFamily="34" charset="0"/>
                </a:rPr>
                <a:t>索引（描述性的、受限制的）</a:t>
              </a:r>
            </a:p>
          </p:txBody>
        </p:sp>
      </p:grpSp>
      <p:grpSp>
        <p:nvGrpSpPr>
          <p:cNvPr id="7" name="Group 39"/>
          <p:cNvGrpSpPr/>
          <p:nvPr/>
        </p:nvGrpSpPr>
        <p:grpSpPr bwMode="auto">
          <a:xfrm>
            <a:off x="3348038" y="2420938"/>
            <a:ext cx="1944687" cy="1368425"/>
            <a:chOff x="0" y="0"/>
            <a:chExt cx="1225" cy="862"/>
          </a:xfrm>
        </p:grpSpPr>
        <p:sp>
          <p:nvSpPr>
            <p:cNvPr id="9257" name="Text Box 37"/>
            <p:cNvSpPr txBox="1">
              <a:spLocks noChangeArrowheads="1"/>
            </p:cNvSpPr>
            <p:nvPr/>
          </p:nvSpPr>
          <p:spPr bwMode="auto">
            <a:xfrm>
              <a:off x="45" y="45"/>
              <a:ext cx="1134" cy="407"/>
            </a:xfrm>
            <a:prstGeom prst="rect">
              <a:avLst/>
            </a:prstGeom>
            <a:noFill/>
            <a:ln w="9525">
              <a:noFill/>
              <a:miter lim="800000"/>
            </a:ln>
          </p:spPr>
          <p:txBody>
            <a:bodyPr>
              <a:spAutoFit/>
            </a:bodyPr>
            <a:lstStyle/>
            <a:p>
              <a:pPr eaLnBrk="1" hangingPunct="1">
                <a:buFont typeface="Arial" panose="020B0604020202020204" pitchFamily="34" charset="0"/>
                <a:buNone/>
              </a:pPr>
              <a:r>
                <a:rPr lang="zh-CN" altLang="en-US">
                  <a:latin typeface="黑体" panose="02010609060101010101" pitchFamily="49" charset="-122"/>
                  <a:ea typeface="黑体" panose="02010609060101010101" pitchFamily="49" charset="-122"/>
                  <a:sym typeface="Calibri" panose="020F0502020204030204" pitchFamily="34" charset="0"/>
                </a:rPr>
                <a:t>遵循约定的标引规范</a:t>
              </a:r>
            </a:p>
          </p:txBody>
        </p:sp>
        <p:sp>
          <p:nvSpPr>
            <p:cNvPr id="9258" name="AutoShape 38"/>
            <p:cNvSpPr>
              <a:spLocks noChangeArrowheads="1"/>
            </p:cNvSpPr>
            <p:nvPr/>
          </p:nvSpPr>
          <p:spPr bwMode="auto">
            <a:xfrm>
              <a:off x="0" y="0"/>
              <a:ext cx="1225" cy="862"/>
            </a:xfrm>
            <a:prstGeom prst="roundRect">
              <a:avLst>
                <a:gd name="adj" fmla="val 16667"/>
              </a:avLst>
            </a:prstGeom>
            <a:noFill/>
            <a:ln w="19050">
              <a:solidFill>
                <a:schemeClr val="tx1"/>
              </a:solidFill>
              <a:round/>
            </a:ln>
          </p:spPr>
          <p:txBody>
            <a:bodyPr wrap="none" anchor="ctr"/>
            <a:lstStyle/>
            <a:p>
              <a:pPr eaLnBrk="1" hangingPunct="1">
                <a:buFont typeface="Arial" panose="020B0604020202020204" pitchFamily="34" charset="0"/>
                <a:buNone/>
              </a:pPr>
              <a:endParaRPr lang="zh-CN" altLang="en-US" b="1">
                <a:ea typeface="黑体" panose="02010609060101010101" pitchFamily="49" charset="-122"/>
                <a:sym typeface="Calibri" panose="020F0502020204030204" pitchFamily="34" charset="0"/>
              </a:endParaRPr>
            </a:p>
          </p:txBody>
        </p:sp>
      </p:grpSp>
      <p:sp>
        <p:nvSpPr>
          <p:cNvPr id="9230" name="Rectangle 42"/>
          <p:cNvSpPr>
            <a:spLocks noChangeArrowheads="1"/>
          </p:cNvSpPr>
          <p:nvPr/>
        </p:nvSpPr>
        <p:spPr bwMode="auto">
          <a:xfrm>
            <a:off x="1187450" y="2205038"/>
            <a:ext cx="6408738" cy="2879725"/>
          </a:xfrm>
          <a:prstGeom prst="rect">
            <a:avLst/>
          </a:prstGeom>
          <a:noFill/>
          <a:ln w="19050">
            <a:solidFill>
              <a:schemeClr val="tx1"/>
            </a:solidFill>
            <a:miter lim="800000"/>
          </a:ln>
        </p:spPr>
        <p:txBody>
          <a:bodyPr wrap="none" anchor="ctr"/>
          <a:lstStyle/>
          <a:p>
            <a:pPr eaLnBrk="1" hangingPunct="1">
              <a:buFont typeface="Arial" panose="020B0604020202020204" pitchFamily="34" charset="0"/>
              <a:buNone/>
            </a:pPr>
            <a:endParaRPr lang="zh-CN" altLang="en-US" b="1">
              <a:ea typeface="黑体" panose="02010609060101010101" pitchFamily="49" charset="-122"/>
              <a:sym typeface="Calibri" panose="020F0502020204030204" pitchFamily="34" charset="0"/>
            </a:endParaRPr>
          </a:p>
        </p:txBody>
      </p:sp>
      <p:grpSp>
        <p:nvGrpSpPr>
          <p:cNvPr id="8" name="Group 46"/>
          <p:cNvGrpSpPr/>
          <p:nvPr/>
        </p:nvGrpSpPr>
        <p:grpSpPr bwMode="auto">
          <a:xfrm>
            <a:off x="1476375" y="1125538"/>
            <a:ext cx="1368425" cy="792162"/>
            <a:chOff x="0" y="0"/>
            <a:chExt cx="862" cy="499"/>
          </a:xfrm>
        </p:grpSpPr>
        <p:sp>
          <p:nvSpPr>
            <p:cNvPr id="9255" name="AutoShape 44"/>
            <p:cNvSpPr>
              <a:spLocks noChangeArrowheads="1"/>
            </p:cNvSpPr>
            <p:nvPr/>
          </p:nvSpPr>
          <p:spPr bwMode="auto">
            <a:xfrm>
              <a:off x="0" y="0"/>
              <a:ext cx="862" cy="499"/>
            </a:xfrm>
            <a:prstGeom prst="cube">
              <a:avLst>
                <a:gd name="adj" fmla="val 25000"/>
              </a:avLst>
            </a:prstGeom>
            <a:noFill/>
            <a:ln w="19050">
              <a:solidFill>
                <a:schemeClr val="tx1"/>
              </a:solidFill>
              <a:miter lim="800000"/>
            </a:ln>
          </p:spPr>
          <p:txBody>
            <a:bodyPr wrap="none" anchor="ctr"/>
            <a:lstStyle/>
            <a:p>
              <a:pPr eaLnBrk="1" hangingPunct="1">
                <a:buFont typeface="Arial" panose="020B0604020202020204" pitchFamily="34" charset="0"/>
                <a:buNone/>
              </a:pPr>
              <a:endParaRPr lang="zh-CN" altLang="en-US" b="1">
                <a:ea typeface="黑体" panose="02010609060101010101" pitchFamily="49" charset="-122"/>
                <a:sym typeface="Calibri" panose="020F0502020204030204" pitchFamily="34" charset="0"/>
              </a:endParaRPr>
            </a:p>
          </p:txBody>
        </p:sp>
        <p:sp>
          <p:nvSpPr>
            <p:cNvPr id="9256" name="Rectangle 45"/>
            <p:cNvSpPr>
              <a:spLocks noChangeArrowheads="1"/>
            </p:cNvSpPr>
            <p:nvPr/>
          </p:nvSpPr>
          <p:spPr bwMode="auto">
            <a:xfrm>
              <a:off x="0" y="91"/>
              <a:ext cx="771" cy="404"/>
            </a:xfrm>
            <a:prstGeom prst="rect">
              <a:avLst/>
            </a:prstGeom>
            <a:noFill/>
            <a:ln w="9525">
              <a:noFill/>
              <a:miter lim="800000"/>
            </a:ln>
          </p:spPr>
          <p:txBody>
            <a:bodyPr>
              <a:spAutoFit/>
            </a:bodyPr>
            <a:lstStyle/>
            <a:p>
              <a:pPr eaLnBrk="1" hangingPunct="1">
                <a:buFont typeface="Arial" panose="020B0604020202020204" pitchFamily="34" charset="0"/>
                <a:buNone/>
              </a:pPr>
              <a:r>
                <a:rPr lang="zh-CN" altLang="en-US">
                  <a:latin typeface="黑体" panose="02010609060101010101" pitchFamily="49" charset="-122"/>
                  <a:ea typeface="黑体" panose="02010609060101010101" pitchFamily="49" charset="-122"/>
                  <a:sym typeface="Calibri" panose="020F0502020204030204" pitchFamily="34" charset="0"/>
                </a:rPr>
                <a:t>需求概述或疑问式</a:t>
              </a:r>
            </a:p>
          </p:txBody>
        </p:sp>
      </p:grpSp>
      <p:grpSp>
        <p:nvGrpSpPr>
          <p:cNvPr id="9" name="Group 50"/>
          <p:cNvGrpSpPr/>
          <p:nvPr/>
        </p:nvGrpSpPr>
        <p:grpSpPr bwMode="auto">
          <a:xfrm>
            <a:off x="5867400" y="1268413"/>
            <a:ext cx="1512888" cy="647700"/>
            <a:chOff x="0" y="0"/>
            <a:chExt cx="953" cy="408"/>
          </a:xfrm>
        </p:grpSpPr>
        <p:sp>
          <p:nvSpPr>
            <p:cNvPr id="9253" name="AutoShape 48"/>
            <p:cNvSpPr>
              <a:spLocks noChangeArrowheads="1"/>
            </p:cNvSpPr>
            <p:nvPr/>
          </p:nvSpPr>
          <p:spPr bwMode="auto">
            <a:xfrm>
              <a:off x="0" y="0"/>
              <a:ext cx="953" cy="408"/>
            </a:xfrm>
            <a:prstGeom prst="cube">
              <a:avLst>
                <a:gd name="adj" fmla="val 25000"/>
              </a:avLst>
            </a:prstGeom>
            <a:noFill/>
            <a:ln w="19050">
              <a:solidFill>
                <a:schemeClr val="tx1"/>
              </a:solidFill>
              <a:miter lim="800000"/>
            </a:ln>
          </p:spPr>
          <p:txBody>
            <a:bodyPr wrap="none" anchor="ctr"/>
            <a:lstStyle/>
            <a:p>
              <a:pPr eaLnBrk="1" hangingPunct="1">
                <a:buFont typeface="Arial" panose="020B0604020202020204" pitchFamily="34" charset="0"/>
                <a:buNone/>
              </a:pPr>
              <a:endParaRPr lang="zh-CN" altLang="en-US" b="1">
                <a:ea typeface="黑体" panose="02010609060101010101" pitchFamily="49" charset="-122"/>
                <a:sym typeface="Calibri" panose="020F0502020204030204" pitchFamily="34" charset="0"/>
              </a:endParaRPr>
            </a:p>
          </p:txBody>
        </p:sp>
        <p:sp>
          <p:nvSpPr>
            <p:cNvPr id="9254" name="Rectangle 49"/>
            <p:cNvSpPr>
              <a:spLocks noChangeArrowheads="1"/>
            </p:cNvSpPr>
            <p:nvPr/>
          </p:nvSpPr>
          <p:spPr bwMode="auto">
            <a:xfrm>
              <a:off x="0" y="136"/>
              <a:ext cx="933" cy="231"/>
            </a:xfrm>
            <a:prstGeom prst="rect">
              <a:avLst/>
            </a:prstGeom>
            <a:noFill/>
            <a:ln w="9525">
              <a:noFill/>
              <a:miter lim="800000"/>
            </a:ln>
          </p:spPr>
          <p:txBody>
            <a:bodyPr>
              <a:spAutoFit/>
            </a:bodyPr>
            <a:lstStyle/>
            <a:p>
              <a:pPr eaLnBrk="1" hangingPunct="1">
                <a:buFont typeface="Arial" panose="020B0604020202020204" pitchFamily="34" charset="0"/>
                <a:buNone/>
              </a:pPr>
              <a:r>
                <a:rPr lang="zh-CN" altLang="en-US">
                  <a:latin typeface="黑体" panose="02010609060101010101" pitchFamily="49" charset="-122"/>
                  <a:ea typeface="黑体" panose="02010609060101010101" pitchFamily="49" charset="-122"/>
                  <a:sym typeface="Calibri" panose="020F0502020204030204" pitchFamily="34" charset="0"/>
                </a:rPr>
                <a:t>信息或数据</a:t>
              </a:r>
            </a:p>
          </p:txBody>
        </p:sp>
      </p:grpSp>
      <p:sp>
        <p:nvSpPr>
          <p:cNvPr id="9233" name="Line 51"/>
          <p:cNvSpPr>
            <a:spLocks noChangeShapeType="1"/>
          </p:cNvSpPr>
          <p:nvPr/>
        </p:nvSpPr>
        <p:spPr bwMode="auto">
          <a:xfrm>
            <a:off x="6588125" y="1916113"/>
            <a:ext cx="0" cy="431800"/>
          </a:xfrm>
          <a:prstGeom prst="line">
            <a:avLst/>
          </a:prstGeom>
          <a:noFill/>
          <a:ln w="19050">
            <a:solidFill>
              <a:schemeClr val="tx1"/>
            </a:solidFill>
            <a:round/>
            <a:tailEnd type="triangle" w="med" len="med"/>
          </a:ln>
        </p:spPr>
        <p:txBody>
          <a:bodyPr/>
          <a:lstStyle/>
          <a:p>
            <a:endParaRPr lang="zh-CN" altLang="en-US"/>
          </a:p>
        </p:txBody>
      </p:sp>
      <p:sp>
        <p:nvSpPr>
          <p:cNvPr id="9234" name="Line 52"/>
          <p:cNvSpPr>
            <a:spLocks noChangeShapeType="1"/>
          </p:cNvSpPr>
          <p:nvPr/>
        </p:nvSpPr>
        <p:spPr bwMode="auto">
          <a:xfrm>
            <a:off x="6588125" y="3068638"/>
            <a:ext cx="0" cy="288925"/>
          </a:xfrm>
          <a:prstGeom prst="line">
            <a:avLst/>
          </a:prstGeom>
          <a:noFill/>
          <a:ln w="19050">
            <a:solidFill>
              <a:schemeClr val="tx1"/>
            </a:solidFill>
            <a:round/>
            <a:tailEnd type="triangle" w="med" len="med"/>
          </a:ln>
        </p:spPr>
        <p:txBody>
          <a:bodyPr/>
          <a:lstStyle/>
          <a:p>
            <a:endParaRPr lang="zh-CN" altLang="en-US"/>
          </a:p>
        </p:txBody>
      </p:sp>
      <p:sp>
        <p:nvSpPr>
          <p:cNvPr id="9235" name="Line 53"/>
          <p:cNvSpPr>
            <a:spLocks noChangeShapeType="1"/>
          </p:cNvSpPr>
          <p:nvPr/>
        </p:nvSpPr>
        <p:spPr bwMode="auto">
          <a:xfrm>
            <a:off x="6588125" y="3789363"/>
            <a:ext cx="0" cy="287337"/>
          </a:xfrm>
          <a:prstGeom prst="line">
            <a:avLst/>
          </a:prstGeom>
          <a:noFill/>
          <a:ln w="19050">
            <a:solidFill>
              <a:schemeClr val="tx1"/>
            </a:solidFill>
            <a:round/>
            <a:tailEnd type="triangle" w="med" len="med"/>
          </a:ln>
        </p:spPr>
        <p:txBody>
          <a:bodyPr/>
          <a:lstStyle/>
          <a:p>
            <a:endParaRPr lang="zh-CN" altLang="en-US"/>
          </a:p>
        </p:txBody>
      </p:sp>
      <p:sp>
        <p:nvSpPr>
          <p:cNvPr id="9236" name="Line 54"/>
          <p:cNvSpPr>
            <a:spLocks noChangeShapeType="1"/>
          </p:cNvSpPr>
          <p:nvPr/>
        </p:nvSpPr>
        <p:spPr bwMode="auto">
          <a:xfrm>
            <a:off x="2051050" y="1916113"/>
            <a:ext cx="0" cy="431800"/>
          </a:xfrm>
          <a:prstGeom prst="line">
            <a:avLst/>
          </a:prstGeom>
          <a:noFill/>
          <a:ln w="19050">
            <a:solidFill>
              <a:schemeClr val="tx1"/>
            </a:solidFill>
            <a:round/>
            <a:tailEnd type="triangle" w="med" len="med"/>
          </a:ln>
        </p:spPr>
        <p:txBody>
          <a:bodyPr/>
          <a:lstStyle/>
          <a:p>
            <a:endParaRPr lang="zh-CN" altLang="en-US"/>
          </a:p>
        </p:txBody>
      </p:sp>
      <p:sp>
        <p:nvSpPr>
          <p:cNvPr id="9237" name="Line 55"/>
          <p:cNvSpPr>
            <a:spLocks noChangeShapeType="1"/>
          </p:cNvSpPr>
          <p:nvPr/>
        </p:nvSpPr>
        <p:spPr bwMode="auto">
          <a:xfrm>
            <a:off x="2051050" y="3068638"/>
            <a:ext cx="0" cy="217487"/>
          </a:xfrm>
          <a:prstGeom prst="line">
            <a:avLst/>
          </a:prstGeom>
          <a:noFill/>
          <a:ln w="19050">
            <a:solidFill>
              <a:schemeClr val="tx1"/>
            </a:solidFill>
            <a:round/>
            <a:tailEnd type="triangle" w="med" len="med"/>
          </a:ln>
        </p:spPr>
        <p:txBody>
          <a:bodyPr/>
          <a:lstStyle/>
          <a:p>
            <a:endParaRPr lang="zh-CN" altLang="en-US"/>
          </a:p>
        </p:txBody>
      </p:sp>
      <p:sp>
        <p:nvSpPr>
          <p:cNvPr id="9238" name="Line 56"/>
          <p:cNvSpPr>
            <a:spLocks noChangeShapeType="1"/>
          </p:cNvSpPr>
          <p:nvPr/>
        </p:nvSpPr>
        <p:spPr bwMode="auto">
          <a:xfrm>
            <a:off x="4284663" y="4797425"/>
            <a:ext cx="0" cy="431800"/>
          </a:xfrm>
          <a:prstGeom prst="line">
            <a:avLst/>
          </a:prstGeom>
          <a:noFill/>
          <a:ln w="19050">
            <a:solidFill>
              <a:schemeClr val="tx1"/>
            </a:solidFill>
            <a:prstDash val="lgDash"/>
            <a:round/>
            <a:tailEnd type="triangle" w="med" len="med"/>
          </a:ln>
        </p:spPr>
        <p:txBody>
          <a:bodyPr/>
          <a:lstStyle/>
          <a:p>
            <a:endParaRPr lang="zh-CN" altLang="en-US"/>
          </a:p>
        </p:txBody>
      </p:sp>
      <p:sp>
        <p:nvSpPr>
          <p:cNvPr id="9239" name="Line 57"/>
          <p:cNvSpPr>
            <a:spLocks noChangeShapeType="1"/>
          </p:cNvSpPr>
          <p:nvPr/>
        </p:nvSpPr>
        <p:spPr bwMode="auto">
          <a:xfrm>
            <a:off x="2051050" y="3716338"/>
            <a:ext cx="0" cy="360362"/>
          </a:xfrm>
          <a:prstGeom prst="line">
            <a:avLst/>
          </a:prstGeom>
          <a:noFill/>
          <a:ln w="19050">
            <a:solidFill>
              <a:schemeClr val="tx1"/>
            </a:solidFill>
            <a:round/>
            <a:tailEnd type="triangle" w="med" len="med"/>
          </a:ln>
        </p:spPr>
        <p:txBody>
          <a:bodyPr/>
          <a:lstStyle/>
          <a:p>
            <a:endParaRPr lang="zh-CN" altLang="en-US"/>
          </a:p>
        </p:txBody>
      </p:sp>
      <p:sp>
        <p:nvSpPr>
          <p:cNvPr id="9240" name="Line 58"/>
          <p:cNvSpPr>
            <a:spLocks noChangeShapeType="1"/>
          </p:cNvSpPr>
          <p:nvPr/>
        </p:nvSpPr>
        <p:spPr bwMode="auto">
          <a:xfrm>
            <a:off x="4284663" y="3789363"/>
            <a:ext cx="0" cy="360362"/>
          </a:xfrm>
          <a:prstGeom prst="line">
            <a:avLst/>
          </a:prstGeom>
          <a:noFill/>
          <a:ln w="19050">
            <a:solidFill>
              <a:schemeClr val="tx1"/>
            </a:solidFill>
            <a:prstDash val="lgDash"/>
            <a:round/>
            <a:tailEnd type="triangle" w="med" len="med"/>
          </a:ln>
        </p:spPr>
        <p:txBody>
          <a:bodyPr/>
          <a:lstStyle/>
          <a:p>
            <a:endParaRPr lang="zh-CN" altLang="en-US"/>
          </a:p>
        </p:txBody>
      </p:sp>
      <p:sp>
        <p:nvSpPr>
          <p:cNvPr id="9241" name="Line 59"/>
          <p:cNvSpPr>
            <a:spLocks noChangeShapeType="1"/>
          </p:cNvSpPr>
          <p:nvPr/>
        </p:nvSpPr>
        <p:spPr bwMode="auto">
          <a:xfrm flipH="1" flipV="1">
            <a:off x="2627313" y="2708275"/>
            <a:ext cx="720725" cy="144463"/>
          </a:xfrm>
          <a:prstGeom prst="line">
            <a:avLst/>
          </a:prstGeom>
          <a:noFill/>
          <a:ln w="19050">
            <a:solidFill>
              <a:schemeClr val="tx1"/>
            </a:solidFill>
            <a:prstDash val="lgDash"/>
            <a:round/>
            <a:tailEnd type="triangle" w="med" len="med"/>
          </a:ln>
        </p:spPr>
        <p:txBody>
          <a:bodyPr/>
          <a:lstStyle/>
          <a:p>
            <a:endParaRPr lang="zh-CN" altLang="en-US"/>
          </a:p>
        </p:txBody>
      </p:sp>
      <p:sp>
        <p:nvSpPr>
          <p:cNvPr id="9242" name="Line 61"/>
          <p:cNvSpPr>
            <a:spLocks noChangeShapeType="1"/>
          </p:cNvSpPr>
          <p:nvPr/>
        </p:nvSpPr>
        <p:spPr bwMode="auto">
          <a:xfrm flipH="1">
            <a:off x="2771775" y="3500438"/>
            <a:ext cx="576263" cy="576262"/>
          </a:xfrm>
          <a:prstGeom prst="line">
            <a:avLst/>
          </a:prstGeom>
          <a:noFill/>
          <a:ln w="19050">
            <a:solidFill>
              <a:schemeClr val="tx1"/>
            </a:solidFill>
            <a:prstDash val="lgDash"/>
            <a:round/>
            <a:tailEnd type="triangle" w="med" len="med"/>
          </a:ln>
        </p:spPr>
        <p:txBody>
          <a:bodyPr/>
          <a:lstStyle/>
          <a:p>
            <a:endParaRPr lang="zh-CN" altLang="en-US"/>
          </a:p>
        </p:txBody>
      </p:sp>
      <p:sp>
        <p:nvSpPr>
          <p:cNvPr id="9243" name="Line 62"/>
          <p:cNvSpPr>
            <a:spLocks noChangeShapeType="1"/>
          </p:cNvSpPr>
          <p:nvPr/>
        </p:nvSpPr>
        <p:spPr bwMode="auto">
          <a:xfrm flipV="1">
            <a:off x="5292725" y="2636838"/>
            <a:ext cx="503238" cy="215900"/>
          </a:xfrm>
          <a:prstGeom prst="line">
            <a:avLst/>
          </a:prstGeom>
          <a:noFill/>
          <a:ln w="19050">
            <a:solidFill>
              <a:schemeClr val="tx1"/>
            </a:solidFill>
            <a:prstDash val="lgDash"/>
            <a:round/>
            <a:tailEnd type="triangle" w="med" len="med"/>
          </a:ln>
        </p:spPr>
        <p:txBody>
          <a:bodyPr/>
          <a:lstStyle/>
          <a:p>
            <a:endParaRPr lang="zh-CN" altLang="en-US"/>
          </a:p>
        </p:txBody>
      </p:sp>
      <p:sp>
        <p:nvSpPr>
          <p:cNvPr id="9244" name="Line 63"/>
          <p:cNvSpPr>
            <a:spLocks noChangeShapeType="1"/>
          </p:cNvSpPr>
          <p:nvPr/>
        </p:nvSpPr>
        <p:spPr bwMode="auto">
          <a:xfrm>
            <a:off x="5292725" y="3500438"/>
            <a:ext cx="647700" cy="792162"/>
          </a:xfrm>
          <a:prstGeom prst="line">
            <a:avLst/>
          </a:prstGeom>
          <a:noFill/>
          <a:ln w="19050">
            <a:solidFill>
              <a:schemeClr val="tx1"/>
            </a:solidFill>
            <a:prstDash val="lgDash"/>
            <a:round/>
            <a:tailEnd type="triangle" w="med" len="med"/>
          </a:ln>
        </p:spPr>
        <p:txBody>
          <a:bodyPr/>
          <a:lstStyle/>
          <a:p>
            <a:endParaRPr lang="zh-CN" altLang="en-US"/>
          </a:p>
        </p:txBody>
      </p:sp>
      <p:sp>
        <p:nvSpPr>
          <p:cNvPr id="9245" name="Line 64"/>
          <p:cNvSpPr>
            <a:spLocks noChangeShapeType="1"/>
          </p:cNvSpPr>
          <p:nvPr/>
        </p:nvSpPr>
        <p:spPr bwMode="auto">
          <a:xfrm>
            <a:off x="2843213" y="4437063"/>
            <a:ext cx="865187" cy="0"/>
          </a:xfrm>
          <a:prstGeom prst="line">
            <a:avLst/>
          </a:prstGeom>
          <a:noFill/>
          <a:ln w="19050">
            <a:solidFill>
              <a:schemeClr val="tx1"/>
            </a:solidFill>
            <a:round/>
            <a:tailEnd type="triangle" w="med" len="med"/>
          </a:ln>
        </p:spPr>
        <p:txBody>
          <a:bodyPr/>
          <a:lstStyle/>
          <a:p>
            <a:endParaRPr lang="zh-CN" altLang="en-US"/>
          </a:p>
        </p:txBody>
      </p:sp>
      <p:sp>
        <p:nvSpPr>
          <p:cNvPr id="9246" name="Line 65"/>
          <p:cNvSpPr>
            <a:spLocks noChangeShapeType="1"/>
          </p:cNvSpPr>
          <p:nvPr/>
        </p:nvSpPr>
        <p:spPr bwMode="auto">
          <a:xfrm flipH="1">
            <a:off x="4932363" y="4437063"/>
            <a:ext cx="1008062" cy="0"/>
          </a:xfrm>
          <a:prstGeom prst="line">
            <a:avLst/>
          </a:prstGeom>
          <a:noFill/>
          <a:ln w="19050">
            <a:solidFill>
              <a:schemeClr val="tx1"/>
            </a:solidFill>
            <a:round/>
            <a:tailEnd type="triangle" w="med" len="med"/>
          </a:ln>
        </p:spPr>
        <p:txBody>
          <a:bodyPr/>
          <a:lstStyle/>
          <a:p>
            <a:endParaRPr lang="zh-CN" altLang="en-US"/>
          </a:p>
        </p:txBody>
      </p:sp>
      <p:sp>
        <p:nvSpPr>
          <p:cNvPr id="9247" name="Text Box 67"/>
          <p:cNvSpPr txBox="1">
            <a:spLocks noChangeArrowheads="1"/>
          </p:cNvSpPr>
          <p:nvPr/>
        </p:nvSpPr>
        <p:spPr bwMode="auto">
          <a:xfrm>
            <a:off x="611188" y="2924175"/>
            <a:ext cx="458787" cy="1152525"/>
          </a:xfrm>
          <a:prstGeom prst="rect">
            <a:avLst/>
          </a:prstGeom>
          <a:noFill/>
          <a:ln w="9525">
            <a:noFill/>
            <a:miter lim="800000"/>
          </a:ln>
        </p:spPr>
        <p:txBody>
          <a:bodyPr vert="eaVert">
            <a:spAutoFit/>
          </a:bodyPr>
          <a:lstStyle/>
          <a:p>
            <a:pPr eaLnBrk="1" hangingPunct="1">
              <a:spcBef>
                <a:spcPct val="50000"/>
              </a:spcBef>
              <a:buFont typeface="Arial" panose="020B0604020202020204" pitchFamily="34" charset="0"/>
              <a:buNone/>
            </a:pPr>
            <a:r>
              <a:rPr lang="zh-CN" altLang="en-US">
                <a:latin typeface="黑体" panose="02010609060101010101" pitchFamily="49" charset="-122"/>
                <a:ea typeface="黑体" panose="02010609060101010101" pitchFamily="49" charset="-122"/>
                <a:sym typeface="Calibri" panose="020F0502020204030204" pitchFamily="34" charset="0"/>
              </a:rPr>
              <a:t>检索流程</a:t>
            </a:r>
          </a:p>
        </p:txBody>
      </p:sp>
      <p:sp>
        <p:nvSpPr>
          <p:cNvPr id="9248" name="Text Box 68"/>
          <p:cNvSpPr txBox="1">
            <a:spLocks noChangeArrowheads="1"/>
          </p:cNvSpPr>
          <p:nvPr/>
        </p:nvSpPr>
        <p:spPr bwMode="auto">
          <a:xfrm>
            <a:off x="7667625" y="2924175"/>
            <a:ext cx="458788" cy="1152525"/>
          </a:xfrm>
          <a:prstGeom prst="rect">
            <a:avLst/>
          </a:prstGeom>
          <a:noFill/>
          <a:ln w="9525">
            <a:noFill/>
            <a:miter lim="800000"/>
          </a:ln>
        </p:spPr>
        <p:txBody>
          <a:bodyPr vert="eaVert">
            <a:spAutoFit/>
          </a:bodyPr>
          <a:lstStyle/>
          <a:p>
            <a:pPr eaLnBrk="1" hangingPunct="1">
              <a:spcBef>
                <a:spcPct val="50000"/>
              </a:spcBef>
              <a:buFont typeface="Arial" panose="020B0604020202020204" pitchFamily="34" charset="0"/>
              <a:buNone/>
            </a:pPr>
            <a:r>
              <a:rPr lang="zh-CN" altLang="en-US">
                <a:latin typeface="黑体" panose="02010609060101010101" pitchFamily="49" charset="-122"/>
                <a:ea typeface="黑体" panose="02010609060101010101" pitchFamily="49" charset="-122"/>
                <a:sym typeface="Calibri" panose="020F0502020204030204" pitchFamily="34" charset="0"/>
              </a:rPr>
              <a:t>组织流程</a:t>
            </a:r>
          </a:p>
        </p:txBody>
      </p:sp>
      <p:sp>
        <p:nvSpPr>
          <p:cNvPr id="9249" name="AutoShape 70"/>
          <p:cNvSpPr>
            <a:spLocks noChangeArrowheads="1"/>
          </p:cNvSpPr>
          <p:nvPr/>
        </p:nvSpPr>
        <p:spPr bwMode="auto">
          <a:xfrm>
            <a:off x="1258888" y="4076700"/>
            <a:ext cx="1584325" cy="863600"/>
          </a:xfrm>
          <a:prstGeom prst="cube">
            <a:avLst>
              <a:gd name="adj" fmla="val 25000"/>
            </a:avLst>
          </a:prstGeom>
          <a:noFill/>
          <a:ln w="19050">
            <a:solidFill>
              <a:schemeClr val="tx1"/>
            </a:solidFill>
            <a:miter lim="800000"/>
          </a:ln>
        </p:spPr>
        <p:txBody>
          <a:bodyPr wrap="none" anchor="ctr"/>
          <a:lstStyle/>
          <a:p>
            <a:pPr eaLnBrk="1" hangingPunct="1">
              <a:buFont typeface="Arial" panose="020B0604020202020204" pitchFamily="34" charset="0"/>
              <a:buNone/>
            </a:pPr>
            <a:endParaRPr lang="zh-CN" altLang="en-US" b="1">
              <a:ea typeface="黑体" panose="02010609060101010101" pitchFamily="49" charset="-122"/>
              <a:sym typeface="Calibri" panose="020F0502020204030204" pitchFamily="34" charset="0"/>
            </a:endParaRPr>
          </a:p>
        </p:txBody>
      </p:sp>
      <p:sp>
        <p:nvSpPr>
          <p:cNvPr id="9250" name="Rectangle 71"/>
          <p:cNvSpPr>
            <a:spLocks noChangeArrowheads="1"/>
          </p:cNvSpPr>
          <p:nvPr/>
        </p:nvSpPr>
        <p:spPr bwMode="auto">
          <a:xfrm>
            <a:off x="1258888" y="4292600"/>
            <a:ext cx="1512887" cy="641350"/>
          </a:xfrm>
          <a:prstGeom prst="rect">
            <a:avLst/>
          </a:prstGeom>
          <a:noFill/>
          <a:ln w="9525">
            <a:noFill/>
            <a:miter lim="800000"/>
          </a:ln>
        </p:spPr>
        <p:txBody>
          <a:bodyPr>
            <a:spAutoFit/>
          </a:bodyPr>
          <a:lstStyle/>
          <a:p>
            <a:pPr eaLnBrk="1" hangingPunct="1">
              <a:buFont typeface="Arial" panose="020B0604020202020204" pitchFamily="34" charset="0"/>
              <a:buNone/>
            </a:pPr>
            <a:r>
              <a:rPr lang="zh-CN" altLang="en-US">
                <a:latin typeface="黑体" panose="02010609060101010101" pitchFamily="49" charset="-122"/>
                <a:ea typeface="黑体" panose="02010609060101010101" pitchFamily="49" charset="-122"/>
                <a:sym typeface="Calibri" panose="020F0502020204030204" pitchFamily="34" charset="0"/>
              </a:rPr>
              <a:t>存贮</a:t>
            </a:r>
            <a:r>
              <a:rPr lang="en-US" altLang="zh-CN">
                <a:latin typeface="黑体" panose="02010609060101010101" pitchFamily="49" charset="-122"/>
                <a:ea typeface="黑体" panose="02010609060101010101" pitchFamily="49" charset="-122"/>
                <a:sym typeface="Calibri" panose="020F0502020204030204" pitchFamily="34" charset="0"/>
              </a:rPr>
              <a:t>1</a:t>
            </a:r>
            <a:r>
              <a:rPr lang="zh-CN" altLang="en-US">
                <a:latin typeface="黑体" panose="02010609060101010101" pitchFamily="49" charset="-122"/>
                <a:ea typeface="黑体" panose="02010609060101010101" pitchFamily="49" charset="-122"/>
                <a:sym typeface="Calibri" panose="020F0502020204030204" pitchFamily="34" charset="0"/>
              </a:rPr>
              <a:t>：概述</a:t>
            </a:r>
            <a:r>
              <a:rPr lang="en-US" altLang="zh-CN">
                <a:latin typeface="黑体" panose="02010609060101010101" pitchFamily="49" charset="-122"/>
                <a:ea typeface="黑体" panose="02010609060101010101" pitchFamily="49" charset="-122"/>
                <a:sym typeface="Calibri" panose="020F0502020204030204" pitchFamily="34" charset="0"/>
              </a:rPr>
              <a:t>/</a:t>
            </a:r>
            <a:r>
              <a:rPr lang="zh-CN" altLang="en-US">
                <a:latin typeface="黑体" panose="02010609060101010101" pitchFamily="49" charset="-122"/>
                <a:ea typeface="黑体" panose="02010609060101010101" pitchFamily="49" charset="-122"/>
                <a:sym typeface="Calibri" panose="020F0502020204030204" pitchFamily="34" charset="0"/>
              </a:rPr>
              <a:t>搜索请求</a:t>
            </a:r>
          </a:p>
        </p:txBody>
      </p:sp>
      <p:sp>
        <p:nvSpPr>
          <p:cNvPr id="9251" name="AutoShape 74"/>
          <p:cNvSpPr>
            <a:spLocks noChangeArrowheads="1"/>
          </p:cNvSpPr>
          <p:nvPr/>
        </p:nvSpPr>
        <p:spPr bwMode="auto">
          <a:xfrm>
            <a:off x="5940425" y="4076700"/>
            <a:ext cx="1368425" cy="863600"/>
          </a:xfrm>
          <a:prstGeom prst="cube">
            <a:avLst>
              <a:gd name="adj" fmla="val 25000"/>
            </a:avLst>
          </a:prstGeom>
          <a:noFill/>
          <a:ln w="19050">
            <a:solidFill>
              <a:schemeClr val="tx1"/>
            </a:solidFill>
            <a:miter lim="800000"/>
          </a:ln>
        </p:spPr>
        <p:txBody>
          <a:bodyPr wrap="none" anchor="ctr"/>
          <a:lstStyle/>
          <a:p>
            <a:pPr eaLnBrk="1" hangingPunct="1">
              <a:buFont typeface="Arial" panose="020B0604020202020204" pitchFamily="34" charset="0"/>
              <a:buNone/>
            </a:pPr>
            <a:endParaRPr lang="zh-CN" altLang="en-US" b="1">
              <a:ea typeface="黑体" panose="02010609060101010101" pitchFamily="49" charset="-122"/>
              <a:sym typeface="Calibri" panose="020F0502020204030204" pitchFamily="34" charset="0"/>
            </a:endParaRPr>
          </a:p>
        </p:txBody>
      </p:sp>
      <p:sp>
        <p:nvSpPr>
          <p:cNvPr id="9252" name="Rectangle 75"/>
          <p:cNvSpPr>
            <a:spLocks noChangeArrowheads="1"/>
          </p:cNvSpPr>
          <p:nvPr/>
        </p:nvSpPr>
        <p:spPr bwMode="auto">
          <a:xfrm>
            <a:off x="5940425" y="4292600"/>
            <a:ext cx="1223963" cy="641350"/>
          </a:xfrm>
          <a:prstGeom prst="rect">
            <a:avLst/>
          </a:prstGeom>
          <a:noFill/>
          <a:ln w="9525">
            <a:noFill/>
            <a:miter lim="800000"/>
          </a:ln>
        </p:spPr>
        <p:txBody>
          <a:bodyPr>
            <a:spAutoFit/>
          </a:bodyPr>
          <a:lstStyle/>
          <a:p>
            <a:pPr eaLnBrk="1" hangingPunct="1">
              <a:buFont typeface="Arial" panose="020B0604020202020204" pitchFamily="34" charset="0"/>
              <a:buNone/>
            </a:pPr>
            <a:r>
              <a:rPr lang="zh-CN" altLang="en-US">
                <a:latin typeface="黑体" panose="02010609060101010101" pitchFamily="49" charset="-122"/>
                <a:ea typeface="黑体" panose="02010609060101010101" pitchFamily="49" charset="-122"/>
                <a:sym typeface="Calibri" panose="020F0502020204030204" pitchFamily="34" charset="0"/>
              </a:rPr>
              <a:t>存贮</a:t>
            </a:r>
            <a:r>
              <a:rPr lang="en-US" altLang="zh-CN">
                <a:latin typeface="黑体" panose="02010609060101010101" pitchFamily="49" charset="-122"/>
                <a:ea typeface="黑体" panose="02010609060101010101" pitchFamily="49" charset="-122"/>
                <a:sym typeface="Calibri" panose="020F0502020204030204" pitchFamily="34" charset="0"/>
              </a:rPr>
              <a:t>2</a:t>
            </a:r>
            <a:r>
              <a:rPr lang="zh-CN" altLang="en-US">
                <a:latin typeface="黑体" panose="02010609060101010101" pitchFamily="49" charset="-122"/>
                <a:ea typeface="黑体" panose="02010609060101010101" pitchFamily="49" charset="-122"/>
                <a:sym typeface="Calibri" panose="020F0502020204030204" pitchFamily="34" charset="0"/>
              </a:rPr>
              <a:t>：信息的表示</a:t>
            </a:r>
          </a:p>
        </p:txBody>
      </p:sp>
      <p:sp>
        <p:nvSpPr>
          <p:cNvPr id="53" name="矩形 52"/>
          <p:cNvSpPr/>
          <p:nvPr/>
        </p:nvSpPr>
        <p:spPr>
          <a:xfrm>
            <a:off x="683568" y="332656"/>
            <a:ext cx="4172937" cy="584775"/>
          </a:xfrm>
          <a:prstGeom prst="rect">
            <a:avLst/>
          </a:prstGeom>
        </p:spPr>
        <p:txBody>
          <a:bodyPr vert="horz" lIns="91440" tIns="45720" rIns="91440" bIns="45720" rtlCol="0" anchor="ctr">
            <a:normAutofit/>
          </a:bodyPr>
          <a:lstStyle/>
          <a:p>
            <a:pPr>
              <a:spcBef>
                <a:spcPct val="0"/>
              </a:spcBef>
            </a:pPr>
            <a:r>
              <a:rPr lang="en-US" altLang="zh-CN" sz="3200" dirty="0">
                <a:solidFill>
                  <a:srgbClr val="660066"/>
                </a:solidFill>
                <a:latin typeface="微软雅黑" panose="020B0503020204020204" pitchFamily="34" charset="-122"/>
                <a:ea typeface="微软雅黑" panose="020B0503020204020204" pitchFamily="34" charset="-122"/>
                <a:cs typeface="+mj-cs"/>
              </a:rPr>
              <a:t>5</a:t>
            </a:r>
            <a:r>
              <a:rPr lang="zh-CN" altLang="en-US" sz="3200" dirty="0">
                <a:solidFill>
                  <a:srgbClr val="660066"/>
                </a:solidFill>
                <a:latin typeface="微软雅黑" panose="020B0503020204020204" pitchFamily="34" charset="-122"/>
                <a:ea typeface="微软雅黑" panose="020B0503020204020204" pitchFamily="34" charset="-122"/>
                <a:cs typeface="+mj-cs"/>
              </a:rPr>
              <a:t>.1</a:t>
            </a:r>
            <a:r>
              <a:rPr lang="en-US" altLang="zh-CN" sz="3200" dirty="0">
                <a:solidFill>
                  <a:srgbClr val="660066"/>
                </a:solidFill>
                <a:latin typeface="微软雅黑" panose="020B0503020204020204" pitchFamily="34" charset="-122"/>
                <a:ea typeface="微软雅黑" panose="020B0503020204020204" pitchFamily="34" charset="-122"/>
                <a:cs typeface="+mj-cs"/>
              </a:rPr>
              <a:t>.1 </a:t>
            </a:r>
            <a:r>
              <a:rPr lang="zh-CN" altLang="en-US" sz="3200" dirty="0">
                <a:solidFill>
                  <a:srgbClr val="660066"/>
                </a:solidFill>
                <a:latin typeface="微软雅黑" panose="020B0503020204020204" pitchFamily="34" charset="-122"/>
                <a:ea typeface="微软雅黑" panose="020B0503020204020204" pitchFamily="34" charset="-122"/>
                <a:cs typeface="+mj-cs"/>
              </a:rPr>
              <a:t>信息检索的涵义</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6553200" y="6477000"/>
            <a:ext cx="2133600" cy="244475"/>
          </a:xfrm>
          <a:prstGeom prst="rect">
            <a:avLst/>
          </a:prstGeom>
          <a:noFill/>
          <a:ln w="9525">
            <a:noFill/>
            <a:round/>
          </a:ln>
        </p:spPr>
        <p:txBody>
          <a:bodyPr lIns="90000" tIns="46800" rIns="90000" bIns="46800" anchor="ctr"/>
          <a:lstStyle/>
          <a:p>
            <a:pPr algn="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fld id="{48895EFF-1DBE-4654-84B8-EE5B6E2FA3CA}" type="slidenum">
              <a:rPr lang="en-US" sz="1200">
                <a:solidFill>
                  <a:srgbClr val="898989"/>
                </a:solidFill>
                <a:latin typeface="Calibri" panose="020F0502020204030204" pitchFamily="34" charset="0"/>
                <a:ea typeface="黑体" panose="02010609060101010101" pitchFamily="49" charset="-122"/>
              </a:rPr>
              <a:t>70</a:t>
            </a:fld>
            <a:endParaRPr lang="en-US" sz="1200" dirty="0">
              <a:solidFill>
                <a:srgbClr val="898989"/>
              </a:solidFill>
              <a:latin typeface="Calibri" panose="020F0502020204030204" pitchFamily="34" charset="0"/>
              <a:ea typeface="黑体" panose="02010609060101010101" pitchFamily="49" charset="-122"/>
            </a:endParaRPr>
          </a:p>
        </p:txBody>
      </p:sp>
      <p:sp>
        <p:nvSpPr>
          <p:cNvPr id="84995" name="Text Box 2"/>
          <p:cNvSpPr txBox="1">
            <a:spLocks noChangeArrowheads="1"/>
          </p:cNvSpPr>
          <p:nvPr/>
        </p:nvSpPr>
        <p:spPr bwMode="auto">
          <a:xfrm>
            <a:off x="285720" y="12700"/>
            <a:ext cx="8572560" cy="968028"/>
          </a:xfrm>
          <a:prstGeom prst="rect">
            <a:avLst/>
          </a:prstGeom>
          <a:noFill/>
        </p:spPr>
        <p:txBody>
          <a:bodyPr vert="horz" lIns="91440" tIns="45720" rIns="91440" bIns="45720" rtlCol="0" anchor="ctr">
            <a:noAutofit/>
          </a:bodyPr>
          <a:lstStyle>
            <a:lvl1pPr algn="ctr">
              <a:spcBef>
                <a:spcPct val="0"/>
              </a:spcBef>
              <a:buNone/>
              <a:defRPr sz="3600" b="1">
                <a:latin typeface="+mj-lt"/>
                <a:ea typeface="+mj-ea"/>
                <a:cs typeface="+mj-cs"/>
              </a:defRPr>
            </a:lvl1pPr>
          </a:lstStyle>
          <a:p>
            <a:r>
              <a:rPr lang="zh-CN" altLang="en-US" dirty="0"/>
              <a:t>查询看成向量</a:t>
            </a:r>
            <a:endParaRPr lang="de-DE" dirty="0"/>
          </a:p>
        </p:txBody>
      </p:sp>
      <p:sp>
        <p:nvSpPr>
          <p:cNvPr id="84996" name="Text Box 3"/>
          <p:cNvSpPr txBox="1">
            <a:spLocks noChangeArrowheads="1"/>
          </p:cNvSpPr>
          <p:nvPr/>
        </p:nvSpPr>
        <p:spPr bwMode="auto">
          <a:xfrm>
            <a:off x="279342" y="1340768"/>
            <a:ext cx="8286808" cy="4643470"/>
          </a:xfrm>
          <a:prstGeom prst="rect">
            <a:avLst/>
          </a:prstGeom>
          <a:noFill/>
          <a:ln w="9525">
            <a:noFill/>
            <a:round/>
          </a:ln>
        </p:spPr>
        <p:txBody>
          <a:bodyPr/>
          <a:lstStyle/>
          <a:p>
            <a:pPr lvl="1">
              <a:lnSpc>
                <a:spcPct val="150000"/>
              </a:lnSpc>
              <a:spcBef>
                <a:spcPts val="700"/>
              </a:spcBef>
              <a:buClr>
                <a:srgbClr val="336699"/>
              </a:buClr>
              <a:buFont typeface="Wingdings" panose="05000000000000000000" pitchFamily="2" charset="2"/>
              <a:buChar char="§"/>
            </a:pPr>
            <a:r>
              <a:rPr lang="zh-CN" altLang="en-US" sz="2000" dirty="0">
                <a:solidFill>
                  <a:schemeClr val="tx1"/>
                </a:solidFill>
                <a:latin typeface="+mj-lt"/>
                <a:ea typeface="黑体" panose="02010609060101010101" pitchFamily="49" charset="-122"/>
              </a:rPr>
              <a:t>关键思路</a:t>
            </a:r>
            <a:r>
              <a:rPr lang="en-US" sz="2000" dirty="0">
                <a:solidFill>
                  <a:schemeClr val="tx1"/>
                </a:solidFill>
                <a:latin typeface="+mj-lt"/>
                <a:ea typeface="黑体" panose="02010609060101010101" pitchFamily="49" charset="-122"/>
              </a:rPr>
              <a:t>1: </a:t>
            </a:r>
            <a:r>
              <a:rPr lang="zh-CN" altLang="en-US" sz="2000" dirty="0">
                <a:solidFill>
                  <a:schemeClr val="tx1"/>
                </a:solidFill>
                <a:latin typeface="+mj-lt"/>
                <a:ea typeface="黑体" panose="02010609060101010101" pitchFamily="49" charset="-122"/>
              </a:rPr>
              <a:t>对于查询做同样的处理，即将查询表示成同一高维空间的向量</a:t>
            </a:r>
            <a:endParaRPr lang="en-US" sz="2000" dirty="0">
              <a:solidFill>
                <a:schemeClr val="tx1"/>
              </a:solidFill>
              <a:latin typeface="+mj-lt"/>
              <a:ea typeface="黑体" panose="02010609060101010101" pitchFamily="49" charset="-122"/>
            </a:endParaRPr>
          </a:p>
          <a:p>
            <a:pPr lvl="1">
              <a:lnSpc>
                <a:spcPct val="150000"/>
              </a:lnSpc>
              <a:spcBef>
                <a:spcPts val="700"/>
              </a:spcBef>
              <a:buClr>
                <a:srgbClr val="336699"/>
              </a:buClr>
              <a:buFont typeface="Wingdings" panose="05000000000000000000" pitchFamily="2" charset="2"/>
              <a:buChar char="§"/>
            </a:pPr>
            <a:r>
              <a:rPr lang="zh-CN" altLang="en-US" sz="2000" dirty="0">
                <a:solidFill>
                  <a:schemeClr val="tx1"/>
                </a:solidFill>
                <a:latin typeface="+mj-lt"/>
                <a:ea typeface="黑体" panose="02010609060101010101" pitchFamily="49" charset="-122"/>
              </a:rPr>
              <a:t>关键思路</a:t>
            </a:r>
            <a:r>
              <a:rPr lang="en-US" sz="2000" dirty="0">
                <a:solidFill>
                  <a:schemeClr val="tx1"/>
                </a:solidFill>
                <a:latin typeface="+mj-lt"/>
                <a:ea typeface="黑体" panose="02010609060101010101" pitchFamily="49" charset="-122"/>
              </a:rPr>
              <a:t>2: </a:t>
            </a:r>
            <a:r>
              <a:rPr lang="zh-CN" altLang="en-US" sz="2000" dirty="0">
                <a:solidFill>
                  <a:schemeClr val="tx1"/>
                </a:solidFill>
                <a:latin typeface="+mj-lt"/>
                <a:ea typeface="黑体" panose="02010609060101010101" pitchFamily="49" charset="-122"/>
              </a:rPr>
              <a:t>按照文档对查询的邻近程度排序</a:t>
            </a:r>
            <a:endParaRPr lang="de-DE" sz="2000" dirty="0">
              <a:solidFill>
                <a:schemeClr val="tx1"/>
              </a:solidFill>
              <a:latin typeface="+mj-lt"/>
              <a:ea typeface="黑体" panose="02010609060101010101" pitchFamily="49" charset="-122"/>
            </a:endParaRPr>
          </a:p>
          <a:p>
            <a:pPr lvl="2">
              <a:lnSpc>
                <a:spcPct val="150000"/>
              </a:lnSpc>
              <a:spcBef>
                <a:spcPts val="700"/>
              </a:spcBef>
              <a:buClr>
                <a:srgbClr val="336699"/>
              </a:buClr>
              <a:buFont typeface="Wingdings" panose="05000000000000000000" pitchFamily="2" charset="2"/>
              <a:buChar char="§"/>
            </a:pPr>
            <a:r>
              <a:rPr lang="zh-CN" altLang="en-US" sz="2000" dirty="0">
                <a:solidFill>
                  <a:schemeClr val="tx1"/>
                </a:solidFill>
                <a:latin typeface="+mj-lt"/>
                <a:ea typeface="黑体" panose="02010609060101010101" pitchFamily="49" charset="-122"/>
              </a:rPr>
              <a:t>邻近度</a:t>
            </a:r>
            <a:r>
              <a:rPr lang="de-DE" sz="2000" dirty="0">
                <a:solidFill>
                  <a:schemeClr val="tx1"/>
                </a:solidFill>
                <a:latin typeface="+mj-lt"/>
                <a:ea typeface="黑体" panose="02010609060101010101" pitchFamily="49" charset="-122"/>
              </a:rPr>
              <a:t> = </a:t>
            </a:r>
            <a:r>
              <a:rPr lang="zh-CN" altLang="en-US" sz="2000" dirty="0">
                <a:solidFill>
                  <a:schemeClr val="tx1"/>
                </a:solidFill>
                <a:latin typeface="+mj-lt"/>
                <a:ea typeface="黑体" panose="02010609060101010101" pitchFamily="49" charset="-122"/>
              </a:rPr>
              <a:t>相似度</a:t>
            </a:r>
            <a:endParaRPr lang="de-DE" sz="2000" dirty="0">
              <a:solidFill>
                <a:schemeClr val="tx1"/>
              </a:solidFill>
              <a:latin typeface="+mj-lt"/>
              <a:ea typeface="黑体" panose="02010609060101010101" pitchFamily="49" charset="-122"/>
            </a:endParaRPr>
          </a:p>
          <a:p>
            <a:pPr lvl="2">
              <a:lnSpc>
                <a:spcPct val="150000"/>
              </a:lnSpc>
              <a:spcBef>
                <a:spcPts val="700"/>
              </a:spcBef>
              <a:buClr>
                <a:srgbClr val="336699"/>
              </a:buClr>
              <a:buFont typeface="Wingdings" panose="05000000000000000000" pitchFamily="2" charset="2"/>
              <a:buChar char="§"/>
            </a:pPr>
            <a:r>
              <a:rPr lang="zh-CN" altLang="en-US" sz="2000" dirty="0">
                <a:solidFill>
                  <a:schemeClr val="tx1"/>
                </a:solidFill>
                <a:ea typeface="黑体" panose="02010609060101010101" pitchFamily="49" charset="-122"/>
              </a:rPr>
              <a:t>邻近度</a:t>
            </a:r>
            <a:r>
              <a:rPr lang="de-DE" sz="2000" dirty="0">
                <a:solidFill>
                  <a:schemeClr val="tx1"/>
                </a:solidFill>
                <a:latin typeface="+mj-lt"/>
                <a:ea typeface="黑体" panose="02010609060101010101" pitchFamily="49" charset="-122"/>
              </a:rPr>
              <a:t>≈ </a:t>
            </a:r>
            <a:r>
              <a:rPr lang="zh-CN" altLang="en-US" sz="2000" dirty="0">
                <a:solidFill>
                  <a:schemeClr val="tx1"/>
                </a:solidFill>
                <a:latin typeface="+mj-lt"/>
                <a:ea typeface="黑体" panose="02010609060101010101" pitchFamily="49" charset="-122"/>
              </a:rPr>
              <a:t>距离的反面</a:t>
            </a:r>
            <a:endParaRPr lang="de-DE" sz="2000" dirty="0">
              <a:solidFill>
                <a:schemeClr val="tx1"/>
              </a:solidFill>
              <a:latin typeface="+mj-lt"/>
              <a:ea typeface="黑体" panose="02010609060101010101" pitchFamily="49" charset="-122"/>
            </a:endParaRPr>
          </a:p>
          <a:p>
            <a:pPr lvl="1">
              <a:lnSpc>
                <a:spcPct val="150000"/>
              </a:lnSpc>
              <a:spcBef>
                <a:spcPts val="700"/>
              </a:spcBef>
              <a:buClr>
                <a:srgbClr val="336699"/>
              </a:buClr>
              <a:buFont typeface="Wingdings" panose="05000000000000000000" pitchFamily="2" charset="2"/>
              <a:buChar char="§"/>
            </a:pPr>
            <a:r>
              <a:rPr lang="zh-CN" altLang="en-US" sz="2000" dirty="0">
                <a:solidFill>
                  <a:schemeClr val="tx1"/>
                </a:solidFill>
                <a:latin typeface="+mj-lt"/>
                <a:ea typeface="黑体" panose="02010609060101010101" pitchFamily="49" charset="-122"/>
              </a:rPr>
              <a:t>回想一下，我们是希望和布尔模型不同，能够得到非二值的、既不是过多或也不是过少的检索结果</a:t>
            </a:r>
            <a:endParaRPr lang="en-US" sz="2000" dirty="0">
              <a:solidFill>
                <a:schemeClr val="tx1"/>
              </a:solidFill>
              <a:latin typeface="+mj-lt"/>
              <a:ea typeface="黑体" panose="02010609060101010101" pitchFamily="49" charset="-122"/>
            </a:endParaRPr>
          </a:p>
          <a:p>
            <a:pPr lvl="1">
              <a:lnSpc>
                <a:spcPct val="150000"/>
              </a:lnSpc>
              <a:spcBef>
                <a:spcPts val="700"/>
              </a:spcBef>
              <a:buClr>
                <a:srgbClr val="336699"/>
              </a:buClr>
              <a:buFont typeface="Wingdings" panose="05000000000000000000" pitchFamily="2" charset="2"/>
              <a:buChar char="§"/>
            </a:pPr>
            <a:r>
              <a:rPr lang="zh-CN" altLang="en-US" sz="2000" dirty="0">
                <a:solidFill>
                  <a:schemeClr val="tx1"/>
                </a:solidFill>
                <a:latin typeface="+mj-lt"/>
                <a:ea typeface="黑体" panose="02010609060101010101" pitchFamily="49" charset="-122"/>
              </a:rPr>
              <a:t>通过计算出相关文档的相关度高于不相关文档相关度的方法来实现</a:t>
            </a:r>
            <a:endParaRPr lang="de-DE" sz="2000" dirty="0">
              <a:solidFill>
                <a:schemeClr val="tx1"/>
              </a:solidFill>
              <a:latin typeface="+mj-lt"/>
              <a:ea typeface="黑体" panose="02010609060101010101" pitchFamily="49" charset="-122"/>
            </a:endParaRPr>
          </a:p>
        </p:txBody>
      </p:sp>
      <p:sp>
        <p:nvSpPr>
          <p:cNvPr id="84997" name="Text Box 4"/>
          <p:cNvSpPr txBox="1">
            <a:spLocks noChangeArrowheads="1"/>
          </p:cNvSpPr>
          <p:nvPr/>
        </p:nvSpPr>
        <p:spPr bwMode="auto">
          <a:xfrm>
            <a:off x="7640638" y="-33338"/>
            <a:ext cx="925512" cy="336551"/>
          </a:xfrm>
          <a:prstGeom prst="rect">
            <a:avLst/>
          </a:prstGeom>
          <a:noFill/>
          <a:ln w="9525">
            <a:noFill/>
            <a:round/>
          </a:ln>
        </p:spPr>
        <p:txBody>
          <a:bodyPr wrap="none" anchor="ctr"/>
          <a:lstStyle/>
          <a:p>
            <a:pPr>
              <a:buClr>
                <a:srgbClr val="000000"/>
              </a:buClr>
              <a:buSzPct val="100000"/>
              <a:buFont typeface="Times New Roman" panose="02020603050405020304" pitchFamily="18" charset="0"/>
              <a:buNone/>
            </a:pPr>
            <a:endParaRPr lang="de-DE" dirty="0">
              <a:ea typeface="黑体" panose="02010609060101010101" pitchFamily="49" charset="-122"/>
            </a:endParaRPr>
          </a:p>
        </p:txBody>
      </p:sp>
      <p:sp>
        <p:nvSpPr>
          <p:cNvPr id="7" name="Slide Number Placeholder 6"/>
          <p:cNvSpPr>
            <a:spLocks noGrp="1"/>
          </p:cNvSpPr>
          <p:nvPr>
            <p:ph type="sldNum" sz="quarter" idx="12"/>
          </p:nvPr>
        </p:nvSpPr>
        <p:spPr/>
        <p:txBody>
          <a:bodyPr/>
          <a:lstStyle/>
          <a:p>
            <a:pPr>
              <a:defRPr/>
            </a:pPr>
            <a:fld id="{74BF2C0F-05D6-4882-A325-BE394602789D}" type="slidenum">
              <a:rPr lang="en-US" smtClean="0"/>
              <a:t>70</a:t>
            </a:fld>
            <a:endParaRPr lang="en-US"/>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6553200" y="6477000"/>
            <a:ext cx="2133600" cy="244475"/>
          </a:xfrm>
          <a:prstGeom prst="rect">
            <a:avLst/>
          </a:prstGeom>
          <a:noFill/>
          <a:ln w="9525">
            <a:noFill/>
            <a:round/>
          </a:ln>
        </p:spPr>
        <p:txBody>
          <a:bodyPr lIns="90000" tIns="46800" rIns="90000" bIns="46800" anchor="ctr"/>
          <a:lstStyle/>
          <a:p>
            <a:pPr algn="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fld id="{48895EFF-1DBE-4654-84B8-EE5B6E2FA3CA}" type="slidenum">
              <a:rPr lang="en-US" sz="1200">
                <a:solidFill>
                  <a:srgbClr val="898989"/>
                </a:solidFill>
                <a:latin typeface="Calibri" panose="020F0502020204030204" pitchFamily="34" charset="0"/>
                <a:ea typeface="黑体" panose="02010609060101010101" pitchFamily="49" charset="-122"/>
              </a:rPr>
              <a:t>71</a:t>
            </a:fld>
            <a:endParaRPr lang="en-US" sz="1200" dirty="0">
              <a:solidFill>
                <a:srgbClr val="898989"/>
              </a:solidFill>
              <a:latin typeface="Calibri" panose="020F0502020204030204" pitchFamily="34" charset="0"/>
              <a:ea typeface="黑体" panose="02010609060101010101" pitchFamily="49" charset="-122"/>
            </a:endParaRPr>
          </a:p>
        </p:txBody>
      </p:sp>
      <p:sp>
        <p:nvSpPr>
          <p:cNvPr id="84995" name="Text Box 2"/>
          <p:cNvSpPr txBox="1">
            <a:spLocks noChangeArrowheads="1"/>
          </p:cNvSpPr>
          <p:nvPr/>
        </p:nvSpPr>
        <p:spPr bwMode="auto">
          <a:xfrm>
            <a:off x="285720" y="12700"/>
            <a:ext cx="8572560" cy="968028"/>
          </a:xfrm>
          <a:prstGeom prst="rect">
            <a:avLst/>
          </a:prstGeom>
          <a:noFill/>
        </p:spPr>
        <p:txBody>
          <a:bodyPr vert="horz" lIns="91440" tIns="45720" rIns="91440" bIns="45720" rtlCol="0" anchor="ctr">
            <a:noAutofit/>
          </a:bodyPr>
          <a:lstStyle>
            <a:defPPr>
              <a:defRPr lang="zh-CN"/>
            </a:defPPr>
            <a:lvl1pPr algn="ctr">
              <a:spcBef>
                <a:spcPct val="0"/>
              </a:spcBef>
              <a:buNone/>
              <a:defRPr sz="3600" b="1">
                <a:latin typeface="+mj-lt"/>
                <a:ea typeface="+mj-ea"/>
                <a:cs typeface="+mj-cs"/>
              </a:defRPr>
            </a:lvl1pPr>
          </a:lstStyle>
          <a:p>
            <a:r>
              <a:rPr lang="zh-CN" altLang="en-US" dirty="0"/>
              <a:t>欧氏距离 </a:t>
            </a:r>
            <a:r>
              <a:rPr lang="en-US" altLang="zh-CN" dirty="0"/>
              <a:t>vs </a:t>
            </a:r>
            <a:r>
              <a:rPr lang="zh-CN" altLang="en-US" dirty="0"/>
              <a:t>余弦距离</a:t>
            </a:r>
            <a:endParaRPr lang="en-US" dirty="0"/>
          </a:p>
        </p:txBody>
      </p:sp>
      <p:sp>
        <p:nvSpPr>
          <p:cNvPr id="84996" name="Text Box 3"/>
          <p:cNvSpPr txBox="1">
            <a:spLocks noChangeArrowheads="1"/>
          </p:cNvSpPr>
          <p:nvPr/>
        </p:nvSpPr>
        <p:spPr bwMode="auto">
          <a:xfrm>
            <a:off x="317521" y="4844679"/>
            <a:ext cx="8572560" cy="1357322"/>
          </a:xfrm>
          <a:prstGeom prst="rect">
            <a:avLst/>
          </a:prstGeom>
          <a:noFill/>
          <a:ln w="9525">
            <a:noFill/>
            <a:round/>
          </a:ln>
        </p:spPr>
        <p:txBody>
          <a:bodyPr/>
          <a:lstStyle/>
          <a:p>
            <a:pPr>
              <a:lnSpc>
                <a:spcPct val="150000"/>
              </a:lnSpc>
            </a:pPr>
            <a:r>
              <a:rPr lang="zh-CN" altLang="en-US" sz="2200" dirty="0">
                <a:solidFill>
                  <a:schemeClr val="tx1"/>
                </a:solidFill>
                <a:latin typeface="+mj-lt"/>
                <a:ea typeface="黑体" panose="02010609060101010101" pitchFamily="49" charset="-122"/>
              </a:rPr>
              <a:t>尽管查询</a:t>
            </a:r>
            <a:r>
              <a:rPr lang="en-US" altLang="zh-CN" sz="2200" i="1" dirty="0">
                <a:solidFill>
                  <a:schemeClr val="tx1"/>
                </a:solidFill>
                <a:latin typeface="+mj-lt"/>
                <a:ea typeface="黑体" panose="02010609060101010101" pitchFamily="49" charset="-122"/>
              </a:rPr>
              <a:t>q</a:t>
            </a:r>
            <a:r>
              <a:rPr lang="zh-CN" altLang="en-US" sz="2200" dirty="0">
                <a:solidFill>
                  <a:schemeClr val="tx1"/>
                </a:solidFill>
                <a:latin typeface="+mj-lt"/>
                <a:ea typeface="黑体" panose="02010609060101010101" pitchFamily="49" charset="-122"/>
              </a:rPr>
              <a:t>和文档</a:t>
            </a:r>
            <a:r>
              <a:rPr lang="en-US" altLang="zh-CN" sz="2200" i="1" dirty="0">
                <a:solidFill>
                  <a:schemeClr val="tx1"/>
                </a:solidFill>
                <a:ea typeface="黑体" panose="02010609060101010101" pitchFamily="49" charset="-122"/>
              </a:rPr>
              <a:t>d</a:t>
            </a:r>
            <a:r>
              <a:rPr lang="en-US" altLang="zh-CN" sz="2200" baseline="-25000" dirty="0">
                <a:solidFill>
                  <a:schemeClr val="tx1"/>
                </a:solidFill>
                <a:ea typeface="黑体" panose="02010609060101010101" pitchFamily="49" charset="-122"/>
              </a:rPr>
              <a:t>2</a:t>
            </a:r>
            <a:r>
              <a:rPr lang="zh-CN" altLang="en-US" sz="2200" dirty="0">
                <a:solidFill>
                  <a:schemeClr val="tx1"/>
                </a:solidFill>
                <a:latin typeface="+mj-lt"/>
                <a:ea typeface="黑体" panose="02010609060101010101" pitchFamily="49" charset="-122"/>
              </a:rPr>
              <a:t>的词项分布非常相似，但是采用欧氏距离计算它们对应向量之间的距离非常大。</a:t>
            </a:r>
            <a:endParaRPr lang="en-US" altLang="zh-CN" sz="2200" dirty="0">
              <a:solidFill>
                <a:schemeClr val="tx1"/>
              </a:solidFill>
              <a:latin typeface="+mj-lt"/>
              <a:ea typeface="黑体" panose="02010609060101010101" pitchFamily="49" charset="-122"/>
            </a:endParaRPr>
          </a:p>
          <a:p>
            <a:pPr>
              <a:lnSpc>
                <a:spcPct val="150000"/>
              </a:lnSpc>
            </a:pPr>
            <a:r>
              <a:rPr lang="zh-CN" altLang="en-US" sz="2200" dirty="0">
                <a:latin typeface="+mj-lt"/>
                <a:ea typeface="黑体" panose="02010609060101010101" pitchFamily="49" charset="-122"/>
              </a:rPr>
              <a:t>夹角相似：在区间</a:t>
            </a:r>
            <a:r>
              <a:rPr lang="de-DE" altLang="zh-CN" sz="2200" dirty="0">
                <a:latin typeface="+mj-lt"/>
                <a:ea typeface="黑体" panose="02010609060101010101" pitchFamily="49" charset="-122"/>
              </a:rPr>
              <a:t>[0◦, 180◦]</a:t>
            </a:r>
            <a:r>
              <a:rPr lang="zh-CN" altLang="en-US" sz="2200" dirty="0">
                <a:latin typeface="+mj-lt"/>
                <a:ea typeface="黑体" panose="02010609060101010101" pitchFamily="49" charset="-122"/>
              </a:rPr>
              <a:t>上，余弦函数</a:t>
            </a:r>
            <a:r>
              <a:rPr lang="en-US" altLang="zh-CN" sz="2200" dirty="0">
                <a:latin typeface="+mj-lt"/>
                <a:ea typeface="黑体" panose="02010609060101010101" pitchFamily="49" charset="-122"/>
              </a:rPr>
              <a:t>cosine</a:t>
            </a:r>
            <a:r>
              <a:rPr lang="zh-CN" altLang="en-US" sz="2200" dirty="0">
                <a:latin typeface="+mj-lt"/>
                <a:ea typeface="黑体" panose="02010609060101010101" pitchFamily="49" charset="-122"/>
              </a:rPr>
              <a:t>是一个单调递减函数</a:t>
            </a:r>
            <a:endParaRPr lang="de-DE" altLang="zh-CN" sz="2200" dirty="0">
              <a:latin typeface="+mj-lt"/>
              <a:ea typeface="黑体" panose="02010609060101010101" pitchFamily="49" charset="-122"/>
            </a:endParaRPr>
          </a:p>
          <a:p>
            <a:pPr>
              <a:lnSpc>
                <a:spcPct val="150000"/>
              </a:lnSpc>
            </a:pPr>
            <a:endParaRPr lang="en-US" sz="2200" dirty="0">
              <a:solidFill>
                <a:schemeClr val="tx1"/>
              </a:solidFill>
              <a:latin typeface="+mj-lt"/>
              <a:ea typeface="黑体" panose="02010609060101010101" pitchFamily="49" charset="-122"/>
            </a:endParaRPr>
          </a:p>
        </p:txBody>
      </p:sp>
      <p:sp>
        <p:nvSpPr>
          <p:cNvPr id="84997" name="Text Box 4"/>
          <p:cNvSpPr txBox="1">
            <a:spLocks noChangeArrowheads="1"/>
          </p:cNvSpPr>
          <p:nvPr/>
        </p:nvSpPr>
        <p:spPr bwMode="auto">
          <a:xfrm>
            <a:off x="7640638" y="-33338"/>
            <a:ext cx="925512" cy="336551"/>
          </a:xfrm>
          <a:prstGeom prst="rect">
            <a:avLst/>
          </a:prstGeom>
          <a:noFill/>
          <a:ln w="9525">
            <a:noFill/>
            <a:round/>
          </a:ln>
        </p:spPr>
        <p:txBody>
          <a:bodyPr wrap="none" anchor="ctr"/>
          <a:lstStyle/>
          <a:p>
            <a:pPr>
              <a:buClr>
                <a:srgbClr val="000000"/>
              </a:buClr>
              <a:buSzPct val="100000"/>
              <a:buFont typeface="Times New Roman" panose="02020603050405020304" pitchFamily="18" charset="0"/>
              <a:buNone/>
            </a:pPr>
            <a:endParaRPr lang="de-DE" dirty="0">
              <a:ea typeface="黑体" panose="02010609060101010101" pitchFamily="49" charset="-122"/>
            </a:endParaRPr>
          </a:p>
        </p:txBody>
      </p:sp>
      <p:sp>
        <p:nvSpPr>
          <p:cNvPr id="7" name="Slide Number Placeholder 6"/>
          <p:cNvSpPr>
            <a:spLocks noGrp="1"/>
          </p:cNvSpPr>
          <p:nvPr>
            <p:ph type="sldNum" sz="quarter" idx="12"/>
          </p:nvPr>
        </p:nvSpPr>
        <p:spPr/>
        <p:txBody>
          <a:bodyPr/>
          <a:lstStyle/>
          <a:p>
            <a:pPr>
              <a:defRPr/>
            </a:pPr>
            <a:fld id="{74BF2C0F-05D6-4882-A325-BE394602789D}" type="slidenum">
              <a:rPr lang="en-US" smtClean="0"/>
              <a:t>71</a:t>
            </a:fld>
            <a:endParaRPr lang="en-US"/>
          </a:p>
        </p:txBody>
      </p:sp>
      <p:pic>
        <p:nvPicPr>
          <p:cNvPr id="9" name="Picture 8" descr="Picture4.png"/>
          <p:cNvPicPr>
            <a:picLocks noChangeAspect="1"/>
          </p:cNvPicPr>
          <p:nvPr/>
        </p:nvPicPr>
        <p:blipFill>
          <a:blip r:embed="rId3" cstate="print"/>
          <a:stretch>
            <a:fillRect/>
          </a:stretch>
        </p:blipFill>
        <p:spPr>
          <a:xfrm>
            <a:off x="535753" y="1237639"/>
            <a:ext cx="7215238" cy="3452691"/>
          </a:xfrm>
          <a:prstGeom prst="rect">
            <a:avLst/>
          </a:prstGeom>
        </p:spPr>
      </p:pic>
      <p:pic>
        <p:nvPicPr>
          <p:cNvPr id="12" name="Picture 11" descr="2.png"/>
          <p:cNvPicPr>
            <a:picLocks noChangeAspect="1"/>
          </p:cNvPicPr>
          <p:nvPr/>
        </p:nvPicPr>
        <p:blipFill>
          <a:blip r:embed="rId4" cstate="print"/>
          <a:stretch>
            <a:fillRect/>
          </a:stretch>
        </p:blipFill>
        <p:spPr>
          <a:xfrm>
            <a:off x="2483768" y="4954716"/>
            <a:ext cx="269999" cy="360000"/>
          </a:xfrm>
          <a:prstGeom prst="rect">
            <a:avLst/>
          </a:prstGeom>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6553200" y="6477000"/>
            <a:ext cx="2133600" cy="244475"/>
          </a:xfrm>
          <a:prstGeom prst="rect">
            <a:avLst/>
          </a:prstGeom>
          <a:noFill/>
          <a:ln w="9525">
            <a:noFill/>
            <a:round/>
          </a:ln>
        </p:spPr>
        <p:txBody>
          <a:bodyPr lIns="90000" tIns="46800" rIns="90000" bIns="46800" anchor="ctr"/>
          <a:lstStyle/>
          <a:p>
            <a:pPr algn="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fld id="{48895EFF-1DBE-4654-84B8-EE5B6E2FA3CA}" type="slidenum">
              <a:rPr lang="en-US" sz="1200">
                <a:solidFill>
                  <a:srgbClr val="898989"/>
                </a:solidFill>
                <a:latin typeface="Calibri" panose="020F0502020204030204" pitchFamily="34" charset="0"/>
                <a:ea typeface="黑体" panose="02010609060101010101" pitchFamily="49" charset="-122"/>
              </a:rPr>
              <a:t>72</a:t>
            </a:fld>
            <a:endParaRPr lang="en-US" sz="1200" dirty="0">
              <a:solidFill>
                <a:srgbClr val="898989"/>
              </a:solidFill>
              <a:latin typeface="Calibri" panose="020F0502020204030204" pitchFamily="34" charset="0"/>
              <a:ea typeface="黑体" panose="02010609060101010101" pitchFamily="49" charset="-122"/>
            </a:endParaRPr>
          </a:p>
        </p:txBody>
      </p:sp>
      <p:sp>
        <p:nvSpPr>
          <p:cNvPr id="84995" name="Text Box 2"/>
          <p:cNvSpPr txBox="1">
            <a:spLocks noChangeArrowheads="1"/>
          </p:cNvSpPr>
          <p:nvPr/>
        </p:nvSpPr>
        <p:spPr bwMode="auto">
          <a:xfrm>
            <a:off x="285720" y="12700"/>
            <a:ext cx="8572560" cy="896020"/>
          </a:xfrm>
          <a:prstGeom prst="rect">
            <a:avLst/>
          </a:prstGeom>
          <a:noFill/>
          <a:ln w="9525">
            <a:noFill/>
            <a:round/>
          </a:ln>
        </p:spPr>
        <p:txBody>
          <a:bodyPr anchor="b"/>
          <a:lstStyle/>
          <a:p>
            <a:pPr algn="ctr"/>
            <a:r>
              <a:rPr lang="zh-CN" altLang="en-US" sz="3200" dirty="0">
                <a:solidFill>
                  <a:schemeClr val="tx1"/>
                </a:solidFill>
                <a:latin typeface="+mj-lt"/>
                <a:ea typeface="黑体" panose="02010609060101010101" pitchFamily="49" charset="-122"/>
              </a:rPr>
              <a:t>查询和文档之间的余弦相似度计算</a:t>
            </a:r>
            <a:endParaRPr lang="de-DE" sz="3200" dirty="0">
              <a:solidFill>
                <a:schemeClr val="tx1"/>
              </a:solidFill>
              <a:latin typeface="+mj-lt"/>
              <a:ea typeface="黑体" panose="02010609060101010101" pitchFamily="49" charset="-122"/>
            </a:endParaRPr>
          </a:p>
        </p:txBody>
      </p:sp>
      <p:sp>
        <p:nvSpPr>
          <p:cNvPr id="84996" name="Text Box 3"/>
          <p:cNvSpPr txBox="1">
            <a:spLocks noChangeArrowheads="1"/>
          </p:cNvSpPr>
          <p:nvPr/>
        </p:nvSpPr>
        <p:spPr bwMode="auto">
          <a:xfrm>
            <a:off x="428965" y="3284992"/>
            <a:ext cx="8534752" cy="2592288"/>
          </a:xfrm>
          <a:prstGeom prst="rect">
            <a:avLst/>
          </a:prstGeom>
          <a:noFill/>
          <a:ln w="9525">
            <a:noFill/>
            <a:round/>
          </a:ln>
        </p:spPr>
        <p:txBody>
          <a:bodyPr/>
          <a:lstStyle/>
          <a:p>
            <a:pPr lvl="1">
              <a:spcBef>
                <a:spcPts val="700"/>
              </a:spcBef>
              <a:buClr>
                <a:srgbClr val="336699"/>
              </a:buClr>
              <a:buFont typeface="Wingdings" panose="05000000000000000000" pitchFamily="2" charset="2"/>
              <a:buChar char="§"/>
            </a:pPr>
            <a:r>
              <a:rPr lang="en-US" sz="2400" i="1" dirty="0" err="1">
                <a:solidFill>
                  <a:schemeClr val="tx1"/>
                </a:solidFill>
                <a:latin typeface="+mj-lt"/>
                <a:ea typeface="黑体" panose="02010609060101010101" pitchFamily="49" charset="-122"/>
              </a:rPr>
              <a:t>q</a:t>
            </a:r>
            <a:r>
              <a:rPr lang="en-US" sz="2400" i="1" baseline="-25000" dirty="0" err="1">
                <a:solidFill>
                  <a:schemeClr val="tx1"/>
                </a:solidFill>
                <a:latin typeface="+mj-lt"/>
                <a:ea typeface="黑体" panose="02010609060101010101" pitchFamily="49" charset="-122"/>
              </a:rPr>
              <a:t>i</a:t>
            </a:r>
            <a:r>
              <a:rPr lang="en-US" sz="2400" dirty="0">
                <a:solidFill>
                  <a:schemeClr val="tx1"/>
                </a:solidFill>
                <a:latin typeface="+mj-lt"/>
                <a:ea typeface="黑体" panose="02010609060101010101" pitchFamily="49" charset="-122"/>
              </a:rPr>
              <a:t> </a:t>
            </a:r>
            <a:r>
              <a:rPr lang="zh-CN" altLang="en-US" sz="2400" dirty="0">
                <a:solidFill>
                  <a:schemeClr val="tx1"/>
                </a:solidFill>
                <a:latin typeface="+mj-lt"/>
                <a:ea typeface="黑体" panose="02010609060101010101" pitchFamily="49" charset="-122"/>
              </a:rPr>
              <a:t>是第</a:t>
            </a:r>
            <a:r>
              <a:rPr lang="en-US" altLang="zh-CN" sz="2400" i="1" dirty="0" err="1">
                <a:solidFill>
                  <a:schemeClr val="tx1"/>
                </a:solidFill>
                <a:ea typeface="黑体" panose="02010609060101010101" pitchFamily="49" charset="-122"/>
              </a:rPr>
              <a:t>i</a:t>
            </a:r>
            <a:r>
              <a:rPr lang="en-US" altLang="zh-CN" sz="2400" dirty="0">
                <a:solidFill>
                  <a:schemeClr val="tx1"/>
                </a:solidFill>
                <a:ea typeface="黑体" panose="02010609060101010101" pitchFamily="49" charset="-122"/>
              </a:rPr>
              <a:t> </a:t>
            </a:r>
            <a:r>
              <a:rPr lang="zh-CN" altLang="en-US" sz="2400" dirty="0">
                <a:solidFill>
                  <a:schemeClr val="tx1"/>
                </a:solidFill>
                <a:ea typeface="黑体" panose="02010609060101010101" pitchFamily="49" charset="-122"/>
              </a:rPr>
              <a:t>个词项在查询</a:t>
            </a:r>
            <a:r>
              <a:rPr lang="en-US" altLang="zh-CN" sz="2400" i="1" dirty="0">
                <a:solidFill>
                  <a:schemeClr val="tx1"/>
                </a:solidFill>
                <a:ea typeface="黑体" panose="02010609060101010101" pitchFamily="49" charset="-122"/>
              </a:rPr>
              <a:t>q</a:t>
            </a:r>
            <a:r>
              <a:rPr lang="zh-CN" altLang="en-US" sz="2400" dirty="0">
                <a:solidFill>
                  <a:schemeClr val="tx1"/>
                </a:solidFill>
                <a:ea typeface="黑体" panose="02010609060101010101" pitchFamily="49" charset="-122"/>
              </a:rPr>
              <a:t>中的</a:t>
            </a:r>
            <a:r>
              <a:rPr lang="en-US" sz="2400" dirty="0" err="1">
                <a:solidFill>
                  <a:schemeClr val="tx1"/>
                </a:solidFill>
                <a:latin typeface="+mj-lt"/>
                <a:ea typeface="黑体" panose="02010609060101010101" pitchFamily="49" charset="-122"/>
              </a:rPr>
              <a:t>tf-idf</a:t>
            </a:r>
            <a:r>
              <a:rPr lang="zh-CN" altLang="en-US" sz="2400" dirty="0">
                <a:solidFill>
                  <a:schemeClr val="tx1"/>
                </a:solidFill>
                <a:latin typeface="+mj-lt"/>
                <a:ea typeface="黑体" panose="02010609060101010101" pitchFamily="49" charset="-122"/>
              </a:rPr>
              <a:t>权重</a:t>
            </a:r>
            <a:endParaRPr lang="en-US" sz="2400"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r>
              <a:rPr lang="en-US" sz="2400" i="1" dirty="0" err="1">
                <a:solidFill>
                  <a:schemeClr val="tx1"/>
                </a:solidFill>
                <a:latin typeface="+mj-lt"/>
                <a:ea typeface="黑体" panose="02010609060101010101" pitchFamily="49" charset="-122"/>
              </a:rPr>
              <a:t>d</a:t>
            </a:r>
            <a:r>
              <a:rPr lang="en-US" sz="2400" i="1" baseline="-25000" dirty="0" err="1">
                <a:solidFill>
                  <a:schemeClr val="tx1"/>
                </a:solidFill>
                <a:latin typeface="+mj-lt"/>
                <a:ea typeface="黑体" panose="02010609060101010101" pitchFamily="49" charset="-122"/>
              </a:rPr>
              <a:t>i</a:t>
            </a:r>
            <a:r>
              <a:rPr lang="zh-CN" altLang="en-US" sz="2400" dirty="0">
                <a:solidFill>
                  <a:schemeClr val="tx1"/>
                </a:solidFill>
                <a:ea typeface="黑体" panose="02010609060101010101" pitchFamily="49" charset="-122"/>
              </a:rPr>
              <a:t>是第</a:t>
            </a:r>
            <a:r>
              <a:rPr lang="en-US" altLang="zh-CN" sz="2400" i="1" dirty="0" err="1">
                <a:solidFill>
                  <a:schemeClr val="tx1"/>
                </a:solidFill>
                <a:ea typeface="黑体" panose="02010609060101010101" pitchFamily="49" charset="-122"/>
              </a:rPr>
              <a:t>i</a:t>
            </a:r>
            <a:r>
              <a:rPr lang="en-US" altLang="zh-CN" sz="2400" dirty="0">
                <a:solidFill>
                  <a:schemeClr val="tx1"/>
                </a:solidFill>
                <a:ea typeface="黑体" panose="02010609060101010101" pitchFamily="49" charset="-122"/>
              </a:rPr>
              <a:t> </a:t>
            </a:r>
            <a:r>
              <a:rPr lang="zh-CN" altLang="en-US" sz="2400" dirty="0">
                <a:solidFill>
                  <a:schemeClr val="tx1"/>
                </a:solidFill>
                <a:ea typeface="黑体" panose="02010609060101010101" pitchFamily="49" charset="-122"/>
              </a:rPr>
              <a:t>个词项在文档</a:t>
            </a:r>
            <a:r>
              <a:rPr lang="en-US" altLang="zh-CN" sz="2400" i="1" dirty="0">
                <a:solidFill>
                  <a:schemeClr val="tx1"/>
                </a:solidFill>
                <a:ea typeface="黑体" panose="02010609060101010101" pitchFamily="49" charset="-122"/>
              </a:rPr>
              <a:t>d</a:t>
            </a:r>
            <a:r>
              <a:rPr lang="zh-CN" altLang="en-US" sz="2400" dirty="0">
                <a:solidFill>
                  <a:schemeClr val="tx1"/>
                </a:solidFill>
                <a:ea typeface="黑体" panose="02010609060101010101" pitchFamily="49" charset="-122"/>
              </a:rPr>
              <a:t>中的</a:t>
            </a:r>
            <a:r>
              <a:rPr lang="en-US" altLang="zh-CN" sz="2400" dirty="0" err="1">
                <a:solidFill>
                  <a:schemeClr val="tx1"/>
                </a:solidFill>
                <a:ea typeface="黑体" panose="02010609060101010101" pitchFamily="49" charset="-122"/>
              </a:rPr>
              <a:t>tf-idf</a:t>
            </a:r>
            <a:r>
              <a:rPr lang="zh-CN" altLang="en-US" sz="2400" dirty="0">
                <a:solidFill>
                  <a:schemeClr val="tx1"/>
                </a:solidFill>
                <a:ea typeface="黑体" panose="02010609060101010101" pitchFamily="49" charset="-122"/>
              </a:rPr>
              <a:t>权重</a:t>
            </a:r>
            <a:endParaRPr lang="en-US" sz="2400"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r>
              <a:rPr lang="en-US" sz="2400" dirty="0">
                <a:solidFill>
                  <a:schemeClr val="tx1"/>
                </a:solidFill>
                <a:latin typeface="+mj-lt"/>
                <a:ea typeface="黑体" panose="02010609060101010101" pitchFamily="49" charset="-122"/>
              </a:rPr>
              <a:t>|    | </a:t>
            </a:r>
            <a:r>
              <a:rPr lang="zh-CN" altLang="en-US" sz="2400" dirty="0">
                <a:solidFill>
                  <a:schemeClr val="tx1"/>
                </a:solidFill>
                <a:latin typeface="+mj-lt"/>
                <a:ea typeface="黑体" panose="02010609060101010101" pitchFamily="49" charset="-122"/>
              </a:rPr>
              <a:t>和</a:t>
            </a:r>
            <a:r>
              <a:rPr lang="en-US" sz="2400" dirty="0">
                <a:solidFill>
                  <a:schemeClr val="tx1"/>
                </a:solidFill>
                <a:latin typeface="+mj-lt"/>
                <a:ea typeface="黑体" panose="02010609060101010101" pitchFamily="49" charset="-122"/>
              </a:rPr>
              <a:t> |    | </a:t>
            </a:r>
            <a:r>
              <a:rPr lang="zh-CN" altLang="en-US" sz="2400" dirty="0">
                <a:solidFill>
                  <a:schemeClr val="tx1"/>
                </a:solidFill>
                <a:latin typeface="+mj-lt"/>
                <a:ea typeface="黑体" panose="02010609060101010101" pitchFamily="49" charset="-122"/>
              </a:rPr>
              <a:t>分别是     和      的长度</a:t>
            </a:r>
            <a:endParaRPr lang="en-US" sz="2400" dirty="0">
              <a:solidFill>
                <a:schemeClr val="tx1"/>
              </a:solidFill>
              <a:latin typeface="+mj-lt"/>
              <a:ea typeface="黑体" panose="02010609060101010101" pitchFamily="49" charset="-122"/>
            </a:endParaRPr>
          </a:p>
          <a:p>
            <a:pPr lvl="1">
              <a:spcBef>
                <a:spcPts val="700"/>
              </a:spcBef>
              <a:buClr>
                <a:srgbClr val="336699"/>
              </a:buClr>
              <a:buFont typeface="Wingdings" panose="05000000000000000000" pitchFamily="2" charset="2"/>
              <a:buChar char="§"/>
            </a:pPr>
            <a:r>
              <a:rPr lang="zh-CN" altLang="en-US" sz="2400" dirty="0">
                <a:solidFill>
                  <a:schemeClr val="tx1"/>
                </a:solidFill>
                <a:latin typeface="+mj-lt"/>
                <a:ea typeface="黑体" panose="02010609060101010101" pitchFamily="49" charset="-122"/>
              </a:rPr>
              <a:t>上述公式就是      和      的余弦相似度，或者说向量     和      的夹角的余弦</a:t>
            </a:r>
            <a:r>
              <a:rPr lang="de-DE" sz="2400" dirty="0">
                <a:solidFill>
                  <a:schemeClr val="tx1"/>
                </a:solidFill>
                <a:latin typeface="+mj-lt"/>
                <a:ea typeface="黑体" panose="02010609060101010101" pitchFamily="49" charset="-122"/>
              </a:rPr>
              <a:t>  </a:t>
            </a:r>
          </a:p>
        </p:txBody>
      </p:sp>
      <p:sp>
        <p:nvSpPr>
          <p:cNvPr id="84997" name="Text Box 4"/>
          <p:cNvSpPr txBox="1">
            <a:spLocks noChangeArrowheads="1"/>
          </p:cNvSpPr>
          <p:nvPr/>
        </p:nvSpPr>
        <p:spPr bwMode="auto">
          <a:xfrm>
            <a:off x="7640638" y="-33338"/>
            <a:ext cx="925512" cy="336551"/>
          </a:xfrm>
          <a:prstGeom prst="rect">
            <a:avLst/>
          </a:prstGeom>
          <a:noFill/>
          <a:ln w="9525">
            <a:noFill/>
            <a:round/>
          </a:ln>
        </p:spPr>
        <p:txBody>
          <a:bodyPr wrap="none" anchor="ctr"/>
          <a:lstStyle/>
          <a:p>
            <a:pPr>
              <a:buClr>
                <a:srgbClr val="000000"/>
              </a:buClr>
              <a:buSzPct val="100000"/>
              <a:buFont typeface="Times New Roman" panose="02020603050405020304" pitchFamily="18" charset="0"/>
              <a:buNone/>
            </a:pPr>
            <a:endParaRPr lang="de-DE" dirty="0">
              <a:ea typeface="黑体" panose="02010609060101010101" pitchFamily="49" charset="-122"/>
            </a:endParaRPr>
          </a:p>
        </p:txBody>
      </p:sp>
      <p:sp>
        <p:nvSpPr>
          <p:cNvPr id="7" name="Slide Number Placeholder 6"/>
          <p:cNvSpPr>
            <a:spLocks noGrp="1"/>
          </p:cNvSpPr>
          <p:nvPr>
            <p:ph type="sldNum" sz="quarter" idx="12"/>
          </p:nvPr>
        </p:nvSpPr>
        <p:spPr/>
        <p:txBody>
          <a:bodyPr/>
          <a:lstStyle/>
          <a:p>
            <a:pPr>
              <a:defRPr/>
            </a:pPr>
            <a:fld id="{74BF2C0F-05D6-4882-A325-BE394602789D}" type="slidenum">
              <a:rPr lang="en-US" smtClean="0"/>
              <a:t>72</a:t>
            </a:fld>
            <a:endParaRPr lang="en-US"/>
          </a:p>
        </p:txBody>
      </p:sp>
      <p:pic>
        <p:nvPicPr>
          <p:cNvPr id="10" name="Picture 9" descr="652.png"/>
          <p:cNvPicPr>
            <a:picLocks noChangeAspect="1"/>
          </p:cNvPicPr>
          <p:nvPr/>
        </p:nvPicPr>
        <p:blipFill>
          <a:blip r:embed="rId3" cstate="print"/>
          <a:stretch>
            <a:fillRect/>
          </a:stretch>
        </p:blipFill>
        <p:spPr>
          <a:xfrm>
            <a:off x="995458" y="1556856"/>
            <a:ext cx="6645180" cy="1080000"/>
          </a:xfrm>
          <a:prstGeom prst="rect">
            <a:avLst/>
          </a:prstGeom>
        </p:spPr>
      </p:pic>
      <p:pic>
        <p:nvPicPr>
          <p:cNvPr id="12" name="Picture 11" descr="6522.png"/>
          <p:cNvPicPr>
            <a:picLocks noChangeAspect="1"/>
          </p:cNvPicPr>
          <p:nvPr/>
        </p:nvPicPr>
        <p:blipFill>
          <a:blip r:embed="rId4" cstate="print"/>
          <a:stretch>
            <a:fillRect/>
          </a:stretch>
        </p:blipFill>
        <p:spPr>
          <a:xfrm>
            <a:off x="1259632" y="4113136"/>
            <a:ext cx="317031" cy="468000"/>
          </a:xfrm>
          <a:prstGeom prst="rect">
            <a:avLst/>
          </a:prstGeom>
        </p:spPr>
      </p:pic>
      <p:pic>
        <p:nvPicPr>
          <p:cNvPr id="13" name="Picture 12" descr="6522.png"/>
          <p:cNvPicPr>
            <a:picLocks noChangeAspect="1"/>
          </p:cNvPicPr>
          <p:nvPr/>
        </p:nvPicPr>
        <p:blipFill>
          <a:blip r:embed="rId4" cstate="print"/>
          <a:stretch>
            <a:fillRect/>
          </a:stretch>
        </p:blipFill>
        <p:spPr>
          <a:xfrm>
            <a:off x="3635896" y="4077072"/>
            <a:ext cx="317031" cy="468000"/>
          </a:xfrm>
          <a:prstGeom prst="rect">
            <a:avLst/>
          </a:prstGeom>
        </p:spPr>
      </p:pic>
      <p:pic>
        <p:nvPicPr>
          <p:cNvPr id="14" name="Picture 13" descr="6522.png"/>
          <p:cNvPicPr>
            <a:picLocks noChangeAspect="1"/>
          </p:cNvPicPr>
          <p:nvPr/>
        </p:nvPicPr>
        <p:blipFill>
          <a:blip r:embed="rId4" cstate="print"/>
          <a:stretch>
            <a:fillRect/>
          </a:stretch>
        </p:blipFill>
        <p:spPr>
          <a:xfrm>
            <a:off x="2958825" y="4545176"/>
            <a:ext cx="317031" cy="468000"/>
          </a:xfrm>
          <a:prstGeom prst="rect">
            <a:avLst/>
          </a:prstGeom>
        </p:spPr>
      </p:pic>
      <p:pic>
        <p:nvPicPr>
          <p:cNvPr id="15" name="Picture 14" descr="6522.png"/>
          <p:cNvPicPr>
            <a:picLocks noChangeAspect="1"/>
          </p:cNvPicPr>
          <p:nvPr/>
        </p:nvPicPr>
        <p:blipFill>
          <a:blip r:embed="rId4" cstate="print"/>
          <a:stretch>
            <a:fillRect/>
          </a:stretch>
        </p:blipFill>
        <p:spPr>
          <a:xfrm>
            <a:off x="7711353" y="4653136"/>
            <a:ext cx="317031" cy="468000"/>
          </a:xfrm>
          <a:prstGeom prst="rect">
            <a:avLst/>
          </a:prstGeom>
        </p:spPr>
      </p:pic>
      <p:pic>
        <p:nvPicPr>
          <p:cNvPr id="16" name="Picture 15" descr="6521.png"/>
          <p:cNvPicPr>
            <a:picLocks noChangeAspect="1"/>
          </p:cNvPicPr>
          <p:nvPr/>
        </p:nvPicPr>
        <p:blipFill>
          <a:blip r:embed="rId5" cstate="print"/>
          <a:stretch>
            <a:fillRect/>
          </a:stretch>
        </p:blipFill>
        <p:spPr>
          <a:xfrm>
            <a:off x="3635896" y="4581128"/>
            <a:ext cx="366547" cy="504000"/>
          </a:xfrm>
          <a:prstGeom prst="rect">
            <a:avLst/>
          </a:prstGeom>
        </p:spPr>
      </p:pic>
      <p:pic>
        <p:nvPicPr>
          <p:cNvPr id="17" name="Picture 16" descr="6521.png"/>
          <p:cNvPicPr>
            <a:picLocks noChangeAspect="1"/>
          </p:cNvPicPr>
          <p:nvPr/>
        </p:nvPicPr>
        <p:blipFill>
          <a:blip r:embed="rId5" cstate="print"/>
          <a:stretch>
            <a:fillRect/>
          </a:stretch>
        </p:blipFill>
        <p:spPr>
          <a:xfrm>
            <a:off x="4355976" y="4077072"/>
            <a:ext cx="340365" cy="468000"/>
          </a:xfrm>
          <a:prstGeom prst="rect">
            <a:avLst/>
          </a:prstGeom>
        </p:spPr>
      </p:pic>
      <p:pic>
        <p:nvPicPr>
          <p:cNvPr id="18" name="Picture 17" descr="6521.png"/>
          <p:cNvPicPr>
            <a:picLocks noChangeAspect="1"/>
          </p:cNvPicPr>
          <p:nvPr/>
        </p:nvPicPr>
        <p:blipFill>
          <a:blip r:embed="rId5" cstate="print"/>
          <a:stretch>
            <a:fillRect/>
          </a:stretch>
        </p:blipFill>
        <p:spPr>
          <a:xfrm>
            <a:off x="8453925" y="4581128"/>
            <a:ext cx="366547" cy="504000"/>
          </a:xfrm>
          <a:prstGeom prst="rect">
            <a:avLst/>
          </a:prstGeom>
        </p:spPr>
      </p:pic>
      <p:pic>
        <p:nvPicPr>
          <p:cNvPr id="19" name="Picture 18" descr="Picture1.png"/>
          <p:cNvPicPr>
            <a:picLocks noChangeAspect="1"/>
          </p:cNvPicPr>
          <p:nvPr/>
        </p:nvPicPr>
        <p:blipFill>
          <a:blip r:embed="rId6" cstate="print"/>
          <a:stretch>
            <a:fillRect/>
          </a:stretch>
        </p:blipFill>
        <p:spPr>
          <a:xfrm>
            <a:off x="2195736" y="4149080"/>
            <a:ext cx="361031" cy="468000"/>
          </a:xfrm>
          <a:prstGeom prst="rect">
            <a:avLst/>
          </a:prstGeom>
        </p:spPr>
      </p:pic>
      <p:pic>
        <p:nvPicPr>
          <p:cNvPr id="20" name="Picture 7" descr="654.png"/>
          <p:cNvPicPr>
            <a:picLocks noChangeAspect="1"/>
          </p:cNvPicPr>
          <p:nvPr/>
        </p:nvPicPr>
        <p:blipFill>
          <a:blip r:embed="rId7" cstate="print"/>
          <a:stretch>
            <a:fillRect/>
          </a:stretch>
        </p:blipFill>
        <p:spPr>
          <a:xfrm>
            <a:off x="6424443" y="2772345"/>
            <a:ext cx="2505215" cy="1890840"/>
          </a:xfrm>
          <a:prstGeom prst="rect">
            <a:avLst/>
          </a:prstGeom>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6553200" y="6477000"/>
            <a:ext cx="2133600" cy="244475"/>
          </a:xfrm>
          <a:prstGeom prst="rect">
            <a:avLst/>
          </a:prstGeom>
          <a:noFill/>
          <a:ln w="9525">
            <a:noFill/>
            <a:round/>
          </a:ln>
        </p:spPr>
        <p:txBody>
          <a:bodyPr lIns="90000" tIns="46800" rIns="90000" bIns="46800" anchor="ctr"/>
          <a:lstStyle/>
          <a:p>
            <a:pPr algn="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fld id="{48895EFF-1DBE-4654-84B8-EE5B6E2FA3CA}" type="slidenum">
              <a:rPr lang="en-US" sz="1200">
                <a:solidFill>
                  <a:srgbClr val="898989"/>
                </a:solidFill>
                <a:latin typeface="Calibri" panose="020F0502020204030204" pitchFamily="34" charset="0"/>
                <a:ea typeface="黑体" panose="02010609060101010101" pitchFamily="49" charset="-122"/>
              </a:rPr>
              <a:t>73</a:t>
            </a:fld>
            <a:endParaRPr lang="en-US" sz="1200" dirty="0">
              <a:solidFill>
                <a:srgbClr val="898989"/>
              </a:solidFill>
              <a:latin typeface="Calibri" panose="020F0502020204030204" pitchFamily="34" charset="0"/>
              <a:ea typeface="黑体" panose="02010609060101010101" pitchFamily="49" charset="-122"/>
            </a:endParaRPr>
          </a:p>
        </p:txBody>
      </p:sp>
      <p:sp>
        <p:nvSpPr>
          <p:cNvPr id="84995" name="Text Box 2"/>
          <p:cNvSpPr txBox="1">
            <a:spLocks noChangeArrowheads="1"/>
          </p:cNvSpPr>
          <p:nvPr/>
        </p:nvSpPr>
        <p:spPr bwMode="auto">
          <a:xfrm>
            <a:off x="285720" y="12700"/>
            <a:ext cx="8572560" cy="896020"/>
          </a:xfrm>
          <a:prstGeom prst="rect">
            <a:avLst/>
          </a:prstGeom>
          <a:noFill/>
          <a:ln w="9525">
            <a:noFill/>
            <a:round/>
          </a:ln>
        </p:spPr>
        <p:txBody>
          <a:bodyPr anchor="b"/>
          <a:lstStyle/>
          <a:p>
            <a:pPr algn="ctr"/>
            <a:r>
              <a:rPr lang="zh-CN" altLang="en-US" sz="3200" dirty="0">
                <a:solidFill>
                  <a:schemeClr val="tx1"/>
                </a:solidFill>
                <a:latin typeface="+mj-lt"/>
                <a:ea typeface="黑体" panose="02010609060101010101" pitchFamily="49" charset="-122"/>
              </a:rPr>
              <a:t>余弦相似度的计算样例</a:t>
            </a:r>
            <a:endParaRPr lang="de-DE" sz="3200" dirty="0">
              <a:solidFill>
                <a:schemeClr val="tx1"/>
              </a:solidFill>
              <a:latin typeface="+mj-lt"/>
              <a:ea typeface="黑体" panose="02010609060101010101" pitchFamily="49" charset="-122"/>
            </a:endParaRPr>
          </a:p>
        </p:txBody>
      </p:sp>
      <p:sp>
        <p:nvSpPr>
          <p:cNvPr id="84996" name="Text Box 3"/>
          <p:cNvSpPr txBox="1">
            <a:spLocks noChangeArrowheads="1"/>
          </p:cNvSpPr>
          <p:nvPr/>
        </p:nvSpPr>
        <p:spPr bwMode="auto">
          <a:xfrm>
            <a:off x="33349" y="1265684"/>
            <a:ext cx="8748464" cy="3643338"/>
          </a:xfrm>
          <a:prstGeom prst="rect">
            <a:avLst/>
          </a:prstGeom>
          <a:noFill/>
          <a:ln w="9525">
            <a:noFill/>
            <a:round/>
          </a:ln>
        </p:spPr>
        <p:txBody>
          <a:bodyPr/>
          <a:lstStyle/>
          <a:p>
            <a:pPr>
              <a:lnSpc>
                <a:spcPct val="150000"/>
              </a:lnSpc>
            </a:pPr>
            <a:r>
              <a:rPr lang="de-DE" sz="2000" dirty="0">
                <a:solidFill>
                  <a:schemeClr val="tx1"/>
                </a:solidFill>
                <a:latin typeface="Arial" panose="020B0604020202020204" pitchFamily="34" charset="0"/>
                <a:ea typeface="黑体" panose="02010609060101010101" pitchFamily="49" charset="-122"/>
                <a:cs typeface="Arial" panose="020B0604020202020204" pitchFamily="34" charset="0"/>
              </a:rPr>
              <a:t>           </a:t>
            </a:r>
            <a:r>
              <a:rPr lang="en-US" altLang="zh-CN" sz="2000" dirty="0">
                <a:latin typeface="Arial" panose="020B0604020202020204" pitchFamily="34" charset="0"/>
                <a:ea typeface="黑体" panose="02010609060101010101" pitchFamily="49" charset="-122"/>
                <a:cs typeface="Arial" panose="020B0604020202020204" pitchFamily="34" charset="0"/>
              </a:rPr>
              <a:t>3</a:t>
            </a:r>
            <a:r>
              <a:rPr lang="zh-CN" altLang="en-US" sz="2000" dirty="0">
                <a:latin typeface="Arial" panose="020B0604020202020204" pitchFamily="34" charset="0"/>
                <a:ea typeface="黑体" panose="02010609060101010101" pitchFamily="49" charset="-122"/>
                <a:cs typeface="Arial" panose="020B0604020202020204" pitchFamily="34" charset="0"/>
              </a:rPr>
              <a:t>本小说之间的相似度</a:t>
            </a:r>
            <a:endParaRPr lang="en-US" altLang="zh-CN" sz="2000" dirty="0">
              <a:latin typeface="Arial" panose="020B0604020202020204" pitchFamily="34" charset="0"/>
              <a:ea typeface="黑体" panose="02010609060101010101" pitchFamily="49" charset="-122"/>
              <a:cs typeface="Arial" panose="020B0604020202020204" pitchFamily="34" charset="0"/>
            </a:endParaRPr>
          </a:p>
          <a:p>
            <a:pPr>
              <a:lnSpc>
                <a:spcPct val="150000"/>
              </a:lnSpc>
            </a:pPr>
            <a:endParaRPr lang="en-US" sz="200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lvl="1">
              <a:lnSpc>
                <a:spcPct val="200000"/>
              </a:lnSpc>
            </a:pPr>
            <a:r>
              <a:rPr lang="en-US" sz="2000" dirty="0">
                <a:solidFill>
                  <a:schemeClr val="tx1"/>
                </a:solidFill>
                <a:latin typeface="Arial" panose="020B0604020202020204" pitchFamily="34" charset="0"/>
                <a:ea typeface="黑体" panose="02010609060101010101" pitchFamily="49" charset="-122"/>
                <a:cs typeface="Arial" panose="020B0604020202020204" pitchFamily="34" charset="0"/>
              </a:rPr>
              <a:t>(1) </a:t>
            </a:r>
            <a:r>
              <a:rPr lang="de-DE" sz="2000" dirty="0">
                <a:solidFill>
                  <a:schemeClr val="tx1"/>
                </a:solidFill>
                <a:latin typeface="Arial" panose="020B0604020202020204" pitchFamily="34" charset="0"/>
                <a:ea typeface="黑体" panose="02010609060101010101" pitchFamily="49" charset="-122"/>
                <a:cs typeface="Arial" panose="020B0604020202020204" pitchFamily="34" charset="0"/>
              </a:rPr>
              <a:t>SaS</a:t>
            </a:r>
            <a:r>
              <a:rPr lang="en-US" sz="200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zh-CN" altLang="en-US" sz="2000" dirty="0">
                <a:solidFill>
                  <a:schemeClr val="tx1"/>
                </a:solidFill>
                <a:latin typeface="Arial" panose="020B0604020202020204" pitchFamily="34" charset="0"/>
                <a:ea typeface="黑体" panose="02010609060101010101" pitchFamily="49" charset="-122"/>
                <a:cs typeface="Arial" panose="020B0604020202020204" pitchFamily="34" charset="0"/>
              </a:rPr>
              <a:t>理智与情感</a:t>
            </a:r>
            <a:r>
              <a:rPr lang="en-US" sz="200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de-DE" sz="2000" dirty="0">
                <a:solidFill>
                  <a:schemeClr val="tx1"/>
                </a:solidFill>
                <a:latin typeface="Arial" panose="020B0604020202020204" pitchFamily="34" charset="0"/>
                <a:ea typeface="黑体" panose="02010609060101010101" pitchFamily="49" charset="-122"/>
                <a:cs typeface="Arial" panose="020B0604020202020204" pitchFamily="34" charset="0"/>
              </a:rPr>
              <a:t>:</a:t>
            </a:r>
          </a:p>
          <a:p>
            <a:pPr lvl="1">
              <a:lnSpc>
                <a:spcPct val="200000"/>
              </a:lnSpc>
            </a:pPr>
            <a:r>
              <a:rPr lang="de-DE" sz="2000" dirty="0">
                <a:solidFill>
                  <a:schemeClr val="tx1"/>
                </a:solidFill>
                <a:latin typeface="Arial" panose="020B0604020202020204" pitchFamily="34" charset="0"/>
                <a:ea typeface="黑体" panose="02010609060101010101" pitchFamily="49" charset="-122"/>
                <a:cs typeface="Arial" panose="020B0604020202020204" pitchFamily="34" charset="0"/>
              </a:rPr>
              <a:t>Sense and  Sensibility </a:t>
            </a:r>
          </a:p>
          <a:p>
            <a:pPr lvl="1">
              <a:lnSpc>
                <a:spcPct val="200000"/>
              </a:lnSpc>
            </a:pPr>
            <a:r>
              <a:rPr lang="de-DE" sz="2000" dirty="0">
                <a:solidFill>
                  <a:schemeClr val="tx1"/>
                </a:solidFill>
                <a:latin typeface="Arial" panose="020B0604020202020204" pitchFamily="34" charset="0"/>
                <a:ea typeface="黑体" panose="02010609060101010101" pitchFamily="49" charset="-122"/>
                <a:cs typeface="Arial" panose="020B0604020202020204" pitchFamily="34" charset="0"/>
              </a:rPr>
              <a:t>(2) PaP</a:t>
            </a:r>
            <a:r>
              <a:rPr lang="en-US" sz="200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zh-CN" altLang="en-US" sz="2000" dirty="0">
                <a:solidFill>
                  <a:schemeClr val="tx1"/>
                </a:solidFill>
                <a:latin typeface="Arial" panose="020B0604020202020204" pitchFamily="34" charset="0"/>
                <a:ea typeface="黑体" panose="02010609060101010101" pitchFamily="49" charset="-122"/>
                <a:cs typeface="Arial" panose="020B0604020202020204" pitchFamily="34" charset="0"/>
              </a:rPr>
              <a:t>傲慢与偏见</a:t>
            </a:r>
            <a:r>
              <a:rPr lang="en-US" sz="200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de-DE" sz="2000" dirty="0">
                <a:solidFill>
                  <a:schemeClr val="tx1"/>
                </a:solidFill>
                <a:latin typeface="Arial" panose="020B0604020202020204" pitchFamily="34" charset="0"/>
                <a:ea typeface="黑体" panose="02010609060101010101" pitchFamily="49" charset="-122"/>
                <a:cs typeface="Arial" panose="020B0604020202020204" pitchFamily="34" charset="0"/>
              </a:rPr>
              <a:t>:</a:t>
            </a:r>
          </a:p>
          <a:p>
            <a:pPr lvl="1">
              <a:lnSpc>
                <a:spcPct val="200000"/>
              </a:lnSpc>
            </a:pPr>
            <a:r>
              <a:rPr lang="de-DE" sz="2000" dirty="0">
                <a:solidFill>
                  <a:schemeClr val="tx1"/>
                </a:solidFill>
                <a:latin typeface="Arial" panose="020B0604020202020204" pitchFamily="34" charset="0"/>
                <a:ea typeface="黑体" panose="02010609060101010101" pitchFamily="49" charset="-122"/>
                <a:cs typeface="Arial" panose="020B0604020202020204" pitchFamily="34" charset="0"/>
              </a:rPr>
              <a:t>Pride and Prejudice </a:t>
            </a:r>
          </a:p>
          <a:p>
            <a:pPr lvl="1">
              <a:lnSpc>
                <a:spcPct val="200000"/>
              </a:lnSpc>
            </a:pPr>
            <a:r>
              <a:rPr lang="de-DE" sz="2000" dirty="0">
                <a:solidFill>
                  <a:schemeClr val="tx1"/>
                </a:solidFill>
                <a:latin typeface="Arial" panose="020B0604020202020204" pitchFamily="34" charset="0"/>
                <a:ea typeface="黑体" panose="02010609060101010101" pitchFamily="49" charset="-122"/>
                <a:cs typeface="Arial" panose="020B0604020202020204" pitchFamily="34" charset="0"/>
              </a:rPr>
              <a:t>(3) WH</a:t>
            </a:r>
            <a:r>
              <a:rPr lang="en-US" sz="200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zh-CN" altLang="en-US" sz="2000" dirty="0">
                <a:solidFill>
                  <a:schemeClr val="tx1"/>
                </a:solidFill>
                <a:latin typeface="Arial" panose="020B0604020202020204" pitchFamily="34" charset="0"/>
                <a:ea typeface="黑体" panose="02010609060101010101" pitchFamily="49" charset="-122"/>
                <a:cs typeface="Arial" panose="020B0604020202020204" pitchFamily="34" charset="0"/>
              </a:rPr>
              <a:t>呼啸山庄</a:t>
            </a:r>
            <a:r>
              <a:rPr lang="en-US" sz="200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de-DE" sz="2000" dirty="0">
                <a:solidFill>
                  <a:schemeClr val="tx1"/>
                </a:solidFill>
                <a:latin typeface="Arial" panose="020B0604020202020204" pitchFamily="34" charset="0"/>
                <a:ea typeface="黑体" panose="02010609060101010101" pitchFamily="49" charset="-122"/>
                <a:cs typeface="Arial" panose="020B0604020202020204" pitchFamily="34" charset="0"/>
              </a:rPr>
              <a:t>:</a:t>
            </a:r>
          </a:p>
          <a:p>
            <a:pPr lvl="1">
              <a:lnSpc>
                <a:spcPct val="200000"/>
              </a:lnSpc>
            </a:pPr>
            <a:r>
              <a:rPr lang="de-DE" sz="2000" dirty="0">
                <a:solidFill>
                  <a:schemeClr val="tx1"/>
                </a:solidFill>
                <a:latin typeface="Arial" panose="020B0604020202020204" pitchFamily="34" charset="0"/>
                <a:ea typeface="黑体" panose="02010609060101010101" pitchFamily="49" charset="-122"/>
                <a:cs typeface="Arial" panose="020B0604020202020204" pitchFamily="34" charset="0"/>
              </a:rPr>
              <a:t>Wuthering   Heights</a:t>
            </a:r>
            <a:endParaRPr lang="en-US" sz="2000"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84997" name="Text Box 4"/>
          <p:cNvSpPr txBox="1">
            <a:spLocks noChangeArrowheads="1"/>
          </p:cNvSpPr>
          <p:nvPr/>
        </p:nvSpPr>
        <p:spPr bwMode="auto">
          <a:xfrm>
            <a:off x="7640638" y="-33338"/>
            <a:ext cx="925512" cy="336551"/>
          </a:xfrm>
          <a:prstGeom prst="rect">
            <a:avLst/>
          </a:prstGeom>
          <a:noFill/>
          <a:ln w="9525">
            <a:noFill/>
            <a:round/>
          </a:ln>
        </p:spPr>
        <p:txBody>
          <a:bodyPr wrap="none" anchor="ctr"/>
          <a:lstStyle/>
          <a:p>
            <a:pPr>
              <a:buClr>
                <a:srgbClr val="000000"/>
              </a:buClr>
              <a:buSzPct val="100000"/>
              <a:buFont typeface="Times New Roman" panose="02020603050405020304" pitchFamily="18" charset="0"/>
              <a:buNone/>
            </a:pPr>
            <a:endParaRPr lang="de-DE" dirty="0">
              <a:ea typeface="黑体" panose="02010609060101010101" pitchFamily="49" charset="-122"/>
            </a:endParaRPr>
          </a:p>
        </p:txBody>
      </p:sp>
      <p:sp>
        <p:nvSpPr>
          <p:cNvPr id="7" name="Slide Number Placeholder 6"/>
          <p:cNvSpPr>
            <a:spLocks noGrp="1"/>
          </p:cNvSpPr>
          <p:nvPr>
            <p:ph type="sldNum" sz="quarter" idx="12"/>
          </p:nvPr>
        </p:nvSpPr>
        <p:spPr/>
        <p:txBody>
          <a:bodyPr/>
          <a:lstStyle/>
          <a:p>
            <a:pPr>
              <a:defRPr/>
            </a:pPr>
            <a:fld id="{74BF2C0F-05D6-4882-A325-BE394602789D}" type="slidenum">
              <a:rPr lang="en-US" smtClean="0"/>
              <a:t>73</a:t>
            </a:fld>
            <a:endParaRPr lang="en-US"/>
          </a:p>
        </p:txBody>
      </p:sp>
      <p:graphicFrame>
        <p:nvGraphicFramePr>
          <p:cNvPr id="10" name="Table 9"/>
          <p:cNvGraphicFramePr>
            <a:graphicFrameLocks noGrp="1"/>
          </p:cNvGraphicFramePr>
          <p:nvPr/>
        </p:nvGraphicFramePr>
        <p:xfrm>
          <a:off x="3707904" y="2934438"/>
          <a:ext cx="4643438" cy="2468880"/>
        </p:xfrm>
        <a:graphic>
          <a:graphicData uri="http://schemas.openxmlformats.org/drawingml/2006/table">
            <a:tbl>
              <a:tblPr firstRow="1" bandRow="1">
                <a:tableStyleId>{C083E6E3-FA7D-4D7B-A595-EF9225AFEA82}</a:tableStyleId>
              </a:tblPr>
              <a:tblGrid>
                <a:gridCol w="1785950">
                  <a:extLst>
                    <a:ext uri="{9D8B030D-6E8A-4147-A177-3AD203B41FA5}">
                      <a16:colId xmlns:a16="http://schemas.microsoft.com/office/drawing/2014/main" val="20000"/>
                    </a:ext>
                  </a:extLst>
                </a:gridCol>
                <a:gridCol w="928694">
                  <a:extLst>
                    <a:ext uri="{9D8B030D-6E8A-4147-A177-3AD203B41FA5}">
                      <a16:colId xmlns:a16="http://schemas.microsoft.com/office/drawing/2014/main" val="20001"/>
                    </a:ext>
                  </a:extLst>
                </a:gridCol>
                <a:gridCol w="1071570">
                  <a:extLst>
                    <a:ext uri="{9D8B030D-6E8A-4147-A177-3AD203B41FA5}">
                      <a16:colId xmlns:a16="http://schemas.microsoft.com/office/drawing/2014/main" val="20002"/>
                    </a:ext>
                  </a:extLst>
                </a:gridCol>
                <a:gridCol w="857224">
                  <a:extLst>
                    <a:ext uri="{9D8B030D-6E8A-4147-A177-3AD203B41FA5}">
                      <a16:colId xmlns:a16="http://schemas.microsoft.com/office/drawing/2014/main" val="20003"/>
                    </a:ext>
                  </a:extLst>
                </a:gridCol>
              </a:tblGrid>
              <a:tr h="356725">
                <a:tc>
                  <a:txBody>
                    <a:bodyPr/>
                    <a:lstStyle/>
                    <a:p>
                      <a:pPr algn="ctr">
                        <a:lnSpc>
                          <a:spcPct val="150000"/>
                        </a:lnSpc>
                      </a:pPr>
                      <a:r>
                        <a:rPr lang="zh-CN" altLang="en-US" sz="2000" b="0" dirty="0">
                          <a:solidFill>
                            <a:schemeClr val="tx1"/>
                          </a:solidFill>
                          <a:latin typeface="Arial" panose="020B0604020202020204" pitchFamily="34" charset="0"/>
                          <a:cs typeface="Arial" panose="020B0604020202020204" pitchFamily="34" charset="0"/>
                        </a:rPr>
                        <a:t>词项</a:t>
                      </a:r>
                      <a:endParaRPr lang="de-DE" sz="2000" b="0" dirty="0">
                        <a:solidFill>
                          <a:schemeClr val="tx1"/>
                        </a:solidFill>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tcPr>
                </a:tc>
                <a:tc>
                  <a:txBody>
                    <a:bodyPr/>
                    <a:lstStyle/>
                    <a:p>
                      <a:pPr algn="ctr">
                        <a:lnSpc>
                          <a:spcPct val="150000"/>
                        </a:lnSpc>
                      </a:pPr>
                      <a:r>
                        <a:rPr lang="de-DE" sz="2000" b="0" dirty="0" err="1">
                          <a:latin typeface="Arial" panose="020B0604020202020204" pitchFamily="34" charset="0"/>
                          <a:cs typeface="Arial" panose="020B0604020202020204" pitchFamily="34" charset="0"/>
                        </a:rPr>
                        <a:t>SaS</a:t>
                      </a:r>
                      <a:endParaRPr lang="de-DE" sz="2000" b="0" dirty="0">
                        <a:solidFill>
                          <a:schemeClr val="tx1"/>
                        </a:solidFill>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tcPr>
                </a:tc>
                <a:tc>
                  <a:txBody>
                    <a:bodyPr/>
                    <a:lstStyle/>
                    <a:p>
                      <a:pPr algn="ctr">
                        <a:lnSpc>
                          <a:spcPct val="150000"/>
                        </a:lnSpc>
                      </a:pPr>
                      <a:r>
                        <a:rPr lang="de-DE" sz="2000" b="0" dirty="0" err="1">
                          <a:latin typeface="Arial" panose="020B0604020202020204" pitchFamily="34" charset="0"/>
                          <a:cs typeface="Arial" panose="020B0604020202020204" pitchFamily="34" charset="0"/>
                        </a:rPr>
                        <a:t>PaP</a:t>
                      </a:r>
                      <a:endParaRPr lang="de-DE" sz="2000" b="0" dirty="0">
                        <a:solidFill>
                          <a:schemeClr val="tx1"/>
                        </a:solidFill>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tcPr>
                </a:tc>
                <a:tc>
                  <a:txBody>
                    <a:bodyPr/>
                    <a:lstStyle/>
                    <a:p>
                      <a:pPr algn="ctr">
                        <a:lnSpc>
                          <a:spcPct val="150000"/>
                        </a:lnSpc>
                      </a:pPr>
                      <a:r>
                        <a:rPr lang="de-DE" sz="2000" b="0" dirty="0">
                          <a:latin typeface="Arial" panose="020B0604020202020204" pitchFamily="34" charset="0"/>
                          <a:cs typeface="Arial" panose="020B0604020202020204" pitchFamily="34" charset="0"/>
                        </a:rPr>
                        <a:t>WH</a:t>
                      </a:r>
                      <a:endParaRPr lang="de-DE" sz="2000" b="0" dirty="0">
                        <a:solidFill>
                          <a:schemeClr val="tx1"/>
                        </a:solidFill>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143473">
                <a:tc>
                  <a:txBody>
                    <a:bodyPr/>
                    <a:lstStyle/>
                    <a:p>
                      <a:pPr algn="ctr">
                        <a:lnSpc>
                          <a:spcPct val="150000"/>
                        </a:lnSpc>
                      </a:pPr>
                      <a:r>
                        <a:rPr lang="de-DE" sz="2000" dirty="0">
                          <a:latin typeface="Arial" panose="020B0604020202020204" pitchFamily="34" charset="0"/>
                          <a:cs typeface="Arial" panose="020B0604020202020204" pitchFamily="34" charset="0"/>
                        </a:rPr>
                        <a:t>AFFECTION</a:t>
                      </a:r>
                    </a:p>
                    <a:p>
                      <a:pPr algn="ctr">
                        <a:lnSpc>
                          <a:spcPct val="150000"/>
                        </a:lnSpc>
                      </a:pPr>
                      <a:r>
                        <a:rPr lang="de-DE" sz="2000" dirty="0">
                          <a:latin typeface="Arial" panose="020B0604020202020204" pitchFamily="34" charset="0"/>
                          <a:cs typeface="Arial" panose="020B0604020202020204" pitchFamily="34" charset="0"/>
                        </a:rPr>
                        <a:t>JEALOUS</a:t>
                      </a:r>
                    </a:p>
                    <a:p>
                      <a:pPr algn="ctr">
                        <a:lnSpc>
                          <a:spcPct val="150000"/>
                        </a:lnSpc>
                      </a:pPr>
                      <a:r>
                        <a:rPr lang="de-DE" sz="2000" dirty="0">
                          <a:latin typeface="Arial" panose="020B0604020202020204" pitchFamily="34" charset="0"/>
                          <a:cs typeface="Arial" panose="020B0604020202020204" pitchFamily="34" charset="0"/>
                        </a:rPr>
                        <a:t>GOSSIP</a:t>
                      </a:r>
                    </a:p>
                    <a:p>
                      <a:pPr algn="ctr">
                        <a:lnSpc>
                          <a:spcPct val="150000"/>
                        </a:lnSpc>
                      </a:pPr>
                      <a:r>
                        <a:rPr lang="de-DE" sz="2000" dirty="0">
                          <a:latin typeface="Arial" panose="020B0604020202020204" pitchFamily="34" charset="0"/>
                          <a:cs typeface="Arial" panose="020B0604020202020204" pitchFamily="34" charset="0"/>
                        </a:rPr>
                        <a:t>WUTHERING</a:t>
                      </a:r>
                    </a:p>
                  </a:txBody>
                  <a:tcPr>
                    <a:lnT w="12700" cap="flat" cmpd="sng" algn="ctr">
                      <a:solidFill>
                        <a:schemeClr val="tx1"/>
                      </a:solidFill>
                      <a:prstDash val="solid"/>
                      <a:round/>
                      <a:headEnd type="none" w="med" len="med"/>
                      <a:tailEnd type="none" w="med" len="med"/>
                    </a:lnT>
                  </a:tcPr>
                </a:tc>
                <a:tc>
                  <a:txBody>
                    <a:bodyPr/>
                    <a:lstStyle/>
                    <a:p>
                      <a:pPr algn="ctr">
                        <a:lnSpc>
                          <a:spcPct val="150000"/>
                        </a:lnSpc>
                      </a:pPr>
                      <a:r>
                        <a:rPr lang="de-DE" sz="2000" dirty="0">
                          <a:latin typeface="Arial" panose="020B0604020202020204" pitchFamily="34" charset="0"/>
                          <a:cs typeface="Arial" panose="020B0604020202020204" pitchFamily="34" charset="0"/>
                        </a:rPr>
                        <a:t>115</a:t>
                      </a:r>
                    </a:p>
                    <a:p>
                      <a:pPr algn="ctr">
                        <a:lnSpc>
                          <a:spcPct val="150000"/>
                        </a:lnSpc>
                      </a:pPr>
                      <a:r>
                        <a:rPr lang="de-DE" sz="2000" dirty="0">
                          <a:latin typeface="Arial" panose="020B0604020202020204" pitchFamily="34" charset="0"/>
                          <a:cs typeface="Arial" panose="020B0604020202020204" pitchFamily="34" charset="0"/>
                        </a:rPr>
                        <a:t>10</a:t>
                      </a:r>
                    </a:p>
                    <a:p>
                      <a:pPr algn="ctr">
                        <a:lnSpc>
                          <a:spcPct val="150000"/>
                        </a:lnSpc>
                      </a:pPr>
                      <a:r>
                        <a:rPr lang="de-DE" sz="2000" dirty="0">
                          <a:latin typeface="Arial" panose="020B0604020202020204" pitchFamily="34" charset="0"/>
                          <a:cs typeface="Arial" panose="020B0604020202020204" pitchFamily="34" charset="0"/>
                        </a:rPr>
                        <a:t>2</a:t>
                      </a:r>
                    </a:p>
                    <a:p>
                      <a:pPr algn="ctr">
                        <a:lnSpc>
                          <a:spcPct val="150000"/>
                        </a:lnSpc>
                      </a:pPr>
                      <a:r>
                        <a:rPr lang="de-DE" sz="2000" dirty="0">
                          <a:latin typeface="Arial" panose="020B0604020202020204" pitchFamily="34" charset="0"/>
                          <a:cs typeface="Arial" panose="020B0604020202020204" pitchFamily="34" charset="0"/>
                        </a:rPr>
                        <a:t>0</a:t>
                      </a:r>
                    </a:p>
                  </a:txBody>
                  <a:tcPr>
                    <a:lnT w="12700" cap="flat" cmpd="sng" algn="ctr">
                      <a:solidFill>
                        <a:schemeClr val="tx1"/>
                      </a:solidFill>
                      <a:prstDash val="solid"/>
                      <a:round/>
                      <a:headEnd type="none" w="med" len="med"/>
                      <a:tailEnd type="none" w="med" len="med"/>
                    </a:lnT>
                  </a:tcPr>
                </a:tc>
                <a:tc>
                  <a:txBody>
                    <a:bodyPr/>
                    <a:lstStyle/>
                    <a:p>
                      <a:pPr algn="ctr">
                        <a:lnSpc>
                          <a:spcPct val="150000"/>
                        </a:lnSpc>
                      </a:pPr>
                      <a:r>
                        <a:rPr lang="de-DE" sz="2000" dirty="0">
                          <a:latin typeface="Arial" panose="020B0604020202020204" pitchFamily="34" charset="0"/>
                          <a:cs typeface="Arial" panose="020B0604020202020204" pitchFamily="34" charset="0"/>
                        </a:rPr>
                        <a:t>58</a:t>
                      </a:r>
                    </a:p>
                    <a:p>
                      <a:pPr algn="ctr">
                        <a:lnSpc>
                          <a:spcPct val="150000"/>
                        </a:lnSpc>
                      </a:pPr>
                      <a:r>
                        <a:rPr lang="de-DE" sz="2000" dirty="0">
                          <a:latin typeface="Arial" panose="020B0604020202020204" pitchFamily="34" charset="0"/>
                          <a:cs typeface="Arial" panose="020B0604020202020204" pitchFamily="34" charset="0"/>
                        </a:rPr>
                        <a:t>7</a:t>
                      </a:r>
                    </a:p>
                    <a:p>
                      <a:pPr algn="ctr">
                        <a:lnSpc>
                          <a:spcPct val="150000"/>
                        </a:lnSpc>
                      </a:pPr>
                      <a:r>
                        <a:rPr lang="de-DE" sz="2000" dirty="0">
                          <a:latin typeface="Arial" panose="020B0604020202020204" pitchFamily="34" charset="0"/>
                          <a:cs typeface="Arial" panose="020B0604020202020204" pitchFamily="34" charset="0"/>
                        </a:rPr>
                        <a:t>0</a:t>
                      </a:r>
                    </a:p>
                    <a:p>
                      <a:pPr algn="ctr">
                        <a:lnSpc>
                          <a:spcPct val="150000"/>
                        </a:lnSpc>
                      </a:pPr>
                      <a:r>
                        <a:rPr lang="de-DE" sz="2000" dirty="0">
                          <a:latin typeface="Arial" panose="020B0604020202020204" pitchFamily="34" charset="0"/>
                          <a:cs typeface="Arial" panose="020B0604020202020204" pitchFamily="34" charset="0"/>
                        </a:rPr>
                        <a:t>0</a:t>
                      </a:r>
                    </a:p>
                  </a:txBody>
                  <a:tcPr>
                    <a:lnT w="12700" cap="flat" cmpd="sng" algn="ctr">
                      <a:solidFill>
                        <a:schemeClr val="tx1"/>
                      </a:solidFill>
                      <a:prstDash val="solid"/>
                      <a:round/>
                      <a:headEnd type="none" w="med" len="med"/>
                      <a:tailEnd type="none" w="med" len="med"/>
                    </a:lnT>
                  </a:tcPr>
                </a:tc>
                <a:tc>
                  <a:txBody>
                    <a:bodyPr/>
                    <a:lstStyle/>
                    <a:p>
                      <a:pPr algn="ctr">
                        <a:lnSpc>
                          <a:spcPct val="150000"/>
                        </a:lnSpc>
                      </a:pPr>
                      <a:r>
                        <a:rPr lang="de-DE" sz="2000" dirty="0">
                          <a:latin typeface="Arial" panose="020B0604020202020204" pitchFamily="34" charset="0"/>
                          <a:cs typeface="Arial" panose="020B0604020202020204" pitchFamily="34" charset="0"/>
                        </a:rPr>
                        <a:t>20</a:t>
                      </a:r>
                    </a:p>
                    <a:p>
                      <a:pPr algn="ctr">
                        <a:lnSpc>
                          <a:spcPct val="150000"/>
                        </a:lnSpc>
                      </a:pPr>
                      <a:r>
                        <a:rPr lang="de-DE" sz="2000" dirty="0">
                          <a:latin typeface="Arial" panose="020B0604020202020204" pitchFamily="34" charset="0"/>
                          <a:cs typeface="Arial" panose="020B0604020202020204" pitchFamily="34" charset="0"/>
                        </a:rPr>
                        <a:t>11</a:t>
                      </a:r>
                    </a:p>
                    <a:p>
                      <a:pPr algn="ctr">
                        <a:lnSpc>
                          <a:spcPct val="150000"/>
                        </a:lnSpc>
                      </a:pPr>
                      <a:r>
                        <a:rPr lang="de-DE" sz="2000" dirty="0">
                          <a:latin typeface="Arial" panose="020B0604020202020204" pitchFamily="34" charset="0"/>
                          <a:cs typeface="Arial" panose="020B0604020202020204" pitchFamily="34" charset="0"/>
                        </a:rPr>
                        <a:t>6</a:t>
                      </a:r>
                    </a:p>
                    <a:p>
                      <a:pPr algn="ctr">
                        <a:lnSpc>
                          <a:spcPct val="150000"/>
                        </a:lnSpc>
                      </a:pPr>
                      <a:r>
                        <a:rPr lang="de-DE" sz="2000" dirty="0">
                          <a:latin typeface="Arial" panose="020B0604020202020204" pitchFamily="34" charset="0"/>
                          <a:cs typeface="Arial" panose="020B0604020202020204" pitchFamily="34" charset="0"/>
                        </a:rPr>
                        <a:t>38</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2" name="矩形 1"/>
          <p:cNvSpPr/>
          <p:nvPr/>
        </p:nvSpPr>
        <p:spPr>
          <a:xfrm>
            <a:off x="5316964" y="2356048"/>
            <a:ext cx="1351652" cy="494238"/>
          </a:xfrm>
          <a:prstGeom prst="rect">
            <a:avLst/>
          </a:prstGeom>
        </p:spPr>
        <p:txBody>
          <a:bodyPr wrap="none">
            <a:spAutoFit/>
          </a:bodyPr>
          <a:lstStyle/>
          <a:p>
            <a:pPr>
              <a:lnSpc>
                <a:spcPct val="150000"/>
              </a:lnSpc>
            </a:pPr>
            <a:r>
              <a:rPr lang="zh-CN" altLang="en-US" sz="2000" dirty="0">
                <a:latin typeface="Arial" panose="020B0604020202020204" pitchFamily="34" charset="0"/>
                <a:ea typeface="黑体" panose="02010609060101010101" pitchFamily="49" charset="-122"/>
                <a:cs typeface="Arial" panose="020B0604020202020204" pitchFamily="34" charset="0"/>
              </a:rPr>
              <a:t>词项频率</a:t>
            </a:r>
            <a:r>
              <a:rPr lang="en-US" altLang="zh-CN" sz="2000" dirty="0" err="1">
                <a:latin typeface="Arial" panose="020B0604020202020204" pitchFamily="34" charset="0"/>
                <a:ea typeface="黑体" panose="02010609060101010101" pitchFamily="49" charset="-122"/>
                <a:cs typeface="Arial" panose="020B0604020202020204" pitchFamily="34" charset="0"/>
              </a:rPr>
              <a:t>tf</a:t>
            </a:r>
            <a:endParaRPr lang="de-DE" altLang="zh-CN" sz="2000"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6553200" y="6477000"/>
            <a:ext cx="2133600" cy="244475"/>
          </a:xfrm>
          <a:prstGeom prst="rect">
            <a:avLst/>
          </a:prstGeom>
          <a:noFill/>
          <a:ln w="9525">
            <a:noFill/>
            <a:round/>
          </a:ln>
        </p:spPr>
        <p:txBody>
          <a:bodyPr lIns="90000" tIns="46800" rIns="90000" bIns="46800" anchor="ctr"/>
          <a:lstStyle/>
          <a:p>
            <a:pPr algn="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fld id="{48895EFF-1DBE-4654-84B8-EE5B6E2FA3CA}" type="slidenum">
              <a:rPr lang="en-US" sz="1200">
                <a:solidFill>
                  <a:srgbClr val="898989"/>
                </a:solidFill>
                <a:latin typeface="Calibri" panose="020F0502020204030204" pitchFamily="34" charset="0"/>
                <a:ea typeface="黑体" panose="02010609060101010101" pitchFamily="49" charset="-122"/>
              </a:rPr>
              <a:t>74</a:t>
            </a:fld>
            <a:endParaRPr lang="en-US" sz="1200" dirty="0">
              <a:solidFill>
                <a:srgbClr val="898989"/>
              </a:solidFill>
              <a:latin typeface="Calibri" panose="020F0502020204030204" pitchFamily="34" charset="0"/>
              <a:ea typeface="黑体" panose="02010609060101010101" pitchFamily="49" charset="-122"/>
            </a:endParaRPr>
          </a:p>
        </p:txBody>
      </p:sp>
      <p:sp>
        <p:nvSpPr>
          <p:cNvPr id="84995" name="Text Box 2"/>
          <p:cNvSpPr txBox="1">
            <a:spLocks noChangeArrowheads="1"/>
          </p:cNvSpPr>
          <p:nvPr/>
        </p:nvSpPr>
        <p:spPr bwMode="auto">
          <a:xfrm>
            <a:off x="285720" y="12700"/>
            <a:ext cx="8572560" cy="964295"/>
          </a:xfrm>
          <a:prstGeom prst="rect">
            <a:avLst/>
          </a:prstGeom>
          <a:noFill/>
          <a:ln w="9525">
            <a:noFill/>
            <a:round/>
          </a:ln>
        </p:spPr>
        <p:txBody>
          <a:bodyPr anchor="b"/>
          <a:lstStyle/>
          <a:p>
            <a:pPr algn="ctr"/>
            <a:r>
              <a:rPr lang="zh-CN" altLang="en-US" sz="3600" dirty="0">
                <a:solidFill>
                  <a:schemeClr val="tx1"/>
                </a:solidFill>
                <a:latin typeface="+mj-lt"/>
                <a:ea typeface="黑体" panose="02010609060101010101" pitchFamily="49" charset="-122"/>
              </a:rPr>
              <a:t>余弦相似度计算</a:t>
            </a:r>
            <a:endParaRPr lang="de-DE" sz="3600" dirty="0">
              <a:solidFill>
                <a:schemeClr val="tx1"/>
              </a:solidFill>
              <a:latin typeface="+mj-lt"/>
              <a:ea typeface="黑体" panose="02010609060101010101" pitchFamily="49" charset="-122"/>
            </a:endParaRPr>
          </a:p>
        </p:txBody>
      </p:sp>
      <p:sp>
        <p:nvSpPr>
          <p:cNvPr id="84996" name="Text Box 3"/>
          <p:cNvSpPr txBox="1">
            <a:spLocks noChangeArrowheads="1"/>
          </p:cNvSpPr>
          <p:nvPr/>
        </p:nvSpPr>
        <p:spPr bwMode="auto">
          <a:xfrm>
            <a:off x="357158" y="1714488"/>
            <a:ext cx="8143932" cy="3643338"/>
          </a:xfrm>
          <a:prstGeom prst="rect">
            <a:avLst/>
          </a:prstGeom>
          <a:noFill/>
          <a:ln w="9525">
            <a:noFill/>
            <a:round/>
          </a:ln>
        </p:spPr>
        <p:txBody>
          <a:bodyPr/>
          <a:lstStyle/>
          <a:p>
            <a:r>
              <a:rPr lang="de-DE" dirty="0">
                <a:solidFill>
                  <a:schemeClr val="tx1"/>
                </a:solidFill>
                <a:latin typeface="+mn-lt"/>
                <a:ea typeface="黑体" panose="02010609060101010101" pitchFamily="49" charset="-122"/>
              </a:rPr>
              <a:t>         </a:t>
            </a:r>
            <a:r>
              <a:rPr lang="zh-CN" altLang="en-US" dirty="0">
                <a:solidFill>
                  <a:schemeClr val="tx1"/>
                </a:solidFill>
                <a:latin typeface="+mn-lt"/>
                <a:ea typeface="黑体" panose="02010609060101010101" pitchFamily="49" charset="-122"/>
              </a:rPr>
              <a:t>词项频率</a:t>
            </a:r>
            <a:r>
              <a:rPr lang="de-DE" dirty="0">
                <a:solidFill>
                  <a:schemeClr val="tx1"/>
                </a:solidFill>
                <a:latin typeface="+mn-lt"/>
                <a:ea typeface="黑体" panose="02010609060101010101" pitchFamily="49" charset="-122"/>
              </a:rPr>
              <a:t> tf                                      </a:t>
            </a:r>
            <a:r>
              <a:rPr lang="zh-CN" altLang="en-US" dirty="0">
                <a:solidFill>
                  <a:schemeClr val="tx1"/>
                </a:solidFill>
                <a:latin typeface="+mn-lt"/>
                <a:ea typeface="黑体" panose="02010609060101010101" pitchFamily="49" charset="-122"/>
              </a:rPr>
              <a:t>对数词频（</a:t>
            </a:r>
            <a:r>
              <a:rPr lang="en-US" altLang="zh-CN" dirty="0">
                <a:solidFill>
                  <a:schemeClr val="tx1"/>
                </a:solidFill>
                <a:latin typeface="+mn-lt"/>
                <a:ea typeface="黑体" panose="02010609060101010101" pitchFamily="49" charset="-122"/>
              </a:rPr>
              <a:t>1+log</a:t>
            </a:r>
            <a:r>
              <a:rPr lang="en-US" altLang="zh-CN" baseline="-25000" dirty="0">
                <a:solidFill>
                  <a:schemeClr val="tx1"/>
                </a:solidFill>
                <a:latin typeface="+mn-lt"/>
                <a:ea typeface="黑体" panose="02010609060101010101" pitchFamily="49" charset="-122"/>
              </a:rPr>
              <a:t>10</a:t>
            </a:r>
            <a:r>
              <a:rPr lang="en-US" altLang="zh-CN" dirty="0">
                <a:solidFill>
                  <a:schemeClr val="tx1"/>
                </a:solidFill>
                <a:latin typeface="+mn-lt"/>
                <a:ea typeface="黑体" panose="02010609060101010101" pitchFamily="49" charset="-122"/>
              </a:rPr>
              <a:t>tf</a:t>
            </a:r>
            <a:r>
              <a:rPr lang="zh-CN" altLang="en-US" dirty="0">
                <a:solidFill>
                  <a:schemeClr val="tx1"/>
                </a:solidFill>
                <a:latin typeface="+mn-lt"/>
                <a:ea typeface="黑体" panose="02010609060101010101" pitchFamily="49" charset="-122"/>
              </a:rPr>
              <a:t>）</a:t>
            </a:r>
            <a:endParaRPr lang="de-DE" dirty="0">
              <a:solidFill>
                <a:schemeClr val="tx1"/>
              </a:solidFill>
              <a:latin typeface="+mn-lt"/>
              <a:ea typeface="黑体" panose="02010609060101010101" pitchFamily="49" charset="-122"/>
            </a:endParaRPr>
          </a:p>
          <a:p>
            <a:endParaRPr lang="de-DE" dirty="0">
              <a:solidFill>
                <a:schemeClr val="tx1"/>
              </a:solidFill>
              <a:latin typeface="+mj-lt"/>
              <a:ea typeface="黑体" panose="02010609060101010101" pitchFamily="49" charset="-122"/>
            </a:endParaRPr>
          </a:p>
          <a:p>
            <a:endParaRPr lang="de-DE" dirty="0">
              <a:solidFill>
                <a:schemeClr val="tx1"/>
              </a:solidFill>
              <a:latin typeface="+mj-lt"/>
              <a:ea typeface="黑体" panose="02010609060101010101" pitchFamily="49" charset="-122"/>
            </a:endParaRPr>
          </a:p>
          <a:p>
            <a:endParaRPr lang="de-DE" dirty="0">
              <a:solidFill>
                <a:schemeClr val="tx1"/>
              </a:solidFill>
              <a:latin typeface="+mj-lt"/>
              <a:ea typeface="黑体" panose="02010609060101010101" pitchFamily="49" charset="-122"/>
            </a:endParaRPr>
          </a:p>
          <a:p>
            <a:endParaRPr lang="de-DE" dirty="0">
              <a:solidFill>
                <a:schemeClr val="tx1"/>
              </a:solidFill>
              <a:latin typeface="+mj-lt"/>
              <a:ea typeface="黑体" panose="02010609060101010101" pitchFamily="49" charset="-122"/>
            </a:endParaRPr>
          </a:p>
          <a:p>
            <a:endParaRPr lang="de-DE" dirty="0">
              <a:solidFill>
                <a:schemeClr val="tx1"/>
              </a:solidFill>
              <a:latin typeface="+mj-lt"/>
              <a:ea typeface="黑体" panose="02010609060101010101" pitchFamily="49" charset="-122"/>
            </a:endParaRPr>
          </a:p>
          <a:p>
            <a:endParaRPr lang="de-DE" dirty="0">
              <a:solidFill>
                <a:schemeClr val="tx1"/>
              </a:solidFill>
              <a:latin typeface="+mj-lt"/>
              <a:ea typeface="黑体" panose="02010609060101010101" pitchFamily="49" charset="-122"/>
            </a:endParaRPr>
          </a:p>
          <a:p>
            <a:endParaRPr lang="de-DE" dirty="0">
              <a:solidFill>
                <a:schemeClr val="tx1"/>
              </a:solidFill>
              <a:latin typeface="+mj-lt"/>
              <a:ea typeface="黑体" panose="02010609060101010101" pitchFamily="49" charset="-122"/>
            </a:endParaRPr>
          </a:p>
          <a:p>
            <a:endParaRPr lang="de-DE" dirty="0">
              <a:solidFill>
                <a:schemeClr val="tx1"/>
              </a:solidFill>
              <a:latin typeface="+mj-lt"/>
              <a:ea typeface="黑体" panose="02010609060101010101" pitchFamily="49" charset="-122"/>
            </a:endParaRPr>
          </a:p>
          <a:p>
            <a:endParaRPr lang="de-DE" dirty="0">
              <a:solidFill>
                <a:schemeClr val="tx1"/>
              </a:solidFill>
              <a:latin typeface="+mj-lt"/>
              <a:ea typeface="黑体" panose="02010609060101010101" pitchFamily="49" charset="-122"/>
            </a:endParaRPr>
          </a:p>
        </p:txBody>
      </p:sp>
      <p:sp>
        <p:nvSpPr>
          <p:cNvPr id="84997" name="Text Box 4"/>
          <p:cNvSpPr txBox="1">
            <a:spLocks noChangeArrowheads="1"/>
          </p:cNvSpPr>
          <p:nvPr/>
        </p:nvSpPr>
        <p:spPr bwMode="auto">
          <a:xfrm>
            <a:off x="7640638" y="-33338"/>
            <a:ext cx="925512" cy="336551"/>
          </a:xfrm>
          <a:prstGeom prst="rect">
            <a:avLst/>
          </a:prstGeom>
          <a:noFill/>
          <a:ln w="9525">
            <a:noFill/>
            <a:round/>
          </a:ln>
        </p:spPr>
        <p:txBody>
          <a:bodyPr wrap="none" anchor="ctr"/>
          <a:lstStyle/>
          <a:p>
            <a:pPr>
              <a:buClr>
                <a:srgbClr val="000000"/>
              </a:buClr>
              <a:buSzPct val="100000"/>
              <a:buFont typeface="Times New Roman" panose="02020603050405020304" pitchFamily="18" charset="0"/>
              <a:buNone/>
            </a:pPr>
            <a:endParaRPr lang="de-DE" dirty="0">
              <a:ea typeface="黑体" panose="02010609060101010101" pitchFamily="49" charset="-122"/>
            </a:endParaRPr>
          </a:p>
        </p:txBody>
      </p:sp>
      <p:sp>
        <p:nvSpPr>
          <p:cNvPr id="7" name="Slide Number Placeholder 6"/>
          <p:cNvSpPr>
            <a:spLocks noGrp="1"/>
          </p:cNvSpPr>
          <p:nvPr>
            <p:ph type="sldNum" sz="quarter" idx="12"/>
          </p:nvPr>
        </p:nvSpPr>
        <p:spPr/>
        <p:txBody>
          <a:bodyPr/>
          <a:lstStyle/>
          <a:p>
            <a:pPr>
              <a:defRPr/>
            </a:pPr>
            <a:fld id="{74BF2C0F-05D6-4882-A325-BE394602789D}" type="slidenum">
              <a:rPr lang="en-US" smtClean="0"/>
              <a:t>74</a:t>
            </a:fld>
            <a:endParaRPr lang="en-US"/>
          </a:p>
        </p:txBody>
      </p:sp>
      <p:graphicFrame>
        <p:nvGraphicFramePr>
          <p:cNvPr id="10" name="Table 9"/>
          <p:cNvGraphicFramePr>
            <a:graphicFrameLocks noGrp="1"/>
          </p:cNvGraphicFramePr>
          <p:nvPr/>
        </p:nvGraphicFramePr>
        <p:xfrm>
          <a:off x="4643438" y="2417452"/>
          <a:ext cx="4214841" cy="2011680"/>
        </p:xfrm>
        <a:graphic>
          <a:graphicData uri="http://schemas.openxmlformats.org/drawingml/2006/table">
            <a:tbl>
              <a:tblPr firstRow="1" bandRow="1">
                <a:tableStyleId>{C083E6E3-FA7D-4D7B-A595-EF9225AFEA82}</a:tableStyleId>
              </a:tblPr>
              <a:tblGrid>
                <a:gridCol w="1643074">
                  <a:extLst>
                    <a:ext uri="{9D8B030D-6E8A-4147-A177-3AD203B41FA5}">
                      <a16:colId xmlns:a16="http://schemas.microsoft.com/office/drawing/2014/main" val="20000"/>
                    </a:ext>
                  </a:extLst>
                </a:gridCol>
                <a:gridCol w="928694">
                  <a:extLst>
                    <a:ext uri="{9D8B030D-6E8A-4147-A177-3AD203B41FA5}">
                      <a16:colId xmlns:a16="http://schemas.microsoft.com/office/drawing/2014/main" val="20001"/>
                    </a:ext>
                  </a:extLst>
                </a:gridCol>
                <a:gridCol w="785818">
                  <a:extLst>
                    <a:ext uri="{9D8B030D-6E8A-4147-A177-3AD203B41FA5}">
                      <a16:colId xmlns:a16="http://schemas.microsoft.com/office/drawing/2014/main" val="20002"/>
                    </a:ext>
                  </a:extLst>
                </a:gridCol>
                <a:gridCol w="857255">
                  <a:extLst>
                    <a:ext uri="{9D8B030D-6E8A-4147-A177-3AD203B41FA5}">
                      <a16:colId xmlns:a16="http://schemas.microsoft.com/office/drawing/2014/main" val="20003"/>
                    </a:ext>
                  </a:extLst>
                </a:gridCol>
              </a:tblGrid>
              <a:tr h="440044">
                <a:tc>
                  <a:txBody>
                    <a:bodyPr/>
                    <a:lstStyle/>
                    <a:p>
                      <a:r>
                        <a:rPr lang="zh-CN" altLang="en-US" sz="2400" b="0" dirty="0">
                          <a:solidFill>
                            <a:schemeClr val="tx1"/>
                          </a:solidFill>
                        </a:rPr>
                        <a:t>词项</a:t>
                      </a:r>
                      <a:endParaRPr lang="de-DE" sz="2400" b="0" dirty="0">
                        <a:solidFill>
                          <a:schemeClr val="tx1"/>
                        </a:solidFill>
                      </a:endParaRPr>
                    </a:p>
                  </a:txBody>
                  <a:tcPr>
                    <a:lnB w="12700" cap="flat" cmpd="sng" algn="ctr">
                      <a:solidFill>
                        <a:schemeClr val="tx1"/>
                      </a:solidFill>
                      <a:prstDash val="solid"/>
                      <a:round/>
                      <a:headEnd type="none" w="med" len="med"/>
                      <a:tailEnd type="none" w="med" len="med"/>
                    </a:lnB>
                  </a:tcPr>
                </a:tc>
                <a:tc>
                  <a:txBody>
                    <a:bodyPr/>
                    <a:lstStyle/>
                    <a:p>
                      <a:pPr algn="r"/>
                      <a:r>
                        <a:rPr lang="de-DE" sz="2400" b="0" dirty="0" err="1"/>
                        <a:t>SaS</a:t>
                      </a:r>
                      <a:endParaRPr lang="de-DE" sz="2400" b="0" dirty="0">
                        <a:solidFill>
                          <a:schemeClr val="tx1"/>
                        </a:solidFill>
                      </a:endParaRPr>
                    </a:p>
                  </a:txBody>
                  <a:tcPr>
                    <a:lnB w="12700" cap="flat" cmpd="sng" algn="ctr">
                      <a:solidFill>
                        <a:schemeClr val="tx1"/>
                      </a:solidFill>
                      <a:prstDash val="solid"/>
                      <a:round/>
                      <a:headEnd type="none" w="med" len="med"/>
                      <a:tailEnd type="none" w="med" len="med"/>
                    </a:lnB>
                  </a:tcPr>
                </a:tc>
                <a:tc>
                  <a:txBody>
                    <a:bodyPr/>
                    <a:lstStyle/>
                    <a:p>
                      <a:pPr algn="r"/>
                      <a:r>
                        <a:rPr lang="de-DE" sz="2400" b="0" dirty="0" err="1"/>
                        <a:t>PaP</a:t>
                      </a:r>
                      <a:endParaRPr lang="de-DE" sz="2400" b="0" dirty="0">
                        <a:solidFill>
                          <a:schemeClr val="tx1"/>
                        </a:solidFill>
                      </a:endParaRPr>
                    </a:p>
                  </a:txBody>
                  <a:tcPr>
                    <a:lnB w="12700" cap="flat" cmpd="sng" algn="ctr">
                      <a:solidFill>
                        <a:schemeClr val="tx1"/>
                      </a:solidFill>
                      <a:prstDash val="solid"/>
                      <a:round/>
                      <a:headEnd type="none" w="med" len="med"/>
                      <a:tailEnd type="none" w="med" len="med"/>
                    </a:lnB>
                  </a:tcPr>
                </a:tc>
                <a:tc>
                  <a:txBody>
                    <a:bodyPr/>
                    <a:lstStyle/>
                    <a:p>
                      <a:pPr algn="r"/>
                      <a:r>
                        <a:rPr lang="de-DE" sz="2400" b="0" dirty="0"/>
                        <a:t>WH</a:t>
                      </a:r>
                      <a:endParaRPr lang="de-DE" sz="2400" b="0" dirty="0">
                        <a:solidFill>
                          <a:schemeClr val="tx1"/>
                        </a:solidFill>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143473">
                <a:tc>
                  <a:txBody>
                    <a:bodyPr/>
                    <a:lstStyle/>
                    <a:p>
                      <a:r>
                        <a:rPr lang="de-DE" sz="2200" dirty="0"/>
                        <a:t>AFFECTION</a:t>
                      </a:r>
                    </a:p>
                    <a:p>
                      <a:r>
                        <a:rPr lang="de-DE" sz="2200" dirty="0"/>
                        <a:t>JEALOUS</a:t>
                      </a:r>
                    </a:p>
                    <a:p>
                      <a:r>
                        <a:rPr lang="de-DE" sz="2200" dirty="0"/>
                        <a:t>GOSSIP</a:t>
                      </a:r>
                    </a:p>
                    <a:p>
                      <a:r>
                        <a:rPr lang="de-DE" sz="2200" dirty="0"/>
                        <a:t>WUTHERING</a:t>
                      </a:r>
                    </a:p>
                  </a:txBody>
                  <a:tcPr>
                    <a:lnT w="12700" cap="flat" cmpd="sng" algn="ctr">
                      <a:solidFill>
                        <a:schemeClr val="tx1"/>
                      </a:solidFill>
                      <a:prstDash val="solid"/>
                      <a:round/>
                      <a:headEnd type="none" w="med" len="med"/>
                      <a:tailEnd type="none" w="med" len="med"/>
                    </a:lnT>
                  </a:tcPr>
                </a:tc>
                <a:tc>
                  <a:txBody>
                    <a:bodyPr/>
                    <a:lstStyle/>
                    <a:p>
                      <a:pPr algn="r"/>
                      <a:r>
                        <a:rPr lang="de-DE" sz="2400" dirty="0"/>
                        <a:t>3.06</a:t>
                      </a:r>
                    </a:p>
                    <a:p>
                      <a:pPr algn="r"/>
                      <a:r>
                        <a:rPr lang="de-DE" sz="2400" dirty="0"/>
                        <a:t>2.0</a:t>
                      </a:r>
                    </a:p>
                    <a:p>
                      <a:pPr algn="r"/>
                      <a:r>
                        <a:rPr lang="de-DE" sz="2400" dirty="0"/>
                        <a:t>1.30</a:t>
                      </a:r>
                    </a:p>
                    <a:p>
                      <a:pPr algn="r"/>
                      <a:r>
                        <a:rPr lang="de-DE" sz="2400" dirty="0"/>
                        <a:t>0</a:t>
                      </a:r>
                      <a:endParaRPr lang="de-DE" dirty="0"/>
                    </a:p>
                  </a:txBody>
                  <a:tcPr>
                    <a:lnT w="12700" cap="flat" cmpd="sng" algn="ctr">
                      <a:solidFill>
                        <a:schemeClr val="tx1"/>
                      </a:solidFill>
                      <a:prstDash val="solid"/>
                      <a:round/>
                      <a:headEnd type="none" w="med" len="med"/>
                      <a:tailEnd type="none" w="med" len="med"/>
                    </a:lnT>
                  </a:tcPr>
                </a:tc>
                <a:tc>
                  <a:txBody>
                    <a:bodyPr/>
                    <a:lstStyle/>
                    <a:p>
                      <a:pPr algn="r"/>
                      <a:r>
                        <a:rPr lang="de-DE" sz="2400" dirty="0"/>
                        <a:t>2.76</a:t>
                      </a:r>
                    </a:p>
                    <a:p>
                      <a:pPr algn="r"/>
                      <a:r>
                        <a:rPr lang="de-DE" sz="2400" dirty="0"/>
                        <a:t>1.85</a:t>
                      </a:r>
                    </a:p>
                    <a:p>
                      <a:pPr algn="r"/>
                      <a:r>
                        <a:rPr lang="de-DE" sz="2400" dirty="0"/>
                        <a:t>0</a:t>
                      </a:r>
                    </a:p>
                    <a:p>
                      <a:pPr algn="r"/>
                      <a:r>
                        <a:rPr lang="de-DE" sz="2400" dirty="0"/>
                        <a:t>0</a:t>
                      </a:r>
                    </a:p>
                  </a:txBody>
                  <a:tcPr>
                    <a:lnT w="12700" cap="flat" cmpd="sng" algn="ctr">
                      <a:solidFill>
                        <a:schemeClr val="tx1"/>
                      </a:solidFill>
                      <a:prstDash val="solid"/>
                      <a:round/>
                      <a:headEnd type="none" w="med" len="med"/>
                      <a:tailEnd type="none" w="med" len="med"/>
                    </a:lnT>
                  </a:tcPr>
                </a:tc>
                <a:tc>
                  <a:txBody>
                    <a:bodyPr/>
                    <a:lstStyle/>
                    <a:p>
                      <a:pPr algn="r"/>
                      <a:r>
                        <a:rPr lang="de-DE" sz="2400" dirty="0"/>
                        <a:t>2.30</a:t>
                      </a:r>
                    </a:p>
                    <a:p>
                      <a:pPr algn="r"/>
                      <a:r>
                        <a:rPr lang="de-DE" sz="2400" dirty="0"/>
                        <a:t>2.04</a:t>
                      </a:r>
                    </a:p>
                    <a:p>
                      <a:pPr algn="r"/>
                      <a:r>
                        <a:rPr lang="de-DE" sz="2400" dirty="0"/>
                        <a:t>1.78</a:t>
                      </a:r>
                    </a:p>
                    <a:p>
                      <a:pPr algn="r"/>
                      <a:r>
                        <a:rPr lang="de-DE" sz="2400" dirty="0"/>
                        <a:t>2.58</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nvGraphicFramePr>
        <p:xfrm>
          <a:off x="785786" y="2428868"/>
          <a:ext cx="3714776" cy="2011680"/>
        </p:xfrm>
        <a:graphic>
          <a:graphicData uri="http://schemas.openxmlformats.org/drawingml/2006/table">
            <a:tbl>
              <a:tblPr firstRow="1" bandRow="1">
                <a:tableStyleId>{C083E6E3-FA7D-4D7B-A595-EF9225AFEA82}</a:tableStyleId>
              </a:tblPr>
              <a:tblGrid>
                <a:gridCol w="1643074">
                  <a:extLst>
                    <a:ext uri="{9D8B030D-6E8A-4147-A177-3AD203B41FA5}">
                      <a16:colId xmlns:a16="http://schemas.microsoft.com/office/drawing/2014/main" val="20000"/>
                    </a:ext>
                  </a:extLst>
                </a:gridCol>
                <a:gridCol w="714380">
                  <a:extLst>
                    <a:ext uri="{9D8B030D-6E8A-4147-A177-3AD203B41FA5}">
                      <a16:colId xmlns:a16="http://schemas.microsoft.com/office/drawing/2014/main" val="20001"/>
                    </a:ext>
                  </a:extLst>
                </a:gridCol>
                <a:gridCol w="642942">
                  <a:extLst>
                    <a:ext uri="{9D8B030D-6E8A-4147-A177-3AD203B41FA5}">
                      <a16:colId xmlns:a16="http://schemas.microsoft.com/office/drawing/2014/main" val="20002"/>
                    </a:ext>
                  </a:extLst>
                </a:gridCol>
                <a:gridCol w="714380">
                  <a:extLst>
                    <a:ext uri="{9D8B030D-6E8A-4147-A177-3AD203B41FA5}">
                      <a16:colId xmlns:a16="http://schemas.microsoft.com/office/drawing/2014/main" val="20003"/>
                    </a:ext>
                  </a:extLst>
                </a:gridCol>
              </a:tblGrid>
              <a:tr h="440044">
                <a:tc>
                  <a:txBody>
                    <a:bodyPr/>
                    <a:lstStyle/>
                    <a:p>
                      <a:r>
                        <a:rPr lang="zh-CN" altLang="en-US" sz="2400" b="0" dirty="0">
                          <a:solidFill>
                            <a:schemeClr val="tx1"/>
                          </a:solidFill>
                        </a:rPr>
                        <a:t>词项</a:t>
                      </a:r>
                      <a:endParaRPr lang="de-DE" sz="2400" b="0" dirty="0">
                        <a:solidFill>
                          <a:schemeClr val="tx1"/>
                        </a:solidFill>
                      </a:endParaRPr>
                    </a:p>
                  </a:txBody>
                  <a:tcPr>
                    <a:lnB w="12700" cap="flat" cmpd="sng" algn="ctr">
                      <a:solidFill>
                        <a:schemeClr val="tx1"/>
                      </a:solidFill>
                      <a:prstDash val="solid"/>
                      <a:round/>
                      <a:headEnd type="none" w="med" len="med"/>
                      <a:tailEnd type="none" w="med" len="med"/>
                    </a:lnB>
                  </a:tcPr>
                </a:tc>
                <a:tc>
                  <a:txBody>
                    <a:bodyPr/>
                    <a:lstStyle/>
                    <a:p>
                      <a:pPr algn="r"/>
                      <a:r>
                        <a:rPr lang="de-DE" sz="2400" b="0" dirty="0" err="1"/>
                        <a:t>SaS</a:t>
                      </a:r>
                      <a:endParaRPr lang="de-DE" sz="2400" b="0" dirty="0">
                        <a:solidFill>
                          <a:schemeClr val="tx1"/>
                        </a:solidFill>
                      </a:endParaRPr>
                    </a:p>
                  </a:txBody>
                  <a:tcPr>
                    <a:lnB w="12700" cap="flat" cmpd="sng" algn="ctr">
                      <a:solidFill>
                        <a:schemeClr val="tx1"/>
                      </a:solidFill>
                      <a:prstDash val="solid"/>
                      <a:round/>
                      <a:headEnd type="none" w="med" len="med"/>
                      <a:tailEnd type="none" w="med" len="med"/>
                    </a:lnB>
                  </a:tcPr>
                </a:tc>
                <a:tc>
                  <a:txBody>
                    <a:bodyPr/>
                    <a:lstStyle/>
                    <a:p>
                      <a:pPr algn="r"/>
                      <a:r>
                        <a:rPr lang="de-DE" sz="2400" b="0" dirty="0" err="1"/>
                        <a:t>PaP</a:t>
                      </a:r>
                      <a:endParaRPr lang="de-DE" sz="2400" b="0" dirty="0">
                        <a:solidFill>
                          <a:schemeClr val="tx1"/>
                        </a:solidFill>
                      </a:endParaRPr>
                    </a:p>
                  </a:txBody>
                  <a:tcPr>
                    <a:lnB w="12700" cap="flat" cmpd="sng" algn="ctr">
                      <a:solidFill>
                        <a:schemeClr val="tx1"/>
                      </a:solidFill>
                      <a:prstDash val="solid"/>
                      <a:round/>
                      <a:headEnd type="none" w="med" len="med"/>
                      <a:tailEnd type="none" w="med" len="med"/>
                    </a:lnB>
                  </a:tcPr>
                </a:tc>
                <a:tc>
                  <a:txBody>
                    <a:bodyPr/>
                    <a:lstStyle/>
                    <a:p>
                      <a:pPr algn="r"/>
                      <a:r>
                        <a:rPr lang="de-DE" sz="2400" b="0" dirty="0"/>
                        <a:t>WH</a:t>
                      </a:r>
                      <a:endParaRPr lang="de-DE" sz="2400" b="0" dirty="0">
                        <a:solidFill>
                          <a:schemeClr val="tx1"/>
                        </a:solidFill>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143473">
                <a:tc>
                  <a:txBody>
                    <a:bodyPr/>
                    <a:lstStyle/>
                    <a:p>
                      <a:r>
                        <a:rPr lang="de-DE" sz="2200" dirty="0"/>
                        <a:t>AFFECTION</a:t>
                      </a:r>
                    </a:p>
                    <a:p>
                      <a:r>
                        <a:rPr lang="de-DE" sz="2200" dirty="0"/>
                        <a:t>JEALOUS</a:t>
                      </a:r>
                    </a:p>
                    <a:p>
                      <a:r>
                        <a:rPr lang="de-DE" sz="2200" dirty="0"/>
                        <a:t>GOSSIP</a:t>
                      </a:r>
                    </a:p>
                    <a:p>
                      <a:r>
                        <a:rPr lang="de-DE" sz="2200" dirty="0"/>
                        <a:t>WUTHERING</a:t>
                      </a:r>
                    </a:p>
                  </a:txBody>
                  <a:tcPr>
                    <a:lnT w="12700" cap="flat" cmpd="sng" algn="ctr">
                      <a:solidFill>
                        <a:schemeClr val="tx1"/>
                      </a:solidFill>
                      <a:prstDash val="solid"/>
                      <a:round/>
                      <a:headEnd type="none" w="med" len="med"/>
                      <a:tailEnd type="none" w="med" len="med"/>
                    </a:lnT>
                  </a:tcPr>
                </a:tc>
                <a:tc>
                  <a:txBody>
                    <a:bodyPr/>
                    <a:lstStyle/>
                    <a:p>
                      <a:pPr algn="r"/>
                      <a:r>
                        <a:rPr lang="de-DE" sz="2400" dirty="0"/>
                        <a:t>115</a:t>
                      </a:r>
                    </a:p>
                    <a:p>
                      <a:pPr algn="r"/>
                      <a:r>
                        <a:rPr lang="de-DE" sz="2400" dirty="0"/>
                        <a:t>10</a:t>
                      </a:r>
                    </a:p>
                    <a:p>
                      <a:pPr algn="r"/>
                      <a:r>
                        <a:rPr lang="de-DE" sz="2400" dirty="0"/>
                        <a:t>2</a:t>
                      </a:r>
                    </a:p>
                    <a:p>
                      <a:pPr algn="r"/>
                      <a:r>
                        <a:rPr lang="de-DE" sz="2400" dirty="0"/>
                        <a:t>0</a:t>
                      </a:r>
                    </a:p>
                  </a:txBody>
                  <a:tcPr>
                    <a:lnT w="12700" cap="flat" cmpd="sng" algn="ctr">
                      <a:solidFill>
                        <a:schemeClr val="tx1"/>
                      </a:solidFill>
                      <a:prstDash val="solid"/>
                      <a:round/>
                      <a:headEnd type="none" w="med" len="med"/>
                      <a:tailEnd type="none" w="med" len="med"/>
                    </a:lnT>
                  </a:tcPr>
                </a:tc>
                <a:tc>
                  <a:txBody>
                    <a:bodyPr/>
                    <a:lstStyle/>
                    <a:p>
                      <a:pPr algn="r"/>
                      <a:r>
                        <a:rPr lang="de-DE" sz="2400" dirty="0"/>
                        <a:t>58</a:t>
                      </a:r>
                    </a:p>
                    <a:p>
                      <a:pPr algn="r"/>
                      <a:r>
                        <a:rPr lang="de-DE" sz="2400" dirty="0"/>
                        <a:t>7</a:t>
                      </a:r>
                    </a:p>
                    <a:p>
                      <a:pPr algn="r"/>
                      <a:r>
                        <a:rPr lang="de-DE" sz="2400" dirty="0"/>
                        <a:t>0</a:t>
                      </a:r>
                    </a:p>
                    <a:p>
                      <a:pPr algn="r"/>
                      <a:r>
                        <a:rPr lang="de-DE" sz="2400" dirty="0"/>
                        <a:t>0</a:t>
                      </a:r>
                    </a:p>
                  </a:txBody>
                  <a:tcPr>
                    <a:lnT w="12700" cap="flat" cmpd="sng" algn="ctr">
                      <a:solidFill>
                        <a:schemeClr val="tx1"/>
                      </a:solidFill>
                      <a:prstDash val="solid"/>
                      <a:round/>
                      <a:headEnd type="none" w="med" len="med"/>
                      <a:tailEnd type="none" w="med" len="med"/>
                    </a:lnT>
                  </a:tcPr>
                </a:tc>
                <a:tc>
                  <a:txBody>
                    <a:bodyPr/>
                    <a:lstStyle/>
                    <a:p>
                      <a:pPr algn="r"/>
                      <a:r>
                        <a:rPr lang="de-DE" sz="2400" dirty="0"/>
                        <a:t>20</a:t>
                      </a:r>
                    </a:p>
                    <a:p>
                      <a:pPr algn="r"/>
                      <a:r>
                        <a:rPr lang="de-DE" sz="2400" dirty="0"/>
                        <a:t>11</a:t>
                      </a:r>
                    </a:p>
                    <a:p>
                      <a:pPr algn="r"/>
                      <a:r>
                        <a:rPr lang="de-DE" sz="2400" dirty="0"/>
                        <a:t>6</a:t>
                      </a:r>
                    </a:p>
                    <a:p>
                      <a:pPr algn="r"/>
                      <a:r>
                        <a:rPr lang="de-DE" sz="2400" dirty="0"/>
                        <a:t>38</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11" name="TextBox 10"/>
          <p:cNvSpPr txBox="1"/>
          <p:nvPr/>
        </p:nvSpPr>
        <p:spPr>
          <a:xfrm>
            <a:off x="611560" y="5157192"/>
            <a:ext cx="8532440" cy="369332"/>
          </a:xfrm>
          <a:prstGeom prst="rect">
            <a:avLst/>
          </a:prstGeom>
          <a:noFill/>
        </p:spPr>
        <p:txBody>
          <a:bodyPr wrap="square" rtlCol="0">
            <a:spAutoFit/>
          </a:bodyPr>
          <a:lstStyle/>
          <a:p>
            <a:r>
              <a:rPr lang="zh-CN" altLang="en-US" dirty="0">
                <a:solidFill>
                  <a:schemeClr val="tx1"/>
                </a:solidFill>
                <a:latin typeface="Arial" panose="020B0604020202020204" pitchFamily="34" charset="0"/>
                <a:cs typeface="Arial" panose="020B0604020202020204" pitchFamily="34" charset="0"/>
              </a:rPr>
              <a:t>为了简化计算，上述计算过程中没有引入</a:t>
            </a:r>
            <a:r>
              <a:rPr lang="en-US" altLang="zh-CN" dirty="0">
                <a:solidFill>
                  <a:schemeClr val="tx1"/>
                </a:solidFill>
                <a:latin typeface="Arial" panose="020B0604020202020204" pitchFamily="34" charset="0"/>
                <a:cs typeface="Arial" panose="020B0604020202020204" pitchFamily="34" charset="0"/>
              </a:rPr>
              <a:t>IDF</a:t>
            </a:r>
            <a:endParaRPr lang="zh-CN" altLang="en-US" dirty="0">
              <a:solidFill>
                <a:schemeClr val="tx1"/>
              </a:solidFill>
              <a:latin typeface="Arial" panose="020B0604020202020204" pitchFamily="34" charset="0"/>
              <a:cs typeface="Arial" panose="020B0604020202020204" pitchFamily="34" charset="0"/>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6553200" y="6477000"/>
            <a:ext cx="2133600" cy="244475"/>
          </a:xfrm>
          <a:prstGeom prst="rect">
            <a:avLst/>
          </a:prstGeom>
          <a:noFill/>
          <a:ln w="9525">
            <a:noFill/>
            <a:round/>
          </a:ln>
        </p:spPr>
        <p:txBody>
          <a:bodyPr lIns="90000" tIns="46800" rIns="90000" bIns="46800" anchor="ctr"/>
          <a:lstStyle/>
          <a:p>
            <a:pPr algn="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fld id="{48895EFF-1DBE-4654-84B8-EE5B6E2FA3CA}" type="slidenum">
              <a:rPr lang="en-US" sz="1200">
                <a:solidFill>
                  <a:srgbClr val="898989"/>
                </a:solidFill>
                <a:latin typeface="Calibri" panose="020F0502020204030204" pitchFamily="34" charset="0"/>
                <a:ea typeface="黑体" panose="02010609060101010101" pitchFamily="49" charset="-122"/>
              </a:rPr>
              <a:t>75</a:t>
            </a:fld>
            <a:endParaRPr lang="en-US" sz="1200" dirty="0">
              <a:solidFill>
                <a:srgbClr val="898989"/>
              </a:solidFill>
              <a:latin typeface="Calibri" panose="020F0502020204030204" pitchFamily="34" charset="0"/>
              <a:ea typeface="黑体" panose="02010609060101010101" pitchFamily="49" charset="-122"/>
            </a:endParaRPr>
          </a:p>
        </p:txBody>
      </p:sp>
      <p:sp>
        <p:nvSpPr>
          <p:cNvPr id="84995" name="Text Box 2"/>
          <p:cNvSpPr txBox="1">
            <a:spLocks noChangeArrowheads="1"/>
          </p:cNvSpPr>
          <p:nvPr/>
        </p:nvSpPr>
        <p:spPr bwMode="auto">
          <a:xfrm>
            <a:off x="285720" y="12700"/>
            <a:ext cx="8572560" cy="896020"/>
          </a:xfrm>
          <a:prstGeom prst="rect">
            <a:avLst/>
          </a:prstGeom>
          <a:noFill/>
          <a:ln w="9525">
            <a:noFill/>
            <a:round/>
          </a:ln>
        </p:spPr>
        <p:txBody>
          <a:bodyPr anchor="b"/>
          <a:lstStyle/>
          <a:p>
            <a:pPr algn="ctr"/>
            <a:r>
              <a:rPr lang="zh-CN" altLang="en-US" sz="3600" dirty="0">
                <a:solidFill>
                  <a:schemeClr val="tx1"/>
                </a:solidFill>
                <a:ea typeface="黑体" panose="02010609060101010101" pitchFamily="49" charset="-122"/>
              </a:rPr>
              <a:t>余弦相似度计算</a:t>
            </a:r>
            <a:endParaRPr lang="de-DE" altLang="zh-CN" sz="3600" dirty="0">
              <a:solidFill>
                <a:schemeClr val="tx1"/>
              </a:solidFill>
              <a:ea typeface="黑体" panose="02010609060101010101" pitchFamily="49" charset="-122"/>
            </a:endParaRPr>
          </a:p>
        </p:txBody>
      </p:sp>
      <p:sp>
        <p:nvSpPr>
          <p:cNvPr id="84996" name="Text Box 3"/>
          <p:cNvSpPr txBox="1">
            <a:spLocks noChangeArrowheads="1"/>
          </p:cNvSpPr>
          <p:nvPr/>
        </p:nvSpPr>
        <p:spPr bwMode="auto">
          <a:xfrm>
            <a:off x="357158" y="1714488"/>
            <a:ext cx="8501122" cy="3643338"/>
          </a:xfrm>
          <a:prstGeom prst="rect">
            <a:avLst/>
          </a:prstGeom>
          <a:noFill/>
          <a:ln w="9525">
            <a:noFill/>
            <a:round/>
          </a:ln>
        </p:spPr>
        <p:txBody>
          <a:bodyPr/>
          <a:lstStyle/>
          <a:p>
            <a:r>
              <a:rPr lang="de-DE" dirty="0">
                <a:solidFill>
                  <a:schemeClr val="tx1"/>
                </a:solidFill>
                <a:latin typeface="+mj-lt"/>
                <a:ea typeface="黑体" panose="02010609060101010101" pitchFamily="49" charset="-122"/>
              </a:rPr>
              <a:t>   </a:t>
            </a:r>
            <a:r>
              <a:rPr lang="zh-CN" altLang="en-US" dirty="0">
                <a:solidFill>
                  <a:schemeClr val="tx1"/>
                </a:solidFill>
                <a:latin typeface="+mj-ea"/>
                <a:ea typeface="+mj-ea"/>
              </a:rPr>
              <a:t>对数词频</a:t>
            </a:r>
            <a:r>
              <a:rPr lang="en-US" altLang="zh-CN" dirty="0">
                <a:solidFill>
                  <a:schemeClr val="tx1"/>
                </a:solidFill>
                <a:latin typeface="+mj-ea"/>
                <a:ea typeface="+mj-ea"/>
              </a:rPr>
              <a:t>(1+log</a:t>
            </a:r>
            <a:r>
              <a:rPr lang="en-US" altLang="zh-CN" baseline="-25000" dirty="0">
                <a:solidFill>
                  <a:schemeClr val="tx1"/>
                </a:solidFill>
                <a:latin typeface="+mj-ea"/>
                <a:ea typeface="+mj-ea"/>
              </a:rPr>
              <a:t>10</a:t>
            </a:r>
            <a:r>
              <a:rPr lang="en-US" altLang="zh-CN" dirty="0">
                <a:solidFill>
                  <a:schemeClr val="tx1"/>
                </a:solidFill>
                <a:latin typeface="+mj-ea"/>
                <a:ea typeface="+mj-ea"/>
              </a:rPr>
              <a:t>tf)         </a:t>
            </a:r>
            <a:r>
              <a:rPr lang="zh-CN" altLang="en-US" dirty="0">
                <a:solidFill>
                  <a:schemeClr val="tx1"/>
                </a:solidFill>
                <a:latin typeface="+mj-ea"/>
                <a:ea typeface="+mj-ea"/>
              </a:rPr>
              <a:t>对数词频的余弦归一化结果</a:t>
            </a:r>
            <a:r>
              <a:rPr lang="de-DE" dirty="0">
                <a:solidFill>
                  <a:schemeClr val="tx1"/>
                </a:solidFill>
                <a:latin typeface="黑体" panose="02010609060101010101" pitchFamily="49" charset="-122"/>
                <a:ea typeface="黑体" panose="02010609060101010101" pitchFamily="49" charset="-122"/>
              </a:rPr>
              <a:t>                                                              </a:t>
            </a:r>
          </a:p>
          <a:p>
            <a:endParaRPr lang="de-DE" dirty="0">
              <a:solidFill>
                <a:schemeClr val="tx1"/>
              </a:solidFill>
              <a:latin typeface="+mj-lt"/>
              <a:ea typeface="黑体" panose="02010609060101010101" pitchFamily="49" charset="-122"/>
            </a:endParaRPr>
          </a:p>
          <a:p>
            <a:endParaRPr lang="de-DE" dirty="0">
              <a:solidFill>
                <a:schemeClr val="tx1"/>
              </a:solidFill>
              <a:latin typeface="+mj-lt"/>
              <a:ea typeface="黑体" panose="02010609060101010101" pitchFamily="49" charset="-122"/>
            </a:endParaRPr>
          </a:p>
          <a:p>
            <a:endParaRPr lang="de-DE" dirty="0">
              <a:solidFill>
                <a:schemeClr val="tx1"/>
              </a:solidFill>
              <a:latin typeface="+mj-lt"/>
              <a:ea typeface="黑体" panose="02010609060101010101" pitchFamily="49" charset="-122"/>
            </a:endParaRPr>
          </a:p>
          <a:p>
            <a:endParaRPr lang="de-DE" dirty="0">
              <a:solidFill>
                <a:schemeClr val="tx1"/>
              </a:solidFill>
              <a:latin typeface="+mj-lt"/>
              <a:ea typeface="黑体" panose="02010609060101010101" pitchFamily="49" charset="-122"/>
            </a:endParaRPr>
          </a:p>
          <a:p>
            <a:endParaRPr lang="de-DE" dirty="0">
              <a:solidFill>
                <a:schemeClr val="tx1"/>
              </a:solidFill>
              <a:latin typeface="+mj-lt"/>
              <a:ea typeface="黑体" panose="02010609060101010101" pitchFamily="49" charset="-122"/>
            </a:endParaRPr>
          </a:p>
          <a:p>
            <a:endParaRPr lang="de-DE" dirty="0">
              <a:solidFill>
                <a:schemeClr val="tx1"/>
              </a:solidFill>
              <a:latin typeface="+mj-lt"/>
              <a:ea typeface="黑体" panose="02010609060101010101" pitchFamily="49" charset="-122"/>
            </a:endParaRPr>
          </a:p>
          <a:p>
            <a:endParaRPr lang="de-DE" dirty="0">
              <a:solidFill>
                <a:schemeClr val="tx1"/>
              </a:solidFill>
              <a:latin typeface="+mj-lt"/>
              <a:ea typeface="黑体" panose="02010609060101010101" pitchFamily="49" charset="-122"/>
            </a:endParaRPr>
          </a:p>
          <a:p>
            <a:endParaRPr lang="de-DE" dirty="0">
              <a:solidFill>
                <a:schemeClr val="tx1"/>
              </a:solidFill>
              <a:latin typeface="+mj-lt"/>
              <a:ea typeface="黑体" panose="02010609060101010101" pitchFamily="49" charset="-122"/>
            </a:endParaRPr>
          </a:p>
          <a:p>
            <a:r>
              <a:rPr lang="de-DE" dirty="0">
                <a:solidFill>
                  <a:schemeClr val="tx1"/>
                </a:solidFill>
                <a:latin typeface="+mj-lt"/>
                <a:ea typeface="黑体" panose="02010609060101010101" pitchFamily="49" charset="-122"/>
              </a:rPr>
              <a:t>          </a:t>
            </a:r>
          </a:p>
          <a:p>
            <a:endParaRPr lang="de-DE" dirty="0">
              <a:solidFill>
                <a:schemeClr val="tx1"/>
              </a:solidFill>
              <a:latin typeface="+mj-lt"/>
              <a:ea typeface="黑体" panose="02010609060101010101" pitchFamily="49" charset="-122"/>
            </a:endParaRPr>
          </a:p>
        </p:txBody>
      </p:sp>
      <p:sp>
        <p:nvSpPr>
          <p:cNvPr id="84997" name="Text Box 4"/>
          <p:cNvSpPr txBox="1">
            <a:spLocks noChangeArrowheads="1"/>
          </p:cNvSpPr>
          <p:nvPr/>
        </p:nvSpPr>
        <p:spPr bwMode="auto">
          <a:xfrm>
            <a:off x="7640638" y="-33338"/>
            <a:ext cx="925512" cy="336551"/>
          </a:xfrm>
          <a:prstGeom prst="rect">
            <a:avLst/>
          </a:prstGeom>
          <a:noFill/>
          <a:ln w="9525">
            <a:noFill/>
            <a:round/>
          </a:ln>
        </p:spPr>
        <p:txBody>
          <a:bodyPr wrap="none" anchor="ctr"/>
          <a:lstStyle/>
          <a:p>
            <a:pPr>
              <a:buClr>
                <a:srgbClr val="000000"/>
              </a:buClr>
              <a:buSzPct val="100000"/>
              <a:buFont typeface="Times New Roman" panose="02020603050405020304" pitchFamily="18" charset="0"/>
              <a:buNone/>
            </a:pPr>
            <a:endParaRPr lang="de-DE" dirty="0">
              <a:ea typeface="黑体" panose="02010609060101010101" pitchFamily="49" charset="-122"/>
            </a:endParaRPr>
          </a:p>
        </p:txBody>
      </p:sp>
      <p:sp>
        <p:nvSpPr>
          <p:cNvPr id="7" name="Slide Number Placeholder 6"/>
          <p:cNvSpPr>
            <a:spLocks noGrp="1"/>
          </p:cNvSpPr>
          <p:nvPr>
            <p:ph type="sldNum" sz="quarter" idx="12"/>
          </p:nvPr>
        </p:nvSpPr>
        <p:spPr/>
        <p:txBody>
          <a:bodyPr/>
          <a:lstStyle/>
          <a:p>
            <a:pPr>
              <a:defRPr/>
            </a:pPr>
            <a:fld id="{74BF2C0F-05D6-4882-A325-BE394602789D}" type="slidenum">
              <a:rPr lang="en-US" smtClean="0"/>
              <a:t>75</a:t>
            </a:fld>
            <a:endParaRPr lang="en-US"/>
          </a:p>
        </p:txBody>
      </p:sp>
      <p:graphicFrame>
        <p:nvGraphicFramePr>
          <p:cNvPr id="10" name="Table 9"/>
          <p:cNvGraphicFramePr>
            <a:graphicFrameLocks noGrp="1"/>
          </p:cNvGraphicFramePr>
          <p:nvPr/>
        </p:nvGraphicFramePr>
        <p:xfrm>
          <a:off x="357159" y="2417452"/>
          <a:ext cx="4000528" cy="2011680"/>
        </p:xfrm>
        <a:graphic>
          <a:graphicData uri="http://schemas.openxmlformats.org/drawingml/2006/table">
            <a:tbl>
              <a:tblPr firstRow="1" bandRow="1">
                <a:tableStyleId>{C083E6E3-FA7D-4D7B-A595-EF9225AFEA82}</a:tableStyleId>
              </a:tblPr>
              <a:tblGrid>
                <a:gridCol w="1643073">
                  <a:extLst>
                    <a:ext uri="{9D8B030D-6E8A-4147-A177-3AD203B41FA5}">
                      <a16:colId xmlns:a16="http://schemas.microsoft.com/office/drawing/2014/main" val="20000"/>
                    </a:ext>
                  </a:extLst>
                </a:gridCol>
                <a:gridCol w="714380">
                  <a:extLst>
                    <a:ext uri="{9D8B030D-6E8A-4147-A177-3AD203B41FA5}">
                      <a16:colId xmlns:a16="http://schemas.microsoft.com/office/drawing/2014/main" val="20001"/>
                    </a:ext>
                  </a:extLst>
                </a:gridCol>
                <a:gridCol w="857256">
                  <a:extLst>
                    <a:ext uri="{9D8B030D-6E8A-4147-A177-3AD203B41FA5}">
                      <a16:colId xmlns:a16="http://schemas.microsoft.com/office/drawing/2014/main" val="20002"/>
                    </a:ext>
                  </a:extLst>
                </a:gridCol>
                <a:gridCol w="785819">
                  <a:extLst>
                    <a:ext uri="{9D8B030D-6E8A-4147-A177-3AD203B41FA5}">
                      <a16:colId xmlns:a16="http://schemas.microsoft.com/office/drawing/2014/main" val="20003"/>
                    </a:ext>
                  </a:extLst>
                </a:gridCol>
              </a:tblGrid>
              <a:tr h="486697">
                <a:tc>
                  <a:txBody>
                    <a:bodyPr/>
                    <a:lstStyle/>
                    <a:p>
                      <a:r>
                        <a:rPr lang="zh-CN" altLang="en-US" sz="2400" b="0" dirty="0">
                          <a:solidFill>
                            <a:schemeClr val="tx1"/>
                          </a:solidFill>
                        </a:rPr>
                        <a:t>词项</a:t>
                      </a:r>
                      <a:endParaRPr lang="de-DE" sz="2400" b="0" dirty="0">
                        <a:solidFill>
                          <a:schemeClr val="tx1"/>
                        </a:solidFill>
                      </a:endParaRPr>
                    </a:p>
                  </a:txBody>
                  <a:tcPr>
                    <a:lnB w="12700" cap="flat" cmpd="sng" algn="ctr">
                      <a:solidFill>
                        <a:schemeClr val="tx1"/>
                      </a:solidFill>
                      <a:prstDash val="solid"/>
                      <a:round/>
                      <a:headEnd type="none" w="med" len="med"/>
                      <a:tailEnd type="none" w="med" len="med"/>
                    </a:lnB>
                  </a:tcPr>
                </a:tc>
                <a:tc>
                  <a:txBody>
                    <a:bodyPr/>
                    <a:lstStyle/>
                    <a:p>
                      <a:pPr algn="r"/>
                      <a:r>
                        <a:rPr lang="de-DE" sz="2400" b="0" dirty="0" err="1"/>
                        <a:t>SaS</a:t>
                      </a:r>
                      <a:endParaRPr lang="de-DE" sz="2400" b="0" dirty="0">
                        <a:solidFill>
                          <a:schemeClr val="tx1"/>
                        </a:solidFill>
                      </a:endParaRPr>
                    </a:p>
                  </a:txBody>
                  <a:tcPr>
                    <a:lnB w="12700" cap="flat" cmpd="sng" algn="ctr">
                      <a:solidFill>
                        <a:schemeClr val="tx1"/>
                      </a:solidFill>
                      <a:prstDash val="solid"/>
                      <a:round/>
                      <a:headEnd type="none" w="med" len="med"/>
                      <a:tailEnd type="none" w="med" len="med"/>
                    </a:lnB>
                  </a:tcPr>
                </a:tc>
                <a:tc>
                  <a:txBody>
                    <a:bodyPr/>
                    <a:lstStyle/>
                    <a:p>
                      <a:pPr algn="r"/>
                      <a:r>
                        <a:rPr lang="de-DE" sz="2400" b="0" dirty="0" err="1"/>
                        <a:t>PaP</a:t>
                      </a:r>
                      <a:endParaRPr lang="de-DE" sz="2400" b="0" dirty="0">
                        <a:solidFill>
                          <a:schemeClr val="tx1"/>
                        </a:solidFill>
                      </a:endParaRPr>
                    </a:p>
                  </a:txBody>
                  <a:tcPr>
                    <a:lnB w="12700" cap="flat" cmpd="sng" algn="ctr">
                      <a:solidFill>
                        <a:schemeClr val="tx1"/>
                      </a:solidFill>
                      <a:prstDash val="solid"/>
                      <a:round/>
                      <a:headEnd type="none" w="med" len="med"/>
                      <a:tailEnd type="none" w="med" len="med"/>
                    </a:lnB>
                  </a:tcPr>
                </a:tc>
                <a:tc>
                  <a:txBody>
                    <a:bodyPr/>
                    <a:lstStyle/>
                    <a:p>
                      <a:pPr algn="r"/>
                      <a:r>
                        <a:rPr lang="de-DE" sz="2400" b="0" dirty="0"/>
                        <a:t>WH</a:t>
                      </a:r>
                      <a:endParaRPr lang="de-DE" sz="2400" b="0" dirty="0">
                        <a:solidFill>
                          <a:schemeClr val="tx1"/>
                        </a:solidFill>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24983">
                <a:tc>
                  <a:txBody>
                    <a:bodyPr/>
                    <a:lstStyle/>
                    <a:p>
                      <a:r>
                        <a:rPr lang="de-DE" sz="2200" dirty="0"/>
                        <a:t>AFFECTION</a:t>
                      </a:r>
                    </a:p>
                    <a:p>
                      <a:r>
                        <a:rPr lang="de-DE" sz="2200" dirty="0"/>
                        <a:t>JEALOUS</a:t>
                      </a:r>
                    </a:p>
                    <a:p>
                      <a:r>
                        <a:rPr lang="de-DE" sz="2200" dirty="0"/>
                        <a:t>GOSSIP</a:t>
                      </a:r>
                    </a:p>
                    <a:p>
                      <a:r>
                        <a:rPr lang="de-DE" sz="2200" dirty="0"/>
                        <a:t>WUTHERING</a:t>
                      </a:r>
                    </a:p>
                  </a:txBody>
                  <a:tcPr>
                    <a:lnT w="12700" cap="flat" cmpd="sng" algn="ctr">
                      <a:solidFill>
                        <a:schemeClr val="tx1"/>
                      </a:solidFill>
                      <a:prstDash val="solid"/>
                      <a:round/>
                      <a:headEnd type="none" w="med" len="med"/>
                      <a:tailEnd type="none" w="med" len="med"/>
                    </a:lnT>
                  </a:tcPr>
                </a:tc>
                <a:tc>
                  <a:txBody>
                    <a:bodyPr/>
                    <a:lstStyle/>
                    <a:p>
                      <a:pPr algn="r"/>
                      <a:r>
                        <a:rPr lang="de-DE" sz="2200" dirty="0"/>
                        <a:t>3.06</a:t>
                      </a:r>
                    </a:p>
                    <a:p>
                      <a:pPr algn="r"/>
                      <a:r>
                        <a:rPr lang="de-DE" sz="2200" dirty="0"/>
                        <a:t>2.0</a:t>
                      </a:r>
                    </a:p>
                    <a:p>
                      <a:pPr algn="r"/>
                      <a:r>
                        <a:rPr lang="de-DE" sz="2200" dirty="0"/>
                        <a:t>1.30</a:t>
                      </a:r>
                    </a:p>
                    <a:p>
                      <a:pPr algn="r"/>
                      <a:r>
                        <a:rPr lang="de-DE" sz="2200" dirty="0"/>
                        <a:t>0</a:t>
                      </a:r>
                    </a:p>
                  </a:txBody>
                  <a:tcPr>
                    <a:lnT w="12700" cap="flat" cmpd="sng" algn="ctr">
                      <a:solidFill>
                        <a:schemeClr val="tx1"/>
                      </a:solidFill>
                      <a:prstDash val="solid"/>
                      <a:round/>
                      <a:headEnd type="none" w="med" len="med"/>
                      <a:tailEnd type="none" w="med" len="med"/>
                    </a:lnT>
                  </a:tcPr>
                </a:tc>
                <a:tc>
                  <a:txBody>
                    <a:bodyPr/>
                    <a:lstStyle/>
                    <a:p>
                      <a:pPr algn="r"/>
                      <a:r>
                        <a:rPr lang="de-DE" sz="2200" dirty="0"/>
                        <a:t>2.76</a:t>
                      </a:r>
                    </a:p>
                    <a:p>
                      <a:pPr algn="r"/>
                      <a:r>
                        <a:rPr lang="de-DE" sz="2200" dirty="0"/>
                        <a:t>1.85</a:t>
                      </a:r>
                    </a:p>
                    <a:p>
                      <a:pPr algn="r"/>
                      <a:r>
                        <a:rPr lang="de-DE" sz="2200" dirty="0"/>
                        <a:t>0</a:t>
                      </a:r>
                    </a:p>
                    <a:p>
                      <a:pPr algn="r"/>
                      <a:r>
                        <a:rPr lang="de-DE" sz="2200" dirty="0"/>
                        <a:t>0</a:t>
                      </a:r>
                    </a:p>
                  </a:txBody>
                  <a:tcPr>
                    <a:lnT w="12700" cap="flat" cmpd="sng" algn="ctr">
                      <a:solidFill>
                        <a:schemeClr val="tx1"/>
                      </a:solidFill>
                      <a:prstDash val="solid"/>
                      <a:round/>
                      <a:headEnd type="none" w="med" len="med"/>
                      <a:tailEnd type="none" w="med" len="med"/>
                    </a:lnT>
                  </a:tcPr>
                </a:tc>
                <a:tc>
                  <a:txBody>
                    <a:bodyPr/>
                    <a:lstStyle/>
                    <a:p>
                      <a:pPr algn="r"/>
                      <a:r>
                        <a:rPr lang="de-DE" sz="2200" dirty="0"/>
                        <a:t>2.30</a:t>
                      </a:r>
                    </a:p>
                    <a:p>
                      <a:pPr algn="r"/>
                      <a:r>
                        <a:rPr lang="de-DE" sz="2200" dirty="0"/>
                        <a:t>2.04</a:t>
                      </a:r>
                    </a:p>
                    <a:p>
                      <a:pPr algn="r"/>
                      <a:r>
                        <a:rPr lang="de-DE" sz="2200" dirty="0"/>
                        <a:t>1.78</a:t>
                      </a:r>
                    </a:p>
                    <a:p>
                      <a:pPr algn="r"/>
                      <a:r>
                        <a:rPr lang="de-DE" sz="2200" dirty="0"/>
                        <a:t>2.58</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nvGraphicFramePr>
        <p:xfrm>
          <a:off x="4500563" y="2467934"/>
          <a:ext cx="4357718" cy="1889760"/>
        </p:xfrm>
        <a:graphic>
          <a:graphicData uri="http://schemas.openxmlformats.org/drawingml/2006/table">
            <a:tbl>
              <a:tblPr firstRow="1" bandRow="1">
                <a:tableStyleId>{C083E6E3-FA7D-4D7B-A595-EF9225AFEA82}</a:tableStyleId>
              </a:tblPr>
              <a:tblGrid>
                <a:gridCol w="1643073">
                  <a:extLst>
                    <a:ext uri="{9D8B030D-6E8A-4147-A177-3AD203B41FA5}">
                      <a16:colId xmlns:a16="http://schemas.microsoft.com/office/drawing/2014/main" val="20000"/>
                    </a:ext>
                  </a:extLst>
                </a:gridCol>
                <a:gridCol w="928694">
                  <a:extLst>
                    <a:ext uri="{9D8B030D-6E8A-4147-A177-3AD203B41FA5}">
                      <a16:colId xmlns:a16="http://schemas.microsoft.com/office/drawing/2014/main" val="20001"/>
                    </a:ext>
                  </a:extLst>
                </a:gridCol>
                <a:gridCol w="857256">
                  <a:extLst>
                    <a:ext uri="{9D8B030D-6E8A-4147-A177-3AD203B41FA5}">
                      <a16:colId xmlns:a16="http://schemas.microsoft.com/office/drawing/2014/main" val="20002"/>
                    </a:ext>
                  </a:extLst>
                </a:gridCol>
                <a:gridCol w="928695">
                  <a:extLst>
                    <a:ext uri="{9D8B030D-6E8A-4147-A177-3AD203B41FA5}">
                      <a16:colId xmlns:a16="http://schemas.microsoft.com/office/drawing/2014/main" val="20003"/>
                    </a:ext>
                  </a:extLst>
                </a:gridCol>
              </a:tblGrid>
              <a:tr h="440044">
                <a:tc>
                  <a:txBody>
                    <a:bodyPr/>
                    <a:lstStyle/>
                    <a:p>
                      <a:r>
                        <a:rPr lang="zh-CN" altLang="en-US" sz="2400" b="0" dirty="0">
                          <a:solidFill>
                            <a:schemeClr val="tx1"/>
                          </a:solidFill>
                        </a:rPr>
                        <a:t>词项</a:t>
                      </a:r>
                      <a:endParaRPr lang="de-DE" sz="2400" b="0" dirty="0">
                        <a:solidFill>
                          <a:schemeClr val="tx1"/>
                        </a:solidFill>
                      </a:endParaRPr>
                    </a:p>
                  </a:txBody>
                  <a:tcPr>
                    <a:lnB w="12700" cap="flat" cmpd="sng" algn="ctr">
                      <a:solidFill>
                        <a:schemeClr val="tx1"/>
                      </a:solidFill>
                      <a:prstDash val="solid"/>
                      <a:round/>
                      <a:headEnd type="none" w="med" len="med"/>
                      <a:tailEnd type="none" w="med" len="med"/>
                    </a:lnB>
                  </a:tcPr>
                </a:tc>
                <a:tc>
                  <a:txBody>
                    <a:bodyPr/>
                    <a:lstStyle/>
                    <a:p>
                      <a:pPr algn="r"/>
                      <a:r>
                        <a:rPr lang="de-DE" sz="2400" b="0" dirty="0" err="1"/>
                        <a:t>SaS</a:t>
                      </a:r>
                      <a:endParaRPr lang="de-DE" sz="2400" b="0" dirty="0">
                        <a:solidFill>
                          <a:schemeClr val="tx1"/>
                        </a:solidFill>
                      </a:endParaRPr>
                    </a:p>
                  </a:txBody>
                  <a:tcPr>
                    <a:lnB w="12700" cap="flat" cmpd="sng" algn="ctr">
                      <a:solidFill>
                        <a:schemeClr val="tx1"/>
                      </a:solidFill>
                      <a:prstDash val="solid"/>
                      <a:round/>
                      <a:headEnd type="none" w="med" len="med"/>
                      <a:tailEnd type="none" w="med" len="med"/>
                    </a:lnB>
                  </a:tcPr>
                </a:tc>
                <a:tc>
                  <a:txBody>
                    <a:bodyPr/>
                    <a:lstStyle/>
                    <a:p>
                      <a:pPr algn="r"/>
                      <a:r>
                        <a:rPr lang="de-DE" sz="2400" b="0" dirty="0" err="1"/>
                        <a:t>PaP</a:t>
                      </a:r>
                      <a:endParaRPr lang="de-DE" sz="2400" b="0" dirty="0">
                        <a:solidFill>
                          <a:schemeClr val="tx1"/>
                        </a:solidFill>
                      </a:endParaRPr>
                    </a:p>
                  </a:txBody>
                  <a:tcPr>
                    <a:lnB w="12700" cap="flat" cmpd="sng" algn="ctr">
                      <a:solidFill>
                        <a:schemeClr val="tx1"/>
                      </a:solidFill>
                      <a:prstDash val="solid"/>
                      <a:round/>
                      <a:headEnd type="none" w="med" len="med"/>
                      <a:tailEnd type="none" w="med" len="med"/>
                    </a:lnB>
                  </a:tcPr>
                </a:tc>
                <a:tc>
                  <a:txBody>
                    <a:bodyPr/>
                    <a:lstStyle/>
                    <a:p>
                      <a:pPr algn="r"/>
                      <a:r>
                        <a:rPr lang="de-DE" sz="2400" b="0" dirty="0"/>
                        <a:t>WH</a:t>
                      </a:r>
                      <a:endParaRPr lang="de-DE" sz="2400" b="0" dirty="0">
                        <a:solidFill>
                          <a:schemeClr val="tx1"/>
                        </a:solidFill>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143473">
                <a:tc>
                  <a:txBody>
                    <a:bodyPr/>
                    <a:lstStyle/>
                    <a:p>
                      <a:r>
                        <a:rPr lang="de-DE" sz="2200" dirty="0"/>
                        <a:t>AFFECTION</a:t>
                      </a:r>
                    </a:p>
                    <a:p>
                      <a:r>
                        <a:rPr lang="de-DE" sz="2200" dirty="0"/>
                        <a:t>JEALOUS</a:t>
                      </a:r>
                    </a:p>
                    <a:p>
                      <a:r>
                        <a:rPr lang="de-DE" sz="2200" dirty="0"/>
                        <a:t>GOSSIP</a:t>
                      </a:r>
                    </a:p>
                    <a:p>
                      <a:r>
                        <a:rPr lang="de-DE" sz="2200" dirty="0"/>
                        <a:t>WUTHERING</a:t>
                      </a:r>
                    </a:p>
                  </a:txBody>
                  <a:tcPr>
                    <a:lnT w="12700" cap="flat" cmpd="sng" algn="ctr">
                      <a:solidFill>
                        <a:schemeClr val="tx1"/>
                      </a:solidFill>
                      <a:prstDash val="solid"/>
                      <a:round/>
                      <a:headEnd type="none" w="med" len="med"/>
                      <a:tailEnd type="none" w="med" len="med"/>
                    </a:lnT>
                  </a:tcPr>
                </a:tc>
                <a:tc>
                  <a:txBody>
                    <a:bodyPr/>
                    <a:lstStyle/>
                    <a:p>
                      <a:pPr algn="r"/>
                      <a:r>
                        <a:rPr lang="de-DE" sz="2200" dirty="0"/>
                        <a:t>0.789</a:t>
                      </a:r>
                    </a:p>
                    <a:p>
                      <a:pPr algn="r"/>
                      <a:r>
                        <a:rPr lang="de-DE" sz="2200" dirty="0"/>
                        <a:t>0.515</a:t>
                      </a:r>
                    </a:p>
                    <a:p>
                      <a:pPr algn="r"/>
                      <a:r>
                        <a:rPr lang="de-DE" sz="2200" dirty="0"/>
                        <a:t>0.335</a:t>
                      </a:r>
                    </a:p>
                    <a:p>
                      <a:pPr algn="r"/>
                      <a:r>
                        <a:rPr lang="de-DE" sz="2200" dirty="0"/>
                        <a:t>0.0</a:t>
                      </a:r>
                    </a:p>
                  </a:txBody>
                  <a:tcPr>
                    <a:lnT w="12700" cap="flat" cmpd="sng" algn="ctr">
                      <a:solidFill>
                        <a:schemeClr val="tx1"/>
                      </a:solidFill>
                      <a:prstDash val="solid"/>
                      <a:round/>
                      <a:headEnd type="none" w="med" len="med"/>
                      <a:tailEnd type="none" w="med" len="med"/>
                    </a:lnT>
                  </a:tcPr>
                </a:tc>
                <a:tc>
                  <a:txBody>
                    <a:bodyPr/>
                    <a:lstStyle/>
                    <a:p>
                      <a:r>
                        <a:rPr lang="de-DE" sz="2200" dirty="0"/>
                        <a:t>0.832</a:t>
                      </a:r>
                    </a:p>
                    <a:p>
                      <a:r>
                        <a:rPr lang="de-DE" sz="2200" dirty="0"/>
                        <a:t>0.555</a:t>
                      </a:r>
                    </a:p>
                    <a:p>
                      <a:r>
                        <a:rPr lang="de-DE" sz="2200" dirty="0"/>
                        <a:t>0.0</a:t>
                      </a:r>
                    </a:p>
                    <a:p>
                      <a:r>
                        <a:rPr lang="de-DE" sz="2200" dirty="0"/>
                        <a:t>0.0</a:t>
                      </a:r>
                    </a:p>
                  </a:txBody>
                  <a:tcPr>
                    <a:lnT w="12700" cap="flat" cmpd="sng" algn="ctr">
                      <a:solidFill>
                        <a:schemeClr val="tx1"/>
                      </a:solidFill>
                      <a:prstDash val="solid"/>
                      <a:round/>
                      <a:headEnd type="none" w="med" len="med"/>
                      <a:tailEnd type="none" w="med" len="med"/>
                    </a:lnT>
                  </a:tcPr>
                </a:tc>
                <a:tc>
                  <a:txBody>
                    <a:bodyPr/>
                    <a:lstStyle/>
                    <a:p>
                      <a:r>
                        <a:rPr lang="de-DE" sz="2200" dirty="0"/>
                        <a:t>0.524</a:t>
                      </a:r>
                    </a:p>
                    <a:p>
                      <a:r>
                        <a:rPr lang="de-DE" sz="2200" dirty="0"/>
                        <a:t>0.465</a:t>
                      </a:r>
                    </a:p>
                    <a:p>
                      <a:r>
                        <a:rPr lang="de-DE" sz="2200" dirty="0"/>
                        <a:t>0.405</a:t>
                      </a:r>
                    </a:p>
                    <a:p>
                      <a:r>
                        <a:rPr lang="de-DE" sz="2200" dirty="0"/>
                        <a:t>0.588</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12" name="TextBox 11"/>
          <p:cNvSpPr txBox="1"/>
          <p:nvPr/>
        </p:nvSpPr>
        <p:spPr>
          <a:xfrm>
            <a:off x="251520" y="4549676"/>
            <a:ext cx="8568952" cy="1938992"/>
          </a:xfrm>
          <a:prstGeom prst="rect">
            <a:avLst/>
          </a:prstGeom>
          <a:noFill/>
        </p:spPr>
        <p:txBody>
          <a:bodyPr wrap="square" rtlCol="0">
            <a:spAutoFit/>
          </a:bodyPr>
          <a:lstStyle/>
          <a:p>
            <a:r>
              <a:rPr lang="en-US" altLang="zh-CN" dirty="0" err="1">
                <a:solidFill>
                  <a:schemeClr val="tx1"/>
                </a:solidFill>
                <a:latin typeface="+mj-ea"/>
                <a:ea typeface="+mj-ea"/>
              </a:rPr>
              <a:t>cos</a:t>
            </a:r>
            <a:r>
              <a:rPr lang="en-US" altLang="zh-CN" dirty="0">
                <a:solidFill>
                  <a:schemeClr val="tx1"/>
                </a:solidFill>
                <a:latin typeface="+mj-ea"/>
                <a:ea typeface="+mj-ea"/>
              </a:rPr>
              <a:t>(</a:t>
            </a:r>
            <a:r>
              <a:rPr lang="en-US" altLang="zh-CN" dirty="0" err="1">
                <a:solidFill>
                  <a:schemeClr val="tx1"/>
                </a:solidFill>
                <a:latin typeface="+mj-ea"/>
                <a:ea typeface="+mj-ea"/>
              </a:rPr>
              <a:t>SaS,PaP</a:t>
            </a:r>
            <a:r>
              <a:rPr lang="en-US" altLang="zh-CN" dirty="0">
                <a:solidFill>
                  <a:schemeClr val="tx1"/>
                </a:solidFill>
                <a:latin typeface="+mj-ea"/>
                <a:ea typeface="+mj-ea"/>
              </a:rPr>
              <a:t>) ≈ 0.789 ∗ 0.832 + 0.515 ∗ 0.555 + 0.335 ∗ 0.0 + 0.0 ∗ 0.0 ≈ 0.94.</a:t>
            </a:r>
          </a:p>
          <a:p>
            <a:r>
              <a:rPr lang="en-US" altLang="zh-CN" dirty="0" err="1">
                <a:solidFill>
                  <a:schemeClr val="tx1"/>
                </a:solidFill>
                <a:latin typeface="+mj-ea"/>
                <a:ea typeface="+mj-ea"/>
              </a:rPr>
              <a:t>cos</a:t>
            </a:r>
            <a:r>
              <a:rPr lang="en-US" altLang="zh-CN" dirty="0">
                <a:solidFill>
                  <a:schemeClr val="tx1"/>
                </a:solidFill>
                <a:latin typeface="+mj-ea"/>
                <a:ea typeface="+mj-ea"/>
              </a:rPr>
              <a:t>(</a:t>
            </a:r>
            <a:r>
              <a:rPr lang="en-US" altLang="zh-CN" dirty="0" err="1">
                <a:solidFill>
                  <a:schemeClr val="tx1"/>
                </a:solidFill>
                <a:latin typeface="+mj-ea"/>
                <a:ea typeface="+mj-ea"/>
              </a:rPr>
              <a:t>SaS,WH</a:t>
            </a:r>
            <a:r>
              <a:rPr lang="en-US" altLang="zh-CN" dirty="0">
                <a:solidFill>
                  <a:schemeClr val="tx1"/>
                </a:solidFill>
                <a:latin typeface="+mj-ea"/>
                <a:ea typeface="+mj-ea"/>
              </a:rPr>
              <a:t>) ≈ 0.79</a:t>
            </a:r>
          </a:p>
          <a:p>
            <a:r>
              <a:rPr lang="en-US" altLang="zh-CN" dirty="0" err="1">
                <a:solidFill>
                  <a:schemeClr val="tx1"/>
                </a:solidFill>
                <a:latin typeface="+mj-ea"/>
                <a:ea typeface="+mj-ea"/>
              </a:rPr>
              <a:t>cos</a:t>
            </a:r>
            <a:r>
              <a:rPr lang="en-US" altLang="zh-CN" dirty="0">
                <a:solidFill>
                  <a:schemeClr val="tx1"/>
                </a:solidFill>
                <a:latin typeface="+mj-ea"/>
                <a:ea typeface="+mj-ea"/>
              </a:rPr>
              <a:t>(</a:t>
            </a:r>
            <a:r>
              <a:rPr lang="en-US" altLang="zh-CN" dirty="0" err="1">
                <a:solidFill>
                  <a:schemeClr val="tx1"/>
                </a:solidFill>
                <a:latin typeface="+mj-ea"/>
                <a:ea typeface="+mj-ea"/>
              </a:rPr>
              <a:t>PaP,WH</a:t>
            </a:r>
            <a:r>
              <a:rPr lang="en-US" altLang="zh-CN" dirty="0">
                <a:solidFill>
                  <a:schemeClr val="tx1"/>
                </a:solidFill>
                <a:latin typeface="+mj-ea"/>
                <a:ea typeface="+mj-ea"/>
              </a:rPr>
              <a:t>) ≈ 0.69</a:t>
            </a:r>
          </a:p>
          <a:p>
            <a:r>
              <a:rPr lang="en-US" altLang="zh-CN" dirty="0" err="1">
                <a:solidFill>
                  <a:schemeClr val="tx1"/>
                </a:solidFill>
                <a:latin typeface="+mj-ea"/>
                <a:ea typeface="+mj-ea"/>
              </a:rPr>
              <a:t>cos</a:t>
            </a:r>
            <a:r>
              <a:rPr lang="en-US" altLang="zh-CN" dirty="0">
                <a:solidFill>
                  <a:schemeClr val="tx1"/>
                </a:solidFill>
                <a:latin typeface="+mj-ea"/>
                <a:ea typeface="+mj-ea"/>
              </a:rPr>
              <a:t>(</a:t>
            </a:r>
            <a:r>
              <a:rPr lang="en-US" altLang="zh-CN" dirty="0" err="1">
                <a:solidFill>
                  <a:schemeClr val="tx1"/>
                </a:solidFill>
                <a:latin typeface="+mj-ea"/>
                <a:ea typeface="+mj-ea"/>
              </a:rPr>
              <a:t>SaS,PaP</a:t>
            </a:r>
            <a:r>
              <a:rPr lang="en-US" altLang="zh-CN" dirty="0">
                <a:solidFill>
                  <a:schemeClr val="tx1"/>
                </a:solidFill>
                <a:latin typeface="+mj-ea"/>
                <a:ea typeface="+mj-ea"/>
              </a:rPr>
              <a:t>) &gt; </a:t>
            </a:r>
            <a:r>
              <a:rPr lang="en-US" altLang="zh-CN" dirty="0" err="1">
                <a:solidFill>
                  <a:schemeClr val="tx1"/>
                </a:solidFill>
                <a:latin typeface="+mj-ea"/>
                <a:ea typeface="+mj-ea"/>
              </a:rPr>
              <a:t>cos</a:t>
            </a:r>
            <a:r>
              <a:rPr lang="en-US" altLang="zh-CN" dirty="0">
                <a:solidFill>
                  <a:schemeClr val="tx1"/>
                </a:solidFill>
                <a:latin typeface="+mj-ea"/>
                <a:ea typeface="+mj-ea"/>
              </a:rPr>
              <a:t>(SAS,WH) &gt; </a:t>
            </a:r>
            <a:r>
              <a:rPr lang="en-US" altLang="zh-CN" dirty="0" err="1">
                <a:solidFill>
                  <a:schemeClr val="tx1"/>
                </a:solidFill>
                <a:latin typeface="+mj-ea"/>
                <a:ea typeface="+mj-ea"/>
              </a:rPr>
              <a:t>cos</a:t>
            </a:r>
            <a:r>
              <a:rPr lang="en-US" altLang="zh-CN" dirty="0">
                <a:solidFill>
                  <a:schemeClr val="tx1"/>
                </a:solidFill>
                <a:latin typeface="+mj-ea"/>
                <a:ea typeface="+mj-ea"/>
              </a:rPr>
              <a:t>(</a:t>
            </a:r>
            <a:r>
              <a:rPr lang="en-US" altLang="zh-CN" dirty="0" err="1">
                <a:solidFill>
                  <a:schemeClr val="tx1"/>
                </a:solidFill>
                <a:latin typeface="+mj-ea"/>
                <a:ea typeface="+mj-ea"/>
              </a:rPr>
              <a:t>PaP,WH</a:t>
            </a:r>
            <a:r>
              <a:rPr lang="en-US" altLang="zh-CN" dirty="0">
                <a:solidFill>
                  <a:schemeClr val="tx1"/>
                </a:solidFill>
                <a:latin typeface="+mj-ea"/>
                <a:ea typeface="+mj-ea"/>
              </a:rPr>
              <a:t>) </a:t>
            </a:r>
            <a:endParaRPr lang="zh-CN" altLang="en-US" dirty="0">
              <a:solidFill>
                <a:schemeClr val="tx1"/>
              </a:solidFill>
              <a:latin typeface="+mj-ea"/>
              <a:ea typeface="+mj-ea"/>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706090"/>
          </a:xfrm>
        </p:spPr>
        <p:txBody>
          <a:bodyPr>
            <a:normAutofit/>
          </a:bodyPr>
          <a:lstStyle/>
          <a:p>
            <a:r>
              <a:rPr lang="zh-CN" altLang="en-US" sz="3600" b="1" dirty="0"/>
              <a:t>向量空间模型总结</a:t>
            </a:r>
          </a:p>
        </p:txBody>
      </p:sp>
      <p:sp>
        <p:nvSpPr>
          <p:cNvPr id="4" name="内容占位符 3"/>
          <p:cNvSpPr>
            <a:spLocks noGrp="1"/>
          </p:cNvSpPr>
          <p:nvPr>
            <p:ph idx="1"/>
          </p:nvPr>
        </p:nvSpPr>
        <p:spPr/>
        <p:txBody>
          <a:bodyPr>
            <a:normAutofit fontScale="92500" lnSpcReduction="10000"/>
          </a:bodyPr>
          <a:lstStyle/>
          <a:p>
            <a:r>
              <a:rPr lang="zh-CN" altLang="en-US" dirty="0"/>
              <a:t>文档表示成向量</a:t>
            </a:r>
            <a:endParaRPr lang="en-US" altLang="zh-CN" dirty="0"/>
          </a:p>
          <a:p>
            <a:endParaRPr lang="en-US" altLang="zh-CN" dirty="0"/>
          </a:p>
          <a:p>
            <a:r>
              <a:rPr lang="zh-CN" altLang="en-US" dirty="0"/>
              <a:t>查询也表示成向量</a:t>
            </a:r>
            <a:endParaRPr lang="en-US" altLang="zh-CN" dirty="0"/>
          </a:p>
          <a:p>
            <a:endParaRPr lang="en-US" altLang="zh-CN" dirty="0"/>
          </a:p>
          <a:p>
            <a:r>
              <a:rPr lang="zh-CN" altLang="en-US" dirty="0"/>
              <a:t>计算两个向量之间的相似度：余弦相似度、内积相似度等等</a:t>
            </a:r>
            <a:endParaRPr lang="en-US" altLang="zh-CN" dirty="0"/>
          </a:p>
          <a:p>
            <a:endParaRPr lang="en-US" altLang="zh-CN" dirty="0"/>
          </a:p>
          <a:p>
            <a:r>
              <a:rPr lang="zh-CN" altLang="en-US" dirty="0"/>
              <a:t>在向量表示中的词项权重计算方法主要是</a:t>
            </a:r>
            <a:r>
              <a:rPr lang="en-US" altLang="zh-CN" dirty="0" err="1"/>
              <a:t>tf-idf</a:t>
            </a:r>
            <a:r>
              <a:rPr lang="zh-CN" altLang="en-US" dirty="0"/>
              <a:t>公式，实际考虑</a:t>
            </a:r>
            <a:r>
              <a:rPr lang="en-US" altLang="zh-CN" dirty="0" err="1"/>
              <a:t>tf</a:t>
            </a:r>
            <a:r>
              <a:rPr lang="zh-CN" altLang="en-US" dirty="0"/>
              <a:t>、</a:t>
            </a:r>
            <a:r>
              <a:rPr lang="en-US" altLang="zh-CN" dirty="0" err="1"/>
              <a:t>idf</a:t>
            </a:r>
            <a:r>
              <a:rPr lang="zh-CN" altLang="en-US" dirty="0"/>
              <a:t>及文档长度</a:t>
            </a:r>
            <a:r>
              <a:rPr lang="en-US" altLang="zh-CN" dirty="0"/>
              <a:t>3</a:t>
            </a:r>
            <a:r>
              <a:rPr lang="zh-CN" altLang="en-US" dirty="0"/>
              <a:t>个因素</a:t>
            </a:r>
          </a:p>
        </p:txBody>
      </p:sp>
      <p:sp>
        <p:nvSpPr>
          <p:cNvPr id="2" name="灯片编号占位符 1"/>
          <p:cNvSpPr>
            <a:spLocks noGrp="1"/>
          </p:cNvSpPr>
          <p:nvPr>
            <p:ph type="sldNum" sz="quarter" idx="12"/>
          </p:nvPr>
        </p:nvSpPr>
        <p:spPr/>
        <p:txBody>
          <a:bodyPr/>
          <a:lstStyle/>
          <a:p>
            <a:pPr>
              <a:defRPr/>
            </a:pPr>
            <a:fld id="{DB3EC566-48E6-4552-87D6-CB322A8F1925}" type="slidenum">
              <a:rPr lang="en-US" smtClean="0"/>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F874552-83E9-4FB9-8042-3428991FC377}" type="datetime1">
              <a:rPr lang="zh-CN" altLang="en-US"/>
              <a:t>2021/12/31</a:t>
            </a:fld>
            <a:endParaRPr lang="en-US" altLang="zh-CN"/>
          </a:p>
        </p:txBody>
      </p:sp>
      <p:sp>
        <p:nvSpPr>
          <p:cNvPr id="6" name="灯片编号占位符 5"/>
          <p:cNvSpPr>
            <a:spLocks noGrp="1"/>
          </p:cNvSpPr>
          <p:nvPr>
            <p:ph type="sldNum" sz="quarter" idx="12"/>
          </p:nvPr>
        </p:nvSpPr>
        <p:spPr/>
        <p:txBody>
          <a:bodyPr/>
          <a:lstStyle/>
          <a:p>
            <a:fld id="{CA05F130-5EB1-4599-B5D0-68A09B04C48A}" type="slidenum">
              <a:rPr lang="zh-CN" altLang="en-US"/>
              <a:t>77</a:t>
            </a:fld>
            <a:endParaRPr lang="en-US" altLang="zh-CN"/>
          </a:p>
        </p:txBody>
      </p:sp>
      <p:sp>
        <p:nvSpPr>
          <p:cNvPr id="495618" name="Rectangle 2"/>
          <p:cNvSpPr>
            <a:spLocks noGrp="1" noChangeArrowheads="1"/>
          </p:cNvSpPr>
          <p:nvPr>
            <p:ph type="title"/>
          </p:nvPr>
        </p:nvSpPr>
        <p:spPr>
          <a:xfrm>
            <a:off x="1790700" y="132374"/>
            <a:ext cx="5562600" cy="984738"/>
          </a:xfrm>
        </p:spPr>
        <p:txBody>
          <a:bodyPr>
            <a:normAutofit/>
          </a:bodyPr>
          <a:lstStyle/>
          <a:p>
            <a:r>
              <a:rPr lang="zh-CN" altLang="en-US" sz="3600" b="1" dirty="0"/>
              <a:t>向量空间模型</a:t>
            </a:r>
          </a:p>
        </p:txBody>
      </p:sp>
      <p:sp>
        <p:nvSpPr>
          <p:cNvPr id="495619" name="Rectangle 3"/>
          <p:cNvSpPr>
            <a:spLocks noGrp="1" noChangeArrowheads="1"/>
          </p:cNvSpPr>
          <p:nvPr>
            <p:ph type="body" idx="1"/>
          </p:nvPr>
        </p:nvSpPr>
        <p:spPr>
          <a:xfrm>
            <a:off x="323528" y="1412776"/>
            <a:ext cx="8305800" cy="3938954"/>
          </a:xfrm>
        </p:spPr>
        <p:txBody>
          <a:bodyPr/>
          <a:lstStyle/>
          <a:p>
            <a:r>
              <a:rPr lang="zh-CN" altLang="en-US" sz="2585" dirty="0">
                <a:solidFill>
                  <a:srgbClr val="CC0000"/>
                </a:solidFill>
              </a:rPr>
              <a:t>向量空间模型的主要优点：</a:t>
            </a:r>
          </a:p>
          <a:p>
            <a:pPr lvl="1"/>
            <a:r>
              <a:rPr lang="zh-CN" altLang="en-US" sz="2215" dirty="0">
                <a:solidFill>
                  <a:srgbClr val="000000"/>
                </a:solidFill>
              </a:rPr>
              <a:t>对标引词的权重进行了改进，其权重的计算可以通过统计的办法自动完成，使问题的繁杂性大为降低，从而改进了检索效率。</a:t>
            </a:r>
          </a:p>
          <a:p>
            <a:pPr lvl="1"/>
            <a:r>
              <a:rPr lang="zh-CN" altLang="en-US" sz="2215" dirty="0">
                <a:solidFill>
                  <a:srgbClr val="0000FF"/>
                </a:solidFill>
              </a:rPr>
              <a:t>把文档和查询本身简化为标引词及其权重集合的向量表示，把对文档内容和查询要求的处理简化为向量空间中向量的运算。</a:t>
            </a:r>
          </a:p>
          <a:p>
            <a:pPr lvl="1"/>
            <a:r>
              <a:rPr lang="zh-CN" altLang="en-US" sz="2215" dirty="0">
                <a:solidFill>
                  <a:srgbClr val="000000"/>
                </a:solidFill>
              </a:rPr>
              <a:t>根据文档和查询之间的相似度对文献进行排序，有效地提高了检索效率。</a:t>
            </a:r>
          </a:p>
          <a:p>
            <a:pPr lvl="1"/>
            <a:r>
              <a:rPr lang="zh-CN" altLang="en-US" sz="2215" dirty="0">
                <a:solidFill>
                  <a:srgbClr val="000000"/>
                </a:solidFill>
              </a:rPr>
              <a:t>可以实现文档自动分类。</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535158C-8092-4FF6-97BF-17D310C43B9B}" type="datetime1">
              <a:rPr lang="zh-CN" altLang="en-US"/>
              <a:t>2021/12/31</a:t>
            </a:fld>
            <a:endParaRPr lang="en-US" altLang="zh-CN"/>
          </a:p>
        </p:txBody>
      </p:sp>
      <p:sp>
        <p:nvSpPr>
          <p:cNvPr id="6" name="灯片编号占位符 5"/>
          <p:cNvSpPr>
            <a:spLocks noGrp="1"/>
          </p:cNvSpPr>
          <p:nvPr>
            <p:ph type="sldNum" sz="quarter" idx="12"/>
          </p:nvPr>
        </p:nvSpPr>
        <p:spPr/>
        <p:txBody>
          <a:bodyPr/>
          <a:lstStyle/>
          <a:p>
            <a:fld id="{3947BF7A-1234-4653-9689-89A08FB72D64}" type="slidenum">
              <a:rPr lang="zh-CN" altLang="en-US"/>
              <a:t>78</a:t>
            </a:fld>
            <a:endParaRPr lang="en-US" altLang="zh-CN"/>
          </a:p>
        </p:txBody>
      </p:sp>
      <p:sp>
        <p:nvSpPr>
          <p:cNvPr id="594947" name="Rectangle 3"/>
          <p:cNvSpPr>
            <a:spLocks noGrp="1" noChangeArrowheads="1"/>
          </p:cNvSpPr>
          <p:nvPr>
            <p:ph type="body" idx="1"/>
          </p:nvPr>
        </p:nvSpPr>
        <p:spPr/>
        <p:txBody>
          <a:bodyPr/>
          <a:lstStyle/>
          <a:p>
            <a:pPr>
              <a:lnSpc>
                <a:spcPct val="120000"/>
              </a:lnSpc>
            </a:pPr>
            <a:r>
              <a:rPr lang="zh-CN" altLang="en-US" dirty="0">
                <a:solidFill>
                  <a:srgbClr val="CC0000"/>
                </a:solidFill>
              </a:rPr>
              <a:t>向量空间模型的主要缺点：</a:t>
            </a:r>
          </a:p>
          <a:p>
            <a:pPr>
              <a:lnSpc>
                <a:spcPct val="120000"/>
              </a:lnSpc>
              <a:buFontTx/>
              <a:buNone/>
            </a:pPr>
            <a:r>
              <a:rPr lang="zh-CN" altLang="en-US" sz="2585" dirty="0">
                <a:solidFill>
                  <a:srgbClr val="000000"/>
                </a:solidFill>
              </a:rPr>
              <a:t>（</a:t>
            </a:r>
            <a:r>
              <a:rPr lang="en-US" altLang="zh-CN" sz="2585" dirty="0">
                <a:solidFill>
                  <a:srgbClr val="000000"/>
                </a:solidFill>
              </a:rPr>
              <a:t>1</a:t>
            </a:r>
            <a:r>
              <a:rPr lang="zh-CN" altLang="en-US" sz="2585" dirty="0">
                <a:solidFill>
                  <a:srgbClr val="000000"/>
                </a:solidFill>
              </a:rPr>
              <a:t>）标引词仍然被认为是相互独立，会丢掉大量的文本结构信息，降低语义准确性。</a:t>
            </a:r>
          </a:p>
          <a:p>
            <a:pPr>
              <a:lnSpc>
                <a:spcPct val="120000"/>
              </a:lnSpc>
              <a:buFontTx/>
              <a:buNone/>
            </a:pPr>
            <a:r>
              <a:rPr lang="zh-CN" altLang="en-US" sz="2585" dirty="0">
                <a:solidFill>
                  <a:srgbClr val="000000"/>
                </a:solidFill>
              </a:rPr>
              <a:t>（</a:t>
            </a:r>
            <a:r>
              <a:rPr lang="en-US" altLang="zh-CN" sz="2585" dirty="0">
                <a:solidFill>
                  <a:srgbClr val="000000"/>
                </a:solidFill>
              </a:rPr>
              <a:t>2</a:t>
            </a:r>
            <a:r>
              <a:rPr lang="zh-CN" altLang="en-US" sz="2585" dirty="0">
                <a:solidFill>
                  <a:srgbClr val="000000"/>
                </a:solidFill>
              </a:rPr>
              <a:t>）相似度的计算量大，当有新文档加入时，必须重新计算词的权值。</a:t>
            </a:r>
          </a:p>
        </p:txBody>
      </p:sp>
      <p:sp>
        <p:nvSpPr>
          <p:cNvPr id="594948" name="Rectangle 4"/>
          <p:cNvSpPr>
            <a:spLocks noGrp="1" noChangeArrowheads="1"/>
          </p:cNvSpPr>
          <p:nvPr>
            <p:ph type="title"/>
          </p:nvPr>
        </p:nvSpPr>
        <p:spPr>
          <a:xfrm>
            <a:off x="1790700" y="188640"/>
            <a:ext cx="5562600" cy="984738"/>
          </a:xfrm>
          <a:noFill/>
        </p:spPr>
        <p:txBody>
          <a:bodyPr>
            <a:normAutofit/>
          </a:bodyPr>
          <a:lstStyle/>
          <a:p>
            <a:r>
              <a:rPr lang="zh-CN" altLang="en-US" sz="3600" b="1" dirty="0"/>
              <a:t>向量空间模型</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06090"/>
          </a:xfrm>
        </p:spPr>
        <p:txBody>
          <a:bodyPr>
            <a:normAutofit/>
          </a:bodyPr>
          <a:lstStyle/>
          <a:p>
            <a:r>
              <a:rPr lang="en-US" altLang="zh-CN" sz="3600" dirty="0">
                <a:latin typeface="Arial" panose="020B0604020202020204" pitchFamily="34" charset="0"/>
                <a:cs typeface="Arial" panose="020B0604020202020204" pitchFamily="34" charset="0"/>
              </a:rPr>
              <a:t>Gerard Salton (1927-1995)</a:t>
            </a:r>
            <a:endParaRPr lang="zh-CN" altLang="en-US" sz="3600"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457200" y="1403350"/>
            <a:ext cx="5482952" cy="4953000"/>
          </a:xfrm>
        </p:spPr>
        <p:txBody>
          <a:bodyPr>
            <a:noAutofit/>
          </a:bodyPr>
          <a:lstStyle/>
          <a:p>
            <a:pPr>
              <a:lnSpc>
                <a:spcPct val="150000"/>
              </a:lnSpc>
            </a:pPr>
            <a:r>
              <a:rPr lang="zh-CN" altLang="en-US" sz="2400" dirty="0"/>
              <a:t>信息检索领域的奠基人之一，向量空间模型的完善者和倡导者，</a:t>
            </a:r>
            <a:r>
              <a:rPr lang="en-US" altLang="zh-CN" sz="2400" dirty="0"/>
              <a:t>SMART</a:t>
            </a:r>
            <a:r>
              <a:rPr lang="zh-CN" altLang="en-US" sz="2400" dirty="0"/>
              <a:t>系统的主要研制者，</a:t>
            </a:r>
            <a:r>
              <a:rPr lang="en-US" altLang="zh-CN" sz="2400" dirty="0"/>
              <a:t>ACM Fellow</a:t>
            </a:r>
          </a:p>
          <a:p>
            <a:pPr>
              <a:lnSpc>
                <a:spcPct val="150000"/>
              </a:lnSpc>
            </a:pPr>
            <a:r>
              <a:rPr lang="en-US" altLang="zh-CN" sz="2400" dirty="0"/>
              <a:t>1958</a:t>
            </a:r>
            <a:r>
              <a:rPr lang="zh-CN" altLang="en-US" sz="2400" dirty="0"/>
              <a:t>年毕业于哈佛大学应用数学专业，是</a:t>
            </a:r>
            <a:r>
              <a:rPr lang="en-US" altLang="zh-CN" sz="2400" dirty="0"/>
              <a:t>Howard Aiken</a:t>
            </a:r>
            <a:r>
              <a:rPr lang="zh-CN" altLang="en-US" sz="2400" dirty="0"/>
              <a:t>的关门博士生。</a:t>
            </a:r>
            <a:r>
              <a:rPr lang="en-US" altLang="zh-CN" sz="2400" dirty="0"/>
              <a:t> Howard Aiken</a:t>
            </a:r>
            <a:r>
              <a:rPr lang="zh-CN" altLang="en-US" sz="2400" dirty="0"/>
              <a:t>是</a:t>
            </a:r>
            <a:r>
              <a:rPr lang="en-US" altLang="zh-CN" sz="2400" dirty="0"/>
              <a:t>IBM</a:t>
            </a:r>
            <a:r>
              <a:rPr lang="zh-CN" altLang="en-US" sz="2400" dirty="0"/>
              <a:t>第一台大型机</a:t>
            </a:r>
            <a:r>
              <a:rPr lang="en-US" altLang="zh-CN" sz="2400" dirty="0"/>
              <a:t>ASCC</a:t>
            </a:r>
            <a:r>
              <a:rPr lang="zh-CN" altLang="en-US" sz="2400" dirty="0"/>
              <a:t>的研制负责人。</a:t>
            </a:r>
            <a:endParaRPr lang="en-US" altLang="zh-CN" sz="2400" dirty="0"/>
          </a:p>
          <a:p>
            <a:pPr>
              <a:lnSpc>
                <a:spcPct val="150000"/>
              </a:lnSpc>
            </a:pPr>
            <a:r>
              <a:rPr lang="en-US" altLang="zh-CN" sz="2400" dirty="0"/>
              <a:t>Salton</a:t>
            </a:r>
            <a:r>
              <a:rPr lang="zh-CN" altLang="en-US" sz="2400" dirty="0"/>
              <a:t>是康奈尔大学计算机系的创建者之一。</a:t>
            </a:r>
          </a:p>
        </p:txBody>
      </p:sp>
      <p:sp>
        <p:nvSpPr>
          <p:cNvPr id="4" name="灯片编号占位符 3"/>
          <p:cNvSpPr>
            <a:spLocks noGrp="1"/>
          </p:cNvSpPr>
          <p:nvPr>
            <p:ph type="sldNum" sz="quarter" idx="12"/>
          </p:nvPr>
        </p:nvSpPr>
        <p:spPr/>
        <p:txBody>
          <a:bodyPr/>
          <a:lstStyle/>
          <a:p>
            <a:pPr>
              <a:defRPr/>
            </a:pPr>
            <a:fld id="{DB3EC566-48E6-4552-87D6-CB322A8F1925}" type="slidenum">
              <a:rPr lang="en-US" smtClean="0"/>
              <a:t>79</a:t>
            </a:fld>
            <a:endParaRPr lang="en-US"/>
          </a:p>
        </p:txBody>
      </p:sp>
      <p:pic>
        <p:nvPicPr>
          <p:cNvPr id="5" name="图片 4" descr="images.jpg"/>
          <p:cNvPicPr>
            <a:picLocks noChangeAspect="1"/>
          </p:cNvPicPr>
          <p:nvPr/>
        </p:nvPicPr>
        <p:blipFill>
          <a:blip r:embed="rId2" cstate="print"/>
          <a:stretch>
            <a:fillRect/>
          </a:stretch>
        </p:blipFill>
        <p:spPr>
          <a:xfrm>
            <a:off x="6444208" y="1700808"/>
            <a:ext cx="1781175" cy="2562225"/>
          </a:xfrm>
          <a:prstGeom prst="rect">
            <a:avLst/>
          </a:prstGeom>
        </p:spPr>
      </p:pic>
      <p:pic>
        <p:nvPicPr>
          <p:cNvPr id="6" name="图片 5" descr="File-Aiken.jpeg"/>
          <p:cNvPicPr>
            <a:picLocks noChangeAspect="1"/>
          </p:cNvPicPr>
          <p:nvPr/>
        </p:nvPicPr>
        <p:blipFill>
          <a:blip r:embed="rId3" cstate="print"/>
          <a:stretch>
            <a:fillRect/>
          </a:stretch>
        </p:blipFill>
        <p:spPr>
          <a:xfrm>
            <a:off x="6444208" y="4365104"/>
            <a:ext cx="1800200" cy="21702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idx="4294967295"/>
          </p:nvPr>
        </p:nvSpPr>
        <p:spPr>
          <a:xfrm>
            <a:off x="500034" y="285728"/>
            <a:ext cx="5818187" cy="855663"/>
          </a:xfrm>
        </p:spPr>
        <p:txBody>
          <a:bodyPr>
            <a:normAutofit/>
          </a:bodyPr>
          <a:lstStyle/>
          <a:p>
            <a:pPr algn="l" eaLnBrk="1" hangingPunct="1"/>
            <a:r>
              <a:rPr lang="en-US" altLang="zh-CN" sz="3200" dirty="0">
                <a:solidFill>
                  <a:srgbClr val="660066"/>
                </a:solidFill>
                <a:latin typeface="微软雅黑" panose="020B0503020204020204" pitchFamily="34" charset="-122"/>
                <a:ea typeface="微软雅黑" panose="020B0503020204020204" pitchFamily="34" charset="-122"/>
                <a:cs typeface="+mn-cs"/>
              </a:rPr>
              <a:t>5.1.2</a:t>
            </a:r>
            <a:r>
              <a:rPr lang="zh-CN" altLang="en-US" sz="3200" dirty="0">
                <a:solidFill>
                  <a:srgbClr val="660066"/>
                </a:solidFill>
                <a:latin typeface="微软雅黑" panose="020B0503020204020204" pitchFamily="34" charset="-122"/>
                <a:ea typeface="微软雅黑" panose="020B0503020204020204" pitchFamily="34" charset="-122"/>
                <a:cs typeface="+mn-cs"/>
              </a:rPr>
              <a:t> 信息检索的程序</a:t>
            </a:r>
          </a:p>
        </p:txBody>
      </p:sp>
      <p:sp>
        <p:nvSpPr>
          <p:cNvPr id="16388" name="Rectangle 3"/>
          <p:cNvSpPr>
            <a:spLocks noGrp="1" noChangeArrowheads="1"/>
          </p:cNvSpPr>
          <p:nvPr>
            <p:ph idx="4294967295"/>
          </p:nvPr>
        </p:nvSpPr>
        <p:spPr>
          <a:xfrm>
            <a:off x="395536" y="1340768"/>
            <a:ext cx="8229600" cy="4525963"/>
          </a:xfrm>
        </p:spPr>
        <p:txBody>
          <a:bodyPr>
            <a:normAutofit/>
          </a:bodyPr>
          <a:lstStyle/>
          <a:p>
            <a:pPr eaLnBrk="1" hangingPunct="1">
              <a:lnSpc>
                <a:spcPct val="150000"/>
              </a:lnSpc>
              <a:buFont typeface="Symbol" panose="05050102010706020507" pitchFamily="18" charset="2"/>
              <a:buNone/>
            </a:pPr>
            <a:r>
              <a:rPr lang="zh-CN" altLang="en-US" sz="2600" dirty="0">
                <a:ea typeface="黑体" panose="02010609060101010101" pitchFamily="49" charset="-122"/>
              </a:rPr>
              <a:t>（</a:t>
            </a:r>
            <a:r>
              <a:rPr lang="en-US" altLang="zh-CN" sz="2600" dirty="0">
                <a:ea typeface="黑体" panose="02010609060101010101" pitchFamily="49" charset="-122"/>
              </a:rPr>
              <a:t>1</a:t>
            </a:r>
            <a:r>
              <a:rPr lang="zh-CN" altLang="en-US" sz="2600" dirty="0">
                <a:ea typeface="黑体" panose="02010609060101010101" pitchFamily="49" charset="-122"/>
              </a:rPr>
              <a:t>）分析研究信息检索课题 </a:t>
            </a:r>
          </a:p>
          <a:p>
            <a:pPr lvl="1">
              <a:lnSpc>
                <a:spcPct val="150000"/>
              </a:lnSpc>
              <a:spcBef>
                <a:spcPct val="50000"/>
              </a:spcBef>
            </a:pPr>
            <a:r>
              <a:rPr lang="zh-CN" altLang="en-US" sz="2200" dirty="0">
                <a:ea typeface="黑体" panose="02010609060101010101" pitchFamily="49" charset="-122"/>
              </a:rPr>
              <a:t>明确信息检索课题所涉及的领域和范围；</a:t>
            </a:r>
          </a:p>
          <a:p>
            <a:pPr lvl="1">
              <a:lnSpc>
                <a:spcPct val="150000"/>
              </a:lnSpc>
            </a:pPr>
            <a:r>
              <a:rPr lang="zh-CN" altLang="en-US" sz="2200" dirty="0">
                <a:ea typeface="黑体" panose="02010609060101010101" pitchFamily="49" charset="-122"/>
              </a:rPr>
              <a:t>明确所需信息的内容及其内容特征；</a:t>
            </a:r>
          </a:p>
          <a:p>
            <a:pPr lvl="1">
              <a:lnSpc>
                <a:spcPct val="150000"/>
              </a:lnSpc>
            </a:pPr>
            <a:r>
              <a:rPr lang="zh-CN" altLang="en-US" sz="2200" dirty="0">
                <a:ea typeface="黑体" panose="02010609060101010101" pitchFamily="49" charset="-122"/>
              </a:rPr>
              <a:t>明确所需信息的类型，包括文献媒体、出版类型、所需文献量、年代范围、涉及的语种、有关著者及机构等；</a:t>
            </a:r>
          </a:p>
          <a:p>
            <a:pPr lvl="1">
              <a:lnSpc>
                <a:spcPct val="150000"/>
              </a:lnSpc>
            </a:pPr>
            <a:r>
              <a:rPr lang="zh-CN" altLang="en-US" sz="2200" dirty="0">
                <a:ea typeface="黑体" panose="02010609060101010101" pitchFamily="49" charset="-122"/>
              </a:rPr>
              <a:t>明确信息检索课题对查新、查准和查全的指标要求。</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2258062-C9EE-4F29-A5C3-54B829520FCB}" type="datetime1">
              <a:rPr lang="zh-CN" altLang="en-US"/>
              <a:t>2021/12/31</a:t>
            </a:fld>
            <a:endParaRPr lang="en-US" altLang="zh-CN"/>
          </a:p>
        </p:txBody>
      </p:sp>
      <p:sp>
        <p:nvSpPr>
          <p:cNvPr id="6" name="灯片编号占位符 5"/>
          <p:cNvSpPr>
            <a:spLocks noGrp="1"/>
          </p:cNvSpPr>
          <p:nvPr>
            <p:ph type="sldNum" sz="quarter" idx="12"/>
          </p:nvPr>
        </p:nvSpPr>
        <p:spPr/>
        <p:txBody>
          <a:bodyPr/>
          <a:lstStyle/>
          <a:p>
            <a:fld id="{74798493-342A-4224-A418-6DCD55B102D1}" type="slidenum">
              <a:rPr lang="zh-CN" altLang="en-US"/>
              <a:t>80</a:t>
            </a:fld>
            <a:endParaRPr lang="en-US" altLang="zh-CN"/>
          </a:p>
        </p:txBody>
      </p:sp>
      <p:sp>
        <p:nvSpPr>
          <p:cNvPr id="497666" name="Rectangle 2"/>
          <p:cNvSpPr>
            <a:spLocks noGrp="1" noChangeArrowheads="1"/>
          </p:cNvSpPr>
          <p:nvPr>
            <p:ph type="title"/>
          </p:nvPr>
        </p:nvSpPr>
        <p:spPr>
          <a:xfrm>
            <a:off x="323528" y="132374"/>
            <a:ext cx="7573262" cy="984738"/>
          </a:xfrm>
        </p:spPr>
        <p:txBody>
          <a:bodyPr vert="horz" lIns="91440" tIns="45720" rIns="91440" bIns="45720" rtlCol="0" anchor="ctr">
            <a:normAutofit/>
          </a:body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5.3.3  </a:t>
            </a:r>
            <a:r>
              <a:rPr lang="zh-CN" altLang="en-US" sz="2800" dirty="0">
                <a:solidFill>
                  <a:srgbClr val="660066"/>
                </a:solidFill>
                <a:latin typeface="微软雅黑" panose="020B0503020204020204" pitchFamily="34" charset="-122"/>
                <a:ea typeface="微软雅黑" panose="020B0503020204020204" pitchFamily="34" charset="-122"/>
                <a:cs typeface="+mn-cs"/>
              </a:rPr>
              <a:t>概率检索模型</a:t>
            </a:r>
          </a:p>
        </p:txBody>
      </p:sp>
      <p:sp>
        <p:nvSpPr>
          <p:cNvPr id="497667" name="Rectangle 3"/>
          <p:cNvSpPr>
            <a:spLocks noGrp="1" noChangeArrowheads="1"/>
          </p:cNvSpPr>
          <p:nvPr>
            <p:ph type="body" idx="1"/>
          </p:nvPr>
        </p:nvSpPr>
        <p:spPr>
          <a:xfrm>
            <a:off x="291933" y="1412776"/>
            <a:ext cx="8305800" cy="4824536"/>
          </a:xfrm>
        </p:spPr>
        <p:txBody>
          <a:bodyPr>
            <a:normAutofit fontScale="92500" lnSpcReduction="10000"/>
          </a:bodyPr>
          <a:lstStyle/>
          <a:p>
            <a:pPr>
              <a:buFontTx/>
              <a:buNone/>
            </a:pPr>
            <a:r>
              <a:rPr lang="en-US" altLang="zh-CN" dirty="0">
                <a:solidFill>
                  <a:srgbClr val="FF0000"/>
                </a:solidFill>
                <a:latin typeface="黑体" panose="02010609060101010101" pitchFamily="49" charset="-122"/>
                <a:ea typeface="黑体" panose="02010609060101010101" pitchFamily="49" charset="-122"/>
              </a:rPr>
              <a:t>1</a:t>
            </a:r>
            <a:r>
              <a:rPr lang="zh-CN" altLang="en-US" dirty="0">
                <a:solidFill>
                  <a:srgbClr val="FF0000"/>
                </a:solidFill>
                <a:latin typeface="黑体" panose="02010609060101010101" pitchFamily="49" charset="-122"/>
                <a:ea typeface="黑体" panose="02010609060101010101" pitchFamily="49" charset="-122"/>
              </a:rPr>
              <a:t>、基本思想</a:t>
            </a:r>
          </a:p>
          <a:p>
            <a:pPr lvl="1">
              <a:lnSpc>
                <a:spcPct val="150000"/>
              </a:lnSpc>
            </a:pPr>
            <a:r>
              <a:rPr lang="zh-CN" altLang="en-US" dirty="0">
                <a:ea typeface="黑体" panose="02010609060101010101" pitchFamily="49" charset="-122"/>
              </a:rPr>
              <a:t>不考虑词在文档中出现的顺序</a:t>
            </a:r>
            <a:endParaRPr lang="en-US" altLang="zh-CN" dirty="0">
              <a:ea typeface="黑体" panose="02010609060101010101" pitchFamily="49" charset="-122"/>
            </a:endParaRPr>
          </a:p>
          <a:p>
            <a:pPr lvl="1">
              <a:lnSpc>
                <a:spcPct val="150000"/>
              </a:lnSpc>
            </a:pPr>
            <a:r>
              <a:rPr lang="zh-CN" altLang="en-US" dirty="0">
                <a:solidFill>
                  <a:srgbClr val="000000"/>
                </a:solidFill>
              </a:rPr>
              <a:t>用户提出了查询，就有一个由相关文档构成的集合，该集合</a:t>
            </a:r>
            <a:r>
              <a:rPr lang="zh-CN" altLang="en-US" dirty="0">
                <a:solidFill>
                  <a:srgbClr val="CC0000"/>
                </a:solidFill>
              </a:rPr>
              <a:t>只包括与查询完全相关的文档</a:t>
            </a:r>
            <a:r>
              <a:rPr lang="zh-CN" altLang="en-US" dirty="0">
                <a:solidFill>
                  <a:srgbClr val="000000"/>
                </a:solidFill>
              </a:rPr>
              <a:t>而不包括其他不相关的文档，称该集合为理想结果集合，记为</a:t>
            </a:r>
            <a:r>
              <a:rPr lang="en-US" altLang="zh-CN" dirty="0">
                <a:solidFill>
                  <a:srgbClr val="000000"/>
                </a:solidFill>
              </a:rPr>
              <a:t>R</a:t>
            </a:r>
            <a:r>
              <a:rPr lang="zh-CN" altLang="en-US" dirty="0">
                <a:solidFill>
                  <a:srgbClr val="000000"/>
                </a:solidFill>
              </a:rPr>
              <a:t>。如果知道</a:t>
            </a:r>
            <a:r>
              <a:rPr lang="en-US" altLang="zh-CN" dirty="0">
                <a:solidFill>
                  <a:srgbClr val="000000"/>
                </a:solidFill>
              </a:rPr>
              <a:t>R</a:t>
            </a:r>
            <a:r>
              <a:rPr lang="zh-CN" altLang="en-US" dirty="0">
                <a:solidFill>
                  <a:srgbClr val="000000"/>
                </a:solidFill>
              </a:rPr>
              <a:t>的特征，就可以找到所有的相关文档，排除所有的无关文档。因此，</a:t>
            </a:r>
            <a:r>
              <a:rPr lang="zh-CN" altLang="en-US" dirty="0">
                <a:solidFill>
                  <a:srgbClr val="0000FF"/>
                </a:solidFill>
              </a:rPr>
              <a:t>可以把查询看成一个寻找</a:t>
            </a:r>
            <a:r>
              <a:rPr lang="en-US" altLang="zh-CN" dirty="0">
                <a:solidFill>
                  <a:srgbClr val="0000FF"/>
                </a:solidFill>
              </a:rPr>
              <a:t>R</a:t>
            </a:r>
            <a:r>
              <a:rPr lang="zh-CN" altLang="en-US" dirty="0">
                <a:solidFill>
                  <a:srgbClr val="0000FF"/>
                </a:solidFill>
              </a:rPr>
              <a:t>的特征的过程。</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5"/>
          <p:cNvSpPr>
            <a:spLocks noGrp="1"/>
          </p:cNvSpPr>
          <p:nvPr>
            <p:ph type="dt" sz="half" idx="10"/>
          </p:nvPr>
        </p:nvSpPr>
        <p:spPr/>
        <p:txBody>
          <a:bodyPr/>
          <a:lstStyle/>
          <a:p>
            <a:fld id="{8AEEBB06-B028-4982-AE76-DB8A49E1F8ED}" type="datetime1">
              <a:rPr lang="zh-CN" altLang="en-US"/>
              <a:t>2021/12/31</a:t>
            </a:fld>
            <a:endParaRPr lang="en-US" altLang="zh-CN"/>
          </a:p>
        </p:txBody>
      </p:sp>
      <p:sp>
        <p:nvSpPr>
          <p:cNvPr id="7" name="灯片编号占位符 7"/>
          <p:cNvSpPr>
            <a:spLocks noGrp="1"/>
          </p:cNvSpPr>
          <p:nvPr>
            <p:ph type="sldNum" sz="quarter" idx="12"/>
          </p:nvPr>
        </p:nvSpPr>
        <p:spPr/>
        <p:txBody>
          <a:bodyPr/>
          <a:lstStyle/>
          <a:p>
            <a:fld id="{BEB77E63-59C0-47A4-879C-CA0D63C33BA6}" type="slidenum">
              <a:rPr lang="zh-CN" altLang="en-US"/>
              <a:t>81</a:t>
            </a:fld>
            <a:endParaRPr lang="en-US" altLang="zh-CN"/>
          </a:p>
        </p:txBody>
      </p:sp>
      <p:sp>
        <p:nvSpPr>
          <p:cNvPr id="598019" name="Rectangle 3"/>
          <p:cNvSpPr>
            <a:spLocks noGrp="1" noChangeArrowheads="1"/>
          </p:cNvSpPr>
          <p:nvPr>
            <p:ph type="body" sz="half" idx="1"/>
          </p:nvPr>
        </p:nvSpPr>
        <p:spPr>
          <a:xfrm>
            <a:off x="539552" y="1268760"/>
            <a:ext cx="7951177" cy="4752528"/>
          </a:xfrm>
        </p:spPr>
        <p:txBody>
          <a:bodyPr>
            <a:normAutofit/>
          </a:bodyPr>
          <a:lstStyle/>
          <a:p>
            <a:pPr>
              <a:lnSpc>
                <a:spcPct val="150000"/>
              </a:lnSpc>
              <a:buFontTx/>
              <a:buNone/>
            </a:pPr>
            <a:r>
              <a:rPr lang="en-US" altLang="zh-CN" dirty="0">
                <a:solidFill>
                  <a:srgbClr val="FF0000"/>
                </a:solidFill>
                <a:latin typeface="黑体" panose="02010609060101010101" pitchFamily="49" charset="-122"/>
                <a:ea typeface="黑体" panose="02010609060101010101" pitchFamily="49" charset="-122"/>
              </a:rPr>
              <a:t>1</a:t>
            </a:r>
            <a:r>
              <a:rPr lang="zh-CN" altLang="en-US" dirty="0">
                <a:solidFill>
                  <a:srgbClr val="FF0000"/>
                </a:solidFill>
                <a:latin typeface="黑体" panose="02010609060101010101" pitchFamily="49" charset="-122"/>
                <a:ea typeface="黑体" panose="02010609060101010101" pitchFamily="49" charset="-122"/>
              </a:rPr>
              <a:t>、基本概念</a:t>
            </a:r>
          </a:p>
          <a:p>
            <a:pPr>
              <a:lnSpc>
                <a:spcPct val="150000"/>
              </a:lnSpc>
            </a:pPr>
            <a:r>
              <a:rPr lang="zh-CN" altLang="en-US" sz="2400" dirty="0">
                <a:solidFill>
                  <a:schemeClr val="hlink"/>
                </a:solidFill>
                <a:latin typeface="Times New Roman" panose="02020603050405020304" pitchFamily="18" charset="0"/>
              </a:rPr>
              <a:t>概率</a:t>
            </a:r>
            <a:r>
              <a:rPr lang="zh-CN" altLang="en-US" sz="2400" dirty="0">
                <a:latin typeface="Times New Roman" panose="02020603050405020304" pitchFamily="18" charset="0"/>
              </a:rPr>
              <a:t>：直观上来看，事件</a:t>
            </a:r>
            <a:r>
              <a:rPr lang="en-US" altLang="zh-CN" sz="2400" dirty="0">
                <a:latin typeface="Times New Roman" panose="02020603050405020304" pitchFamily="18" charset="0"/>
              </a:rPr>
              <a:t>A</a:t>
            </a:r>
            <a:r>
              <a:rPr lang="zh-CN" altLang="en-US" sz="2400" dirty="0">
                <a:latin typeface="Times New Roman" panose="02020603050405020304" pitchFamily="18" charset="0"/>
              </a:rPr>
              <a:t>的概率是指事件</a:t>
            </a:r>
            <a:r>
              <a:rPr lang="en-US" altLang="zh-CN" sz="2400" dirty="0">
                <a:latin typeface="Times New Roman" panose="02020603050405020304" pitchFamily="18" charset="0"/>
              </a:rPr>
              <a:t>A</a:t>
            </a:r>
            <a:r>
              <a:rPr lang="zh-CN" altLang="en-US" sz="2400" dirty="0">
                <a:latin typeface="Times New Roman" panose="02020603050405020304" pitchFamily="18" charset="0"/>
              </a:rPr>
              <a:t>发生的可能性，记为</a:t>
            </a:r>
            <a:r>
              <a:rPr lang="en-US" altLang="zh-CN" sz="2400" dirty="0">
                <a:latin typeface="Times New Roman" panose="02020603050405020304" pitchFamily="18" charset="0"/>
              </a:rPr>
              <a:t>P(A)</a:t>
            </a:r>
          </a:p>
          <a:p>
            <a:pPr lvl="1">
              <a:lnSpc>
                <a:spcPct val="150000"/>
              </a:lnSpc>
            </a:pPr>
            <a:r>
              <a:rPr lang="zh-CN" altLang="en-US" sz="2000" dirty="0">
                <a:latin typeface="Times New Roman" panose="02020603050405020304" pitchFamily="18" charset="0"/>
              </a:rPr>
              <a:t>掷一颗骰子，出现</a:t>
            </a:r>
            <a:r>
              <a:rPr lang="en-US" altLang="zh-CN" sz="2000" dirty="0">
                <a:latin typeface="Times New Roman" panose="02020603050405020304" pitchFamily="18" charset="0"/>
              </a:rPr>
              <a:t>6</a:t>
            </a:r>
            <a:r>
              <a:rPr lang="zh-CN" altLang="en-US" sz="2000" dirty="0">
                <a:latin typeface="Times New Roman" panose="02020603050405020304" pitchFamily="18" charset="0"/>
              </a:rPr>
              <a:t>点的概率为多少？</a:t>
            </a:r>
          </a:p>
          <a:p>
            <a:pPr>
              <a:lnSpc>
                <a:spcPct val="150000"/>
              </a:lnSpc>
            </a:pPr>
            <a:r>
              <a:rPr lang="zh-CN" altLang="en-US" sz="2400" dirty="0">
                <a:solidFill>
                  <a:schemeClr val="hlink"/>
                </a:solidFill>
                <a:latin typeface="Times New Roman" panose="02020603050405020304" pitchFamily="18" charset="0"/>
              </a:rPr>
              <a:t>条件概率</a:t>
            </a:r>
            <a:r>
              <a:rPr lang="zh-CN" altLang="en-US" sz="2400" dirty="0">
                <a:latin typeface="Times New Roman" panose="02020603050405020304" pitchFamily="18" charset="0"/>
              </a:rPr>
              <a:t>：已知事件</a:t>
            </a:r>
            <a:r>
              <a:rPr lang="en-US" altLang="zh-CN" sz="2400" dirty="0">
                <a:latin typeface="Times New Roman" panose="02020603050405020304" pitchFamily="18" charset="0"/>
              </a:rPr>
              <a:t>A</a:t>
            </a:r>
            <a:r>
              <a:rPr lang="zh-CN" altLang="en-US" sz="2400" dirty="0">
                <a:latin typeface="Times New Roman" panose="02020603050405020304" pitchFamily="18" charset="0"/>
              </a:rPr>
              <a:t>发生的条件下，事件</a:t>
            </a:r>
            <a:r>
              <a:rPr lang="en-US" altLang="zh-CN" sz="2400" dirty="0">
                <a:latin typeface="Times New Roman" panose="02020603050405020304" pitchFamily="18" charset="0"/>
              </a:rPr>
              <a:t>B</a:t>
            </a:r>
            <a:r>
              <a:rPr lang="zh-CN" altLang="en-US" sz="2400" dirty="0">
                <a:latin typeface="Times New Roman" panose="02020603050405020304" pitchFamily="18" charset="0"/>
              </a:rPr>
              <a:t>发生的概率称为</a:t>
            </a:r>
            <a:r>
              <a:rPr lang="en-US" altLang="zh-CN" sz="2400" dirty="0">
                <a:latin typeface="Times New Roman" panose="02020603050405020304" pitchFamily="18" charset="0"/>
              </a:rPr>
              <a:t>A</a:t>
            </a:r>
            <a:r>
              <a:rPr lang="zh-CN" altLang="en-US" sz="2400" dirty="0">
                <a:latin typeface="Times New Roman" panose="02020603050405020304" pitchFamily="18" charset="0"/>
              </a:rPr>
              <a:t>条件下</a:t>
            </a:r>
            <a:r>
              <a:rPr lang="en-US" altLang="zh-CN" sz="2400" dirty="0">
                <a:latin typeface="Times New Roman" panose="02020603050405020304" pitchFamily="18" charset="0"/>
              </a:rPr>
              <a:t>B</a:t>
            </a:r>
            <a:r>
              <a:rPr lang="zh-CN" altLang="en-US" sz="2400" dirty="0">
                <a:latin typeface="Times New Roman" panose="02020603050405020304" pitchFamily="18" charset="0"/>
              </a:rPr>
              <a:t>的条件概率，记作</a:t>
            </a:r>
            <a:r>
              <a:rPr lang="en-US" altLang="zh-CN" sz="2400" dirty="0">
                <a:latin typeface="Times New Roman" panose="02020603050405020304" pitchFamily="18" charset="0"/>
              </a:rPr>
              <a:t>P(B|A)</a:t>
            </a:r>
          </a:p>
          <a:p>
            <a:pPr lvl="1">
              <a:lnSpc>
                <a:spcPct val="150000"/>
              </a:lnSpc>
            </a:pPr>
            <a:r>
              <a:rPr lang="en-US" altLang="zh-CN" sz="2000" dirty="0">
                <a:latin typeface="Times New Roman" panose="02020603050405020304" pitchFamily="18" charset="0"/>
              </a:rPr>
              <a:t>30</a:t>
            </a:r>
            <a:r>
              <a:rPr lang="zh-CN" altLang="en-US" sz="2000" dirty="0">
                <a:latin typeface="Times New Roman" panose="02020603050405020304" pitchFamily="18" charset="0"/>
              </a:rPr>
              <a:t>颗红球和</a:t>
            </a:r>
            <a:r>
              <a:rPr lang="en-US" altLang="zh-CN" sz="2000" dirty="0">
                <a:latin typeface="Times New Roman" panose="02020603050405020304" pitchFamily="18" charset="0"/>
              </a:rPr>
              <a:t>40</a:t>
            </a:r>
            <a:r>
              <a:rPr lang="zh-CN" altLang="en-US" sz="2000" dirty="0">
                <a:latin typeface="Times New Roman" panose="02020603050405020304" pitchFamily="18" charset="0"/>
              </a:rPr>
              <a:t>颗黑球放在一块，请问第一次抽取为红球的情况下第二次抽取黑球的概率？</a:t>
            </a:r>
          </a:p>
          <a:p>
            <a:pPr>
              <a:lnSpc>
                <a:spcPct val="150000"/>
              </a:lnSpc>
              <a:buFontTx/>
              <a:buNone/>
            </a:pPr>
            <a:endParaRPr lang="zh-CN" altLang="en-US" sz="2585" dirty="0">
              <a:solidFill>
                <a:srgbClr val="000000"/>
              </a:solidFill>
            </a:endParaRPr>
          </a:p>
        </p:txBody>
      </p:sp>
      <p:sp>
        <p:nvSpPr>
          <p:cNvPr id="9" name="Rectangle 2"/>
          <p:cNvSpPr>
            <a:spLocks noGrp="1" noChangeArrowheads="1"/>
          </p:cNvSpPr>
          <p:nvPr>
            <p:ph type="title"/>
          </p:nvPr>
        </p:nvSpPr>
        <p:spPr>
          <a:xfrm>
            <a:off x="323528" y="132374"/>
            <a:ext cx="7573262" cy="984738"/>
          </a:xfrm>
        </p:spPr>
        <p:txBody>
          <a:bodyPr vert="horz" lIns="91440" tIns="45720" rIns="91440" bIns="45720" rtlCol="0" anchor="ctr">
            <a:normAutofit/>
          </a:body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5.3.3  </a:t>
            </a:r>
            <a:r>
              <a:rPr lang="zh-CN" altLang="en-US" sz="2800" dirty="0">
                <a:solidFill>
                  <a:srgbClr val="660066"/>
                </a:solidFill>
                <a:latin typeface="微软雅黑" panose="020B0503020204020204" pitchFamily="34" charset="-122"/>
                <a:ea typeface="微软雅黑" panose="020B0503020204020204" pitchFamily="34" charset="-122"/>
                <a:cs typeface="+mn-cs"/>
              </a:rPr>
              <a:t>概率检索模型</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5"/>
          <p:cNvSpPr>
            <a:spLocks noGrp="1"/>
          </p:cNvSpPr>
          <p:nvPr>
            <p:ph type="dt" sz="half" idx="10"/>
          </p:nvPr>
        </p:nvSpPr>
        <p:spPr/>
        <p:txBody>
          <a:bodyPr/>
          <a:lstStyle/>
          <a:p>
            <a:fld id="{8AEEBB06-B028-4982-AE76-DB8A49E1F8ED}" type="datetime1">
              <a:rPr lang="zh-CN" altLang="en-US"/>
              <a:t>2021/12/31</a:t>
            </a:fld>
            <a:endParaRPr lang="en-US" altLang="zh-CN"/>
          </a:p>
        </p:txBody>
      </p:sp>
      <p:sp>
        <p:nvSpPr>
          <p:cNvPr id="7" name="灯片编号占位符 7"/>
          <p:cNvSpPr>
            <a:spLocks noGrp="1"/>
          </p:cNvSpPr>
          <p:nvPr>
            <p:ph type="sldNum" sz="quarter" idx="12"/>
          </p:nvPr>
        </p:nvSpPr>
        <p:spPr/>
        <p:txBody>
          <a:bodyPr/>
          <a:lstStyle/>
          <a:p>
            <a:fld id="{BEB77E63-59C0-47A4-879C-CA0D63C33BA6}" type="slidenum">
              <a:rPr lang="zh-CN" altLang="en-US"/>
              <a:t>82</a:t>
            </a:fld>
            <a:endParaRPr lang="en-US" altLang="zh-CN"/>
          </a:p>
        </p:txBody>
      </p:sp>
      <p:sp>
        <p:nvSpPr>
          <p:cNvPr id="598019" name="Rectangle 3"/>
          <p:cNvSpPr>
            <a:spLocks noGrp="1" noChangeArrowheads="1"/>
          </p:cNvSpPr>
          <p:nvPr>
            <p:ph type="body" sz="half" idx="1"/>
          </p:nvPr>
        </p:nvSpPr>
        <p:spPr>
          <a:xfrm>
            <a:off x="611560" y="1412776"/>
            <a:ext cx="7951177" cy="3938954"/>
          </a:xfrm>
        </p:spPr>
        <p:txBody>
          <a:bodyPr>
            <a:normAutofit fontScale="92500" lnSpcReduction="20000"/>
          </a:bodyPr>
          <a:lstStyle/>
          <a:p>
            <a:pPr>
              <a:lnSpc>
                <a:spcPct val="150000"/>
              </a:lnSpc>
              <a:buFontTx/>
              <a:buNone/>
            </a:pPr>
            <a:r>
              <a:rPr lang="en-US" altLang="zh-CN" dirty="0">
                <a:solidFill>
                  <a:srgbClr val="FF0000"/>
                </a:solidFill>
                <a:latin typeface="黑体" panose="02010609060101010101" pitchFamily="49" charset="-122"/>
                <a:ea typeface="黑体" panose="02010609060101010101" pitchFamily="49" charset="-122"/>
              </a:rPr>
              <a:t>1</a:t>
            </a:r>
            <a:r>
              <a:rPr lang="zh-CN" altLang="en-US" dirty="0">
                <a:solidFill>
                  <a:srgbClr val="FF0000"/>
                </a:solidFill>
                <a:latin typeface="黑体" panose="02010609060101010101" pitchFamily="49" charset="-122"/>
                <a:ea typeface="黑体" panose="02010609060101010101" pitchFamily="49" charset="-122"/>
              </a:rPr>
              <a:t>、基本概念</a:t>
            </a:r>
          </a:p>
          <a:p>
            <a:pPr>
              <a:lnSpc>
                <a:spcPct val="150000"/>
              </a:lnSpc>
            </a:pPr>
            <a:r>
              <a:rPr lang="zh-CN" altLang="en-US" sz="2585" dirty="0">
                <a:solidFill>
                  <a:srgbClr val="000000"/>
                </a:solidFill>
              </a:rPr>
              <a:t>贝叶斯定理：</a:t>
            </a:r>
          </a:p>
          <a:p>
            <a:pPr>
              <a:lnSpc>
                <a:spcPct val="150000"/>
              </a:lnSpc>
            </a:pPr>
            <a:endParaRPr lang="zh-CN" altLang="en-US" sz="2585" dirty="0">
              <a:solidFill>
                <a:srgbClr val="000000"/>
              </a:solidFill>
            </a:endParaRPr>
          </a:p>
          <a:p>
            <a:pPr>
              <a:lnSpc>
                <a:spcPct val="150000"/>
              </a:lnSpc>
            </a:pPr>
            <a:r>
              <a:rPr lang="zh-CN" altLang="en-US" sz="2585" dirty="0">
                <a:solidFill>
                  <a:srgbClr val="000000"/>
                </a:solidFill>
              </a:rPr>
              <a:t>词条的独立假设：</a:t>
            </a:r>
            <a:r>
              <a:rPr lang="en-US" altLang="zh-CN" sz="2585" dirty="0">
                <a:solidFill>
                  <a:srgbClr val="000000"/>
                </a:solidFill>
                <a:latin typeface="Times New Roman" panose="02020603050405020304" pitchFamily="18" charset="0"/>
              </a:rPr>
              <a:t>P(AB)= P(A) P(B)</a:t>
            </a:r>
            <a:r>
              <a:rPr lang="en-US" altLang="zh-CN" sz="2585" dirty="0">
                <a:solidFill>
                  <a:srgbClr val="000000"/>
                </a:solidFill>
              </a:rPr>
              <a:t> </a:t>
            </a:r>
            <a:r>
              <a:rPr lang="zh-CN" altLang="en-US" sz="2585" dirty="0">
                <a:solidFill>
                  <a:srgbClr val="000000"/>
                </a:solidFill>
              </a:rPr>
              <a:t>当且仅当 </a:t>
            </a:r>
            <a:r>
              <a:rPr lang="en-US" altLang="zh-CN" sz="2585" dirty="0">
                <a:solidFill>
                  <a:srgbClr val="000000"/>
                </a:solidFill>
              </a:rPr>
              <a:t>A </a:t>
            </a:r>
            <a:r>
              <a:rPr lang="zh-CN" altLang="en-US" sz="2585" dirty="0">
                <a:solidFill>
                  <a:srgbClr val="000000"/>
                </a:solidFill>
              </a:rPr>
              <a:t>与 </a:t>
            </a:r>
            <a:r>
              <a:rPr lang="en-US" altLang="zh-CN" sz="2585" dirty="0">
                <a:solidFill>
                  <a:srgbClr val="000000"/>
                </a:solidFill>
              </a:rPr>
              <a:t>B </a:t>
            </a:r>
            <a:r>
              <a:rPr lang="zh-CN" altLang="en-US" sz="2585" dirty="0">
                <a:solidFill>
                  <a:srgbClr val="000000"/>
                </a:solidFill>
              </a:rPr>
              <a:t>相互独立</a:t>
            </a:r>
            <a:r>
              <a:rPr lang="en-US" altLang="zh-CN" sz="2585" dirty="0">
                <a:solidFill>
                  <a:srgbClr val="000000"/>
                </a:solidFill>
              </a:rPr>
              <a:t>. </a:t>
            </a:r>
          </a:p>
          <a:p>
            <a:pPr>
              <a:lnSpc>
                <a:spcPct val="150000"/>
              </a:lnSpc>
            </a:pPr>
            <a:r>
              <a:rPr lang="zh-CN" altLang="en-US" sz="2585" dirty="0">
                <a:solidFill>
                  <a:srgbClr val="000000"/>
                </a:solidFill>
              </a:rPr>
              <a:t>若文档中的各个索引词相互独立，则有       </a:t>
            </a:r>
          </a:p>
          <a:p>
            <a:pPr>
              <a:lnSpc>
                <a:spcPct val="150000"/>
              </a:lnSpc>
              <a:buFontTx/>
              <a:buNone/>
            </a:pPr>
            <a:r>
              <a:rPr lang="en-US" altLang="zh-CN" sz="2585" dirty="0">
                <a:solidFill>
                  <a:srgbClr val="000000"/>
                </a:solidFill>
                <a:latin typeface="Times New Roman" panose="02020603050405020304" pitchFamily="18" charset="0"/>
              </a:rPr>
              <a:t>                            P(</a:t>
            </a:r>
            <a:r>
              <a:rPr lang="en-US" altLang="zh-CN" sz="2585" dirty="0" err="1">
                <a:solidFill>
                  <a:srgbClr val="000000"/>
                </a:solidFill>
                <a:latin typeface="Times New Roman" panose="02020603050405020304" pitchFamily="18" charset="0"/>
              </a:rPr>
              <a:t>Dj</a:t>
            </a:r>
            <a:r>
              <a:rPr lang="en-US" altLang="zh-CN" sz="2585" dirty="0">
                <a:solidFill>
                  <a:srgbClr val="000000"/>
                </a:solidFill>
                <a:latin typeface="Times New Roman" panose="02020603050405020304" pitchFamily="18" charset="0"/>
              </a:rPr>
              <a:t>)=P(k</a:t>
            </a:r>
            <a:r>
              <a:rPr lang="en-US" altLang="zh-CN" sz="2585" baseline="-25000" dirty="0">
                <a:solidFill>
                  <a:srgbClr val="000000"/>
                </a:solidFill>
                <a:latin typeface="Times New Roman" panose="02020603050405020304" pitchFamily="18" charset="0"/>
              </a:rPr>
              <a:t>1</a:t>
            </a:r>
            <a:r>
              <a:rPr lang="en-US" altLang="zh-CN" sz="2585" dirty="0">
                <a:solidFill>
                  <a:srgbClr val="000000"/>
                </a:solidFill>
                <a:latin typeface="Times New Roman" panose="02020603050405020304" pitchFamily="18" charset="0"/>
              </a:rPr>
              <a:t>)…P(</a:t>
            </a:r>
            <a:r>
              <a:rPr lang="en-US" altLang="zh-CN" sz="2585" dirty="0" err="1">
                <a:solidFill>
                  <a:srgbClr val="000000"/>
                </a:solidFill>
                <a:latin typeface="Times New Roman" panose="02020603050405020304" pitchFamily="18" charset="0"/>
              </a:rPr>
              <a:t>k</a:t>
            </a:r>
            <a:r>
              <a:rPr lang="en-US" altLang="zh-CN" sz="2585" baseline="-25000" dirty="0" err="1">
                <a:solidFill>
                  <a:srgbClr val="000000"/>
                </a:solidFill>
                <a:latin typeface="Times New Roman" panose="02020603050405020304" pitchFamily="18" charset="0"/>
              </a:rPr>
              <a:t>t</a:t>
            </a:r>
            <a:r>
              <a:rPr lang="en-US" altLang="zh-CN" sz="2585" dirty="0">
                <a:solidFill>
                  <a:srgbClr val="000000"/>
                </a:solidFill>
                <a:latin typeface="Times New Roman" panose="02020603050405020304" pitchFamily="18" charset="0"/>
              </a:rPr>
              <a:t>) </a:t>
            </a:r>
            <a:r>
              <a:rPr lang="zh-CN" altLang="en-US" sz="2585" dirty="0">
                <a:solidFill>
                  <a:srgbClr val="000000"/>
                </a:solidFill>
              </a:rPr>
              <a:t> </a:t>
            </a:r>
          </a:p>
          <a:p>
            <a:pPr>
              <a:lnSpc>
                <a:spcPct val="150000"/>
              </a:lnSpc>
              <a:buFontTx/>
              <a:buNone/>
            </a:pPr>
            <a:endParaRPr lang="zh-CN" altLang="en-US" sz="2585" dirty="0">
              <a:solidFill>
                <a:srgbClr val="000000"/>
              </a:solidFill>
            </a:endParaRPr>
          </a:p>
        </p:txBody>
      </p:sp>
      <p:graphicFrame>
        <p:nvGraphicFramePr>
          <p:cNvPr id="598023" name="Object 7"/>
          <p:cNvGraphicFramePr>
            <a:graphicFrameLocks noGrp="1" noChangeAspect="1"/>
          </p:cNvGraphicFramePr>
          <p:nvPr>
            <p:ph sz="quarter" idx="3"/>
          </p:nvPr>
        </p:nvGraphicFramePr>
        <p:xfrm>
          <a:off x="3043604" y="2233246"/>
          <a:ext cx="3323492" cy="905608"/>
        </p:xfrm>
        <a:graphic>
          <a:graphicData uri="http://schemas.openxmlformats.org/presentationml/2006/ole">
            <mc:AlternateContent xmlns:mc="http://schemas.openxmlformats.org/markup-compatibility/2006">
              <mc:Choice xmlns:v="urn:schemas-microsoft-com:vml" Requires="v">
                <p:oleObj spid="_x0000_s33860" name="公式" r:id="rId3" imgW="1536700" imgH="419100" progId="Equation.3">
                  <p:embed/>
                </p:oleObj>
              </mc:Choice>
              <mc:Fallback>
                <p:oleObj name="公式" r:id="rId3" imgW="1536700" imgH="4191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3604" y="2233246"/>
                        <a:ext cx="3323492" cy="90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2"/>
          <p:cNvSpPr>
            <a:spLocks noGrp="1" noChangeArrowheads="1"/>
          </p:cNvSpPr>
          <p:nvPr>
            <p:ph type="title"/>
          </p:nvPr>
        </p:nvSpPr>
        <p:spPr>
          <a:xfrm>
            <a:off x="323528" y="132374"/>
            <a:ext cx="7573262" cy="984738"/>
          </a:xfrm>
        </p:spPr>
        <p:txBody>
          <a:bodyPr vert="horz" lIns="91440" tIns="45720" rIns="91440" bIns="45720" rtlCol="0" anchor="ctr">
            <a:normAutofit/>
          </a:body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5.3.3  </a:t>
            </a:r>
            <a:r>
              <a:rPr lang="zh-CN" altLang="en-US" sz="2800" dirty="0">
                <a:solidFill>
                  <a:srgbClr val="660066"/>
                </a:solidFill>
                <a:latin typeface="微软雅黑" panose="020B0503020204020204" pitchFamily="34" charset="-122"/>
                <a:ea typeface="微软雅黑" panose="020B0503020204020204" pitchFamily="34" charset="-122"/>
                <a:cs typeface="+mn-cs"/>
              </a:rPr>
              <a:t>概率检索模型</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6553200" y="6477000"/>
            <a:ext cx="2133600" cy="244475"/>
          </a:xfrm>
        </p:spPr>
        <p:txBody>
          <a:bodyPr/>
          <a:lstStyle/>
          <a:p>
            <a:fld id="{9E5C1C32-0EB9-4D8A-969D-3D7A36C7B5B8}" type="slidenum">
              <a:rPr lang="en-US" altLang="zh-CN"/>
              <a:t>83</a:t>
            </a:fld>
            <a:endParaRPr lang="en-US" altLang="zh-CN"/>
          </a:p>
        </p:txBody>
      </p:sp>
      <p:sp>
        <p:nvSpPr>
          <p:cNvPr id="29699" name="Rectangle 3"/>
          <p:cNvSpPr>
            <a:spLocks noGrp="1" noChangeArrowheads="1"/>
          </p:cNvSpPr>
          <p:nvPr>
            <p:ph type="body" idx="1"/>
          </p:nvPr>
        </p:nvSpPr>
        <p:spPr>
          <a:xfrm>
            <a:off x="683568" y="1700808"/>
            <a:ext cx="7772400" cy="4321175"/>
          </a:xfrm>
        </p:spPr>
        <p:txBody>
          <a:bodyPr>
            <a:noAutofit/>
          </a:bodyPr>
          <a:lstStyle/>
          <a:p>
            <a:pPr>
              <a:lnSpc>
                <a:spcPct val="150000"/>
              </a:lnSpc>
            </a:pPr>
            <a:r>
              <a:rPr lang="zh-CN" altLang="en-US" sz="2400" dirty="0">
                <a:latin typeface="Times New Roman" panose="02020603050405020304" pitchFamily="18" charset="0"/>
              </a:rPr>
              <a:t>检索系统中，给定查询，计算与每个文档的相关度；</a:t>
            </a:r>
            <a:endParaRPr lang="en-US" altLang="zh-CN" sz="2400" dirty="0">
              <a:latin typeface="Times New Roman" panose="02020603050405020304" pitchFamily="18" charset="0"/>
            </a:endParaRPr>
          </a:p>
          <a:p>
            <a:pPr>
              <a:lnSpc>
                <a:spcPct val="150000"/>
              </a:lnSpc>
            </a:pPr>
            <a:r>
              <a:rPr lang="zh-CN" altLang="en-US" sz="2400" dirty="0">
                <a:latin typeface="Times New Roman" panose="02020603050405020304" pitchFamily="18" charset="0"/>
              </a:rPr>
              <a:t>检索系统对用户查询的理解是非确定的</a:t>
            </a:r>
            <a:r>
              <a:rPr lang="en-US" altLang="zh-CN" sz="2400" dirty="0">
                <a:latin typeface="Times New Roman" panose="02020603050405020304" pitchFamily="18" charset="0"/>
              </a:rPr>
              <a:t>(uncertain)</a:t>
            </a:r>
            <a:r>
              <a:rPr lang="zh-CN" altLang="en-US" sz="2400" dirty="0">
                <a:latin typeface="Times New Roman" panose="02020603050405020304" pitchFamily="18" charset="0"/>
              </a:rPr>
              <a:t>，对返回结果的猜测也是非确定的；</a:t>
            </a:r>
            <a:endParaRPr lang="en-US" altLang="zh-CN" sz="2400" dirty="0">
              <a:latin typeface="Times New Roman" panose="02020603050405020304" pitchFamily="18" charset="0"/>
            </a:endParaRPr>
          </a:p>
          <a:p>
            <a:pPr>
              <a:lnSpc>
                <a:spcPct val="150000"/>
              </a:lnSpc>
            </a:pPr>
            <a:r>
              <a:rPr lang="zh-CN" altLang="en-US" sz="2400" dirty="0">
                <a:latin typeface="Times New Roman" panose="02020603050405020304" pitchFamily="18" charset="0"/>
              </a:rPr>
              <a:t>而概率理论为</a:t>
            </a:r>
            <a:r>
              <a:rPr lang="zh-CN" altLang="en-US" sz="2400" b="1" dirty="0">
                <a:solidFill>
                  <a:srgbClr val="FF0000"/>
                </a:solidFill>
                <a:latin typeface="Times New Roman" panose="02020603050405020304" pitchFamily="18" charset="0"/>
              </a:rPr>
              <a:t>非确定推理</a:t>
            </a:r>
            <a:r>
              <a:rPr lang="zh-CN" altLang="en-US" sz="2400" dirty="0">
                <a:latin typeface="Times New Roman" panose="02020603050405020304" pitchFamily="18" charset="0"/>
              </a:rPr>
              <a:t>提供了坚实的理论基础；</a:t>
            </a:r>
            <a:endParaRPr lang="en-US" altLang="zh-CN" sz="2400" dirty="0">
              <a:latin typeface="Times New Roman" panose="02020603050405020304" pitchFamily="18" charset="0"/>
            </a:endParaRPr>
          </a:p>
          <a:p>
            <a:pPr>
              <a:lnSpc>
                <a:spcPct val="150000"/>
              </a:lnSpc>
            </a:pPr>
            <a:r>
              <a:rPr lang="zh-CN" altLang="en-US" sz="2400" dirty="0">
                <a:latin typeface="Times New Roman" panose="02020603050405020304" pitchFamily="18" charset="0"/>
              </a:rPr>
              <a:t>概率检索模型可以</a:t>
            </a:r>
            <a:r>
              <a:rPr lang="zh-CN" altLang="en-US" sz="2400" b="1" dirty="0">
                <a:solidFill>
                  <a:srgbClr val="FF0000"/>
                </a:solidFill>
                <a:latin typeface="Times New Roman" panose="02020603050405020304" pitchFamily="18" charset="0"/>
              </a:rPr>
              <a:t>计算文档和查询相关的可能性；</a:t>
            </a:r>
            <a:endParaRPr lang="en-US" altLang="zh-CN" sz="2400" b="1" dirty="0">
              <a:solidFill>
                <a:srgbClr val="FF0000"/>
              </a:solidFill>
              <a:latin typeface="Times New Roman" panose="02020603050405020304" pitchFamily="18" charset="0"/>
            </a:endParaRPr>
          </a:p>
        </p:txBody>
      </p:sp>
      <p:sp>
        <p:nvSpPr>
          <p:cNvPr id="5" name="Rectangle 2"/>
          <p:cNvSpPr txBox="1">
            <a:spLocks noChangeArrowheads="1"/>
          </p:cNvSpPr>
          <p:nvPr/>
        </p:nvSpPr>
        <p:spPr>
          <a:xfrm>
            <a:off x="323528" y="132374"/>
            <a:ext cx="7573262" cy="984738"/>
          </a:xfrm>
          <a:prstGeom prst="rect">
            <a:avLst/>
          </a:prstGeom>
        </p:spPr>
        <p:txBody>
          <a:bodyPr vert="horz" lIns="91440" tIns="45720" rIns="91440" bIns="45720" rtlCol="0" anchor="ctr">
            <a:normAutofit/>
          </a:bodyPr>
          <a:lstStyle>
            <a:lvl1pPr>
              <a:spcBef>
                <a:spcPct val="0"/>
              </a:spcBef>
              <a:buNone/>
              <a:defRPr sz="2800">
                <a:solidFill>
                  <a:srgbClr val="660066"/>
                </a:solidFill>
                <a:latin typeface="微软雅黑" panose="020B0503020204020204" pitchFamily="34" charset="-122"/>
                <a:ea typeface="微软雅黑" panose="020B0503020204020204" pitchFamily="34" charset="-122"/>
              </a:defRPr>
            </a:lvl1pPr>
          </a:lstStyle>
          <a:p>
            <a:r>
              <a:rPr lang="en-US" altLang="zh-CN" dirty="0"/>
              <a:t>5.3.3  </a:t>
            </a:r>
            <a:r>
              <a:rPr lang="zh-CN" altLang="en-US" dirty="0"/>
              <a:t>概率检索模型</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1794" y="1268760"/>
            <a:ext cx="8229600" cy="5087590"/>
          </a:xfrm>
        </p:spPr>
        <p:txBody>
          <a:bodyPr>
            <a:normAutofit fontScale="92500"/>
          </a:bodyPr>
          <a:lstStyle/>
          <a:p>
            <a:pPr>
              <a:lnSpc>
                <a:spcPct val="150000"/>
              </a:lnSpc>
            </a:pPr>
            <a:r>
              <a:rPr lang="zh-CN" altLang="en-US" sz="2800" dirty="0"/>
              <a:t>概率检索模型是通过概率方法将查询和文档联系起来</a:t>
            </a:r>
          </a:p>
          <a:p>
            <a:pPr lvl="1">
              <a:lnSpc>
                <a:spcPct val="150000"/>
              </a:lnSpc>
            </a:pPr>
            <a:r>
              <a:rPr lang="zh-CN" altLang="en-US" sz="2400" dirty="0"/>
              <a:t>定义</a:t>
            </a:r>
            <a:r>
              <a:rPr lang="en-US" altLang="zh-CN" sz="2400" dirty="0"/>
              <a:t>3</a:t>
            </a:r>
            <a:r>
              <a:rPr lang="zh-CN" altLang="en-US" sz="2400" dirty="0"/>
              <a:t>个随机变量</a:t>
            </a:r>
            <a:r>
              <a:rPr lang="en-US" altLang="zh-CN" sz="2400" i="1" dirty="0"/>
              <a:t>R</a:t>
            </a:r>
            <a:r>
              <a:rPr lang="zh-CN" altLang="en-US" sz="2400" dirty="0"/>
              <a:t>、</a:t>
            </a:r>
            <a:r>
              <a:rPr lang="en-US" altLang="zh-CN" sz="2400" i="1" dirty="0"/>
              <a:t>Q</a:t>
            </a:r>
            <a:r>
              <a:rPr lang="zh-CN" altLang="en-US" sz="2400" dirty="0"/>
              <a:t>、</a:t>
            </a:r>
            <a:r>
              <a:rPr lang="en-US" altLang="zh-CN" sz="2400" i="1" dirty="0"/>
              <a:t>D</a:t>
            </a:r>
            <a:r>
              <a:rPr lang="zh-CN" altLang="en-US" sz="2400" dirty="0"/>
              <a:t>：相关度</a:t>
            </a:r>
            <a:r>
              <a:rPr lang="en-US" altLang="zh-CN" sz="2400" i="1" dirty="0"/>
              <a:t>R</a:t>
            </a:r>
            <a:r>
              <a:rPr lang="en-US" altLang="zh-CN" sz="2400" dirty="0"/>
              <a:t>={0,1}</a:t>
            </a:r>
            <a:r>
              <a:rPr lang="zh-CN" altLang="en-US" sz="2400" dirty="0"/>
              <a:t>，查询</a:t>
            </a:r>
            <a:r>
              <a:rPr lang="en-US" altLang="zh-CN" sz="2400" i="1" dirty="0"/>
              <a:t>Q</a:t>
            </a:r>
            <a:r>
              <a:rPr lang="en-US" altLang="zh-CN" sz="2400" dirty="0"/>
              <a:t>={</a:t>
            </a:r>
            <a:r>
              <a:rPr lang="en-US" altLang="zh-CN" sz="2400" i="1" dirty="0"/>
              <a:t>q</a:t>
            </a:r>
            <a:r>
              <a:rPr lang="en-US" altLang="zh-CN" sz="2400" i="1" baseline="-25000" dirty="0"/>
              <a:t>1</a:t>
            </a:r>
            <a:r>
              <a:rPr lang="en-US" altLang="zh-CN" sz="2400" dirty="0"/>
              <a:t>,</a:t>
            </a:r>
            <a:r>
              <a:rPr lang="en-US" altLang="zh-CN" sz="2400" i="1" dirty="0"/>
              <a:t>q</a:t>
            </a:r>
            <a:r>
              <a:rPr lang="en-US" altLang="zh-CN" sz="2400" i="1" baseline="-25000" dirty="0"/>
              <a:t>2</a:t>
            </a:r>
            <a:r>
              <a:rPr lang="en-US" altLang="zh-CN" sz="2400" dirty="0"/>
              <a:t>,…}</a:t>
            </a:r>
            <a:r>
              <a:rPr lang="zh-CN" altLang="en-US" sz="2400" dirty="0"/>
              <a:t>，文档</a:t>
            </a:r>
            <a:r>
              <a:rPr lang="en-US" altLang="zh-CN" sz="2400" i="1" dirty="0"/>
              <a:t>D</a:t>
            </a:r>
            <a:r>
              <a:rPr lang="en-US" altLang="zh-CN" sz="2400" dirty="0"/>
              <a:t>={</a:t>
            </a:r>
            <a:r>
              <a:rPr lang="en-US" altLang="zh-CN" sz="2400" i="1" dirty="0"/>
              <a:t>d</a:t>
            </a:r>
            <a:r>
              <a:rPr lang="en-US" altLang="zh-CN" sz="2400" i="1" baseline="-25000" dirty="0"/>
              <a:t>1</a:t>
            </a:r>
            <a:r>
              <a:rPr lang="en-US" altLang="zh-CN" sz="2400" i="1" dirty="0"/>
              <a:t>,d</a:t>
            </a:r>
            <a:r>
              <a:rPr lang="en-US" altLang="zh-CN" sz="2400" i="1" baseline="-25000" dirty="0"/>
              <a:t>2</a:t>
            </a:r>
            <a:r>
              <a:rPr lang="en-US" altLang="zh-CN" sz="2400" i="1" dirty="0"/>
              <a:t>,</a:t>
            </a:r>
            <a:r>
              <a:rPr lang="en-US" altLang="zh-CN" sz="2400" dirty="0"/>
              <a:t>…}</a:t>
            </a:r>
            <a:r>
              <a:rPr lang="zh-CN" altLang="en-US" sz="2400" dirty="0"/>
              <a:t>，则可以通过计算条件概率</a:t>
            </a:r>
            <a:r>
              <a:rPr lang="en-US" altLang="zh-CN" sz="2400" i="1" dirty="0"/>
              <a:t>P</a:t>
            </a:r>
            <a:r>
              <a:rPr lang="en-US" altLang="zh-CN" sz="2400" dirty="0"/>
              <a:t>(</a:t>
            </a:r>
            <a:r>
              <a:rPr lang="en-US" altLang="zh-CN" sz="2400" i="1" dirty="0"/>
              <a:t>R</a:t>
            </a:r>
            <a:r>
              <a:rPr lang="en-US" altLang="zh-CN" sz="2400" dirty="0"/>
              <a:t>=1|</a:t>
            </a:r>
            <a:r>
              <a:rPr lang="en-US" altLang="zh-CN" sz="2400" i="1" dirty="0"/>
              <a:t>Q</a:t>
            </a:r>
            <a:r>
              <a:rPr lang="en-US" altLang="zh-CN" sz="2400" dirty="0"/>
              <a:t>=</a:t>
            </a:r>
            <a:r>
              <a:rPr lang="en-US" altLang="zh-CN" sz="2400" i="1" dirty="0" err="1"/>
              <a:t>q</a:t>
            </a:r>
            <a:r>
              <a:rPr lang="en-US" altLang="zh-CN" sz="2400" dirty="0" err="1"/>
              <a:t>,</a:t>
            </a:r>
            <a:r>
              <a:rPr lang="en-US" altLang="zh-CN" sz="2400" i="1" dirty="0" err="1"/>
              <a:t>D</a:t>
            </a:r>
            <a:r>
              <a:rPr lang="en-US" altLang="zh-CN" sz="2400" dirty="0"/>
              <a:t>=</a:t>
            </a:r>
            <a:r>
              <a:rPr lang="en-US" altLang="zh-CN" sz="2400" i="1" dirty="0"/>
              <a:t>d</a:t>
            </a:r>
            <a:r>
              <a:rPr lang="en-US" altLang="zh-CN" sz="2400" dirty="0"/>
              <a:t>)</a:t>
            </a:r>
            <a:r>
              <a:rPr lang="zh-CN" altLang="en-US" sz="2400" dirty="0"/>
              <a:t>来度量文档和查询的相关度。</a:t>
            </a:r>
          </a:p>
          <a:p>
            <a:pPr>
              <a:lnSpc>
                <a:spcPct val="150000"/>
              </a:lnSpc>
            </a:pPr>
            <a:r>
              <a:rPr lang="zh-CN" altLang="en-US" sz="2800" dirty="0"/>
              <a:t>概率模型包括一系列模型，如经典的二值独立概率模型</a:t>
            </a:r>
            <a:r>
              <a:rPr lang="en-US" altLang="zh-CN" sz="2800" dirty="0"/>
              <a:t>BIM</a:t>
            </a:r>
            <a:r>
              <a:rPr lang="zh-CN" altLang="en-US" sz="2800" dirty="0"/>
              <a:t>、</a:t>
            </a:r>
            <a:r>
              <a:rPr lang="en-US" altLang="zh-CN" sz="2800" dirty="0"/>
              <a:t>BM25</a:t>
            </a:r>
            <a:r>
              <a:rPr lang="zh-CN" altLang="en-US" sz="2800" dirty="0"/>
              <a:t>模型等</a:t>
            </a:r>
            <a:r>
              <a:rPr lang="en-US" altLang="zh-CN" sz="2800" dirty="0"/>
              <a:t>(</a:t>
            </a:r>
            <a:r>
              <a:rPr lang="zh-CN" altLang="en-US" sz="2800" dirty="0"/>
              <a:t>还有贝叶斯网络模型</a:t>
            </a:r>
            <a:r>
              <a:rPr lang="en-US" altLang="zh-CN" sz="2800" dirty="0"/>
              <a:t>)</a:t>
            </a:r>
            <a:r>
              <a:rPr lang="zh-CN" altLang="en-US" sz="2800" dirty="0"/>
              <a:t>。</a:t>
            </a:r>
            <a:endParaRPr lang="en-US" altLang="zh-CN" sz="2800" dirty="0"/>
          </a:p>
          <a:p>
            <a:pPr>
              <a:lnSpc>
                <a:spcPct val="150000"/>
              </a:lnSpc>
            </a:pPr>
            <a:r>
              <a:rPr lang="en-US" altLang="zh-CN" sz="2800" dirty="0"/>
              <a:t>1998</a:t>
            </a:r>
            <a:r>
              <a:rPr lang="zh-CN" altLang="en-US" sz="2800" dirty="0"/>
              <a:t>出现的</a:t>
            </a:r>
            <a:r>
              <a:rPr lang="zh-CN" altLang="en-US" sz="2800" b="1" dirty="0">
                <a:solidFill>
                  <a:srgbClr val="FF0000"/>
                </a:solidFill>
              </a:rPr>
              <a:t>基于统计语言建模的信息检索模型</a:t>
            </a:r>
            <a:r>
              <a:rPr lang="zh-CN" altLang="en-US" sz="2800" dirty="0"/>
              <a:t>本质上也是概率模型的一种。</a:t>
            </a:r>
          </a:p>
          <a:p>
            <a:pPr>
              <a:lnSpc>
                <a:spcPct val="150000"/>
              </a:lnSpc>
            </a:pPr>
            <a:endParaRPr lang="zh-CN" altLang="en-US" sz="2800" dirty="0"/>
          </a:p>
        </p:txBody>
      </p:sp>
      <p:sp>
        <p:nvSpPr>
          <p:cNvPr id="4" name="灯片编号占位符 3"/>
          <p:cNvSpPr>
            <a:spLocks noGrp="1"/>
          </p:cNvSpPr>
          <p:nvPr>
            <p:ph type="sldNum" sz="quarter" idx="12"/>
          </p:nvPr>
        </p:nvSpPr>
        <p:spPr/>
        <p:txBody>
          <a:bodyPr/>
          <a:lstStyle/>
          <a:p>
            <a:pPr>
              <a:defRPr/>
            </a:pPr>
            <a:fld id="{DB3EC566-48E6-4552-87D6-CB322A8F1925}" type="slidenum">
              <a:rPr lang="en-US" smtClean="0"/>
              <a:t>84</a:t>
            </a:fld>
            <a:endParaRPr lang="en-US"/>
          </a:p>
        </p:txBody>
      </p:sp>
      <p:sp>
        <p:nvSpPr>
          <p:cNvPr id="6" name="Rectangle 2"/>
          <p:cNvSpPr txBox="1">
            <a:spLocks noChangeArrowheads="1"/>
          </p:cNvSpPr>
          <p:nvPr/>
        </p:nvSpPr>
        <p:spPr>
          <a:xfrm>
            <a:off x="323528" y="132374"/>
            <a:ext cx="7573262" cy="984738"/>
          </a:xfrm>
          <a:prstGeom prst="rect">
            <a:avLst/>
          </a:prstGeom>
        </p:spPr>
        <p:txBody>
          <a:bodyPr vert="horz" lIns="91440" tIns="45720" rIns="91440" bIns="45720" rtlCol="0" anchor="ctr">
            <a:normAutofit/>
          </a:bodyPr>
          <a:lstStyle>
            <a:defPPr>
              <a:defRPr lang="zh-CN"/>
            </a:defPPr>
            <a:lvl1pPr>
              <a:spcBef>
                <a:spcPct val="0"/>
              </a:spcBef>
              <a:buNone/>
              <a:defRPr sz="2800">
                <a:solidFill>
                  <a:srgbClr val="660066"/>
                </a:solidFill>
                <a:latin typeface="微软雅黑" panose="020B0503020204020204" pitchFamily="34" charset="-122"/>
                <a:ea typeface="微软雅黑" panose="020B0503020204020204" pitchFamily="34" charset="-122"/>
              </a:defRPr>
            </a:lvl1pPr>
          </a:lstStyle>
          <a:p>
            <a:r>
              <a:rPr lang="en-US" altLang="zh-CN" dirty="0"/>
              <a:t>5.3.3  </a:t>
            </a:r>
            <a:r>
              <a:rPr lang="zh-CN" altLang="en-US" dirty="0"/>
              <a:t>概率检索模型</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5"/>
          <p:cNvSpPr>
            <a:spLocks noGrp="1"/>
          </p:cNvSpPr>
          <p:nvPr>
            <p:ph type="dt" sz="half" idx="10"/>
          </p:nvPr>
        </p:nvSpPr>
        <p:spPr/>
        <p:txBody>
          <a:bodyPr/>
          <a:lstStyle/>
          <a:p>
            <a:fld id="{93C8FAC1-2C71-4C8B-A2DF-D30FB009DD66}" type="datetime1">
              <a:rPr lang="zh-CN" altLang="en-US"/>
              <a:t>2021/12/31</a:t>
            </a:fld>
            <a:endParaRPr lang="en-US" altLang="zh-CN"/>
          </a:p>
        </p:txBody>
      </p:sp>
      <p:sp>
        <p:nvSpPr>
          <p:cNvPr id="9" name="灯片编号占位符 7"/>
          <p:cNvSpPr>
            <a:spLocks noGrp="1"/>
          </p:cNvSpPr>
          <p:nvPr>
            <p:ph type="sldNum" sz="quarter" idx="12"/>
          </p:nvPr>
        </p:nvSpPr>
        <p:spPr/>
        <p:txBody>
          <a:bodyPr/>
          <a:lstStyle/>
          <a:p>
            <a:fld id="{5D9C5DB3-5C01-43AB-85C1-6D0D8A427722}" type="slidenum">
              <a:rPr lang="zh-CN" altLang="en-US"/>
              <a:t>85</a:t>
            </a:fld>
            <a:endParaRPr lang="en-US" altLang="zh-CN"/>
          </a:p>
        </p:txBody>
      </p:sp>
      <p:sp>
        <p:nvSpPr>
          <p:cNvPr id="498691" name="Rectangle 3"/>
          <p:cNvSpPr>
            <a:spLocks noGrp="1" noChangeArrowheads="1"/>
          </p:cNvSpPr>
          <p:nvPr>
            <p:ph type="body" sz="half" idx="1"/>
          </p:nvPr>
        </p:nvSpPr>
        <p:spPr>
          <a:xfrm>
            <a:off x="467544" y="1268760"/>
            <a:ext cx="7951177" cy="3938954"/>
          </a:xfrm>
        </p:spPr>
        <p:txBody>
          <a:bodyPr>
            <a:normAutofit fontScale="92500"/>
          </a:bodyPr>
          <a:lstStyle/>
          <a:p>
            <a:pPr>
              <a:lnSpc>
                <a:spcPct val="150000"/>
              </a:lnSpc>
              <a:buNone/>
            </a:pPr>
            <a:r>
              <a:rPr lang="en-US" altLang="zh-CN" sz="3000" dirty="0">
                <a:solidFill>
                  <a:srgbClr val="FF0000"/>
                </a:solidFill>
                <a:latin typeface="黑体" panose="02010609060101010101" pitchFamily="49" charset="-122"/>
                <a:ea typeface="黑体" panose="02010609060101010101" pitchFamily="49" charset="-122"/>
              </a:rPr>
              <a:t>3</a:t>
            </a:r>
            <a:r>
              <a:rPr lang="zh-CN" altLang="en-US" sz="3000" dirty="0">
                <a:solidFill>
                  <a:srgbClr val="FF0000"/>
                </a:solidFill>
                <a:latin typeface="黑体" panose="02010609060101010101" pitchFamily="49" charset="-122"/>
                <a:ea typeface="黑体" panose="02010609060101010101" pitchFamily="49" charset="-122"/>
              </a:rPr>
              <a:t>、概率相似度</a:t>
            </a:r>
          </a:p>
          <a:p>
            <a:pPr lvl="1">
              <a:lnSpc>
                <a:spcPct val="150000"/>
              </a:lnSpc>
            </a:pPr>
            <a:r>
              <a:rPr lang="zh-CN" altLang="en-US" sz="2215" dirty="0">
                <a:solidFill>
                  <a:srgbClr val="000000"/>
                </a:solidFill>
              </a:rPr>
              <a:t>对于概率检索模型而言，标引词</a:t>
            </a:r>
            <a:r>
              <a:rPr lang="en-US" altLang="zh-CN" sz="2215" dirty="0">
                <a:solidFill>
                  <a:srgbClr val="000000"/>
                </a:solidFill>
              </a:rPr>
              <a:t>K</a:t>
            </a:r>
            <a:r>
              <a:rPr lang="en-US" altLang="zh-CN" sz="2215" baseline="-25000" dirty="0">
                <a:solidFill>
                  <a:srgbClr val="000000"/>
                </a:solidFill>
              </a:rPr>
              <a:t>i</a:t>
            </a:r>
            <a:r>
              <a:rPr lang="zh-CN" altLang="en-US" sz="2215" dirty="0">
                <a:solidFill>
                  <a:srgbClr val="000000"/>
                </a:solidFill>
              </a:rPr>
              <a:t>在文档</a:t>
            </a:r>
            <a:r>
              <a:rPr lang="en-US" altLang="zh-CN" sz="2215" dirty="0" err="1">
                <a:solidFill>
                  <a:srgbClr val="000000"/>
                </a:solidFill>
              </a:rPr>
              <a:t>D</a:t>
            </a:r>
            <a:r>
              <a:rPr lang="en-US" altLang="zh-CN" sz="2215" baseline="-25000" dirty="0" err="1">
                <a:solidFill>
                  <a:srgbClr val="000000"/>
                </a:solidFill>
              </a:rPr>
              <a:t>j</a:t>
            </a:r>
            <a:r>
              <a:rPr lang="zh-CN" altLang="en-US" sz="2215" dirty="0">
                <a:solidFill>
                  <a:srgbClr val="000000"/>
                </a:solidFill>
              </a:rPr>
              <a:t>中的权重</a:t>
            </a:r>
            <a:r>
              <a:rPr lang="en-US" altLang="zh-CN" sz="2215" dirty="0" err="1">
                <a:solidFill>
                  <a:srgbClr val="000000"/>
                </a:solidFill>
              </a:rPr>
              <a:t>W</a:t>
            </a:r>
            <a:r>
              <a:rPr lang="en-US" altLang="zh-CN" sz="2215" baseline="-25000" dirty="0" err="1">
                <a:solidFill>
                  <a:srgbClr val="000000"/>
                </a:solidFill>
              </a:rPr>
              <a:t>ij</a:t>
            </a:r>
            <a:r>
              <a:rPr lang="en-US" altLang="zh-CN" sz="2215" dirty="0">
                <a:solidFill>
                  <a:srgbClr val="000000"/>
                </a:solidFill>
              </a:rPr>
              <a:t>∈{0</a:t>
            </a:r>
            <a:r>
              <a:rPr lang="zh-CN" altLang="en-US" sz="2215" dirty="0">
                <a:solidFill>
                  <a:srgbClr val="000000"/>
                </a:solidFill>
              </a:rPr>
              <a:t>，</a:t>
            </a:r>
            <a:r>
              <a:rPr lang="en-US" altLang="zh-CN" sz="2215" dirty="0">
                <a:solidFill>
                  <a:srgbClr val="000000"/>
                </a:solidFill>
              </a:rPr>
              <a:t>1}</a:t>
            </a:r>
            <a:r>
              <a:rPr lang="zh-CN" altLang="en-US" sz="2215" dirty="0">
                <a:solidFill>
                  <a:srgbClr val="000000"/>
                </a:solidFill>
              </a:rPr>
              <a:t>，同时用户查询中的标引词</a:t>
            </a:r>
            <a:r>
              <a:rPr lang="en-US" altLang="zh-CN" sz="2215" dirty="0" err="1">
                <a:solidFill>
                  <a:srgbClr val="000000"/>
                </a:solidFill>
              </a:rPr>
              <a:t>W</a:t>
            </a:r>
            <a:r>
              <a:rPr lang="en-US" altLang="zh-CN" sz="2215" baseline="-25000" dirty="0" err="1">
                <a:solidFill>
                  <a:srgbClr val="000000"/>
                </a:solidFill>
              </a:rPr>
              <a:t>iq</a:t>
            </a:r>
            <a:r>
              <a:rPr lang="en-US" altLang="zh-CN" sz="2215" dirty="0">
                <a:solidFill>
                  <a:srgbClr val="000000"/>
                </a:solidFill>
              </a:rPr>
              <a:t>∈{0</a:t>
            </a:r>
            <a:r>
              <a:rPr lang="zh-CN" altLang="en-US" sz="2215" dirty="0">
                <a:solidFill>
                  <a:srgbClr val="000000"/>
                </a:solidFill>
              </a:rPr>
              <a:t>，</a:t>
            </a:r>
            <a:r>
              <a:rPr lang="en-US" altLang="zh-CN" sz="2215" dirty="0">
                <a:solidFill>
                  <a:srgbClr val="000000"/>
                </a:solidFill>
              </a:rPr>
              <a:t>1}</a:t>
            </a:r>
            <a:r>
              <a:rPr lang="zh-CN" altLang="en-US" sz="2215" dirty="0">
                <a:solidFill>
                  <a:srgbClr val="000000"/>
                </a:solidFill>
              </a:rPr>
              <a:t>，查询</a:t>
            </a:r>
            <a:r>
              <a:rPr lang="en-US" altLang="zh-CN" sz="2215" dirty="0">
                <a:solidFill>
                  <a:srgbClr val="000000"/>
                </a:solidFill>
              </a:rPr>
              <a:t>Q</a:t>
            </a:r>
            <a:r>
              <a:rPr lang="zh-CN" altLang="en-US" sz="2215" dirty="0">
                <a:solidFill>
                  <a:srgbClr val="000000"/>
                </a:solidFill>
              </a:rPr>
              <a:t>是标引词空间的一个子集，用</a:t>
            </a:r>
            <a:r>
              <a:rPr lang="en-US" altLang="zh-CN" sz="2215" dirty="0">
                <a:solidFill>
                  <a:srgbClr val="000000"/>
                </a:solidFill>
              </a:rPr>
              <a:t>R</a:t>
            </a:r>
            <a:r>
              <a:rPr lang="zh-CN" altLang="en-US" sz="2215" dirty="0">
                <a:solidFill>
                  <a:srgbClr val="000000"/>
                </a:solidFill>
              </a:rPr>
              <a:t>表示已知的相关文献集，用   表示</a:t>
            </a:r>
            <a:r>
              <a:rPr lang="en-US" altLang="zh-CN" sz="2215" dirty="0">
                <a:solidFill>
                  <a:srgbClr val="000000"/>
                </a:solidFill>
              </a:rPr>
              <a:t>R</a:t>
            </a:r>
            <a:r>
              <a:rPr lang="zh-CN" altLang="en-US" sz="2215" dirty="0">
                <a:solidFill>
                  <a:srgbClr val="000000"/>
                </a:solidFill>
              </a:rPr>
              <a:t>的补集，条件概率</a:t>
            </a:r>
            <a:r>
              <a:rPr lang="en-US" altLang="zh-CN" sz="2215" dirty="0">
                <a:solidFill>
                  <a:srgbClr val="000000"/>
                </a:solidFill>
              </a:rPr>
              <a:t>P(</a:t>
            </a:r>
            <a:r>
              <a:rPr lang="en-US" altLang="zh-CN" sz="2215" dirty="0" err="1">
                <a:solidFill>
                  <a:srgbClr val="000000"/>
                </a:solidFill>
              </a:rPr>
              <a:t>R∣D</a:t>
            </a:r>
            <a:r>
              <a:rPr lang="en-US" altLang="zh-CN" sz="2215" baseline="-25000" dirty="0" err="1">
                <a:solidFill>
                  <a:srgbClr val="000000"/>
                </a:solidFill>
              </a:rPr>
              <a:t>j</a:t>
            </a:r>
            <a:r>
              <a:rPr lang="en-US" altLang="zh-CN" sz="2215" dirty="0">
                <a:solidFill>
                  <a:srgbClr val="000000"/>
                </a:solidFill>
              </a:rPr>
              <a:t>)</a:t>
            </a:r>
            <a:r>
              <a:rPr lang="zh-CN" altLang="en-US" sz="2215" dirty="0">
                <a:solidFill>
                  <a:srgbClr val="000000"/>
                </a:solidFill>
              </a:rPr>
              <a:t>表示文档</a:t>
            </a:r>
            <a:r>
              <a:rPr lang="en-US" altLang="zh-CN" sz="2215" dirty="0" err="1">
                <a:solidFill>
                  <a:srgbClr val="000000"/>
                </a:solidFill>
              </a:rPr>
              <a:t>D</a:t>
            </a:r>
            <a:r>
              <a:rPr lang="en-US" altLang="zh-CN" sz="2215" baseline="-25000" dirty="0" err="1">
                <a:solidFill>
                  <a:srgbClr val="000000"/>
                </a:solidFill>
              </a:rPr>
              <a:t>j</a:t>
            </a:r>
            <a:r>
              <a:rPr lang="zh-CN" altLang="en-US" sz="2215" dirty="0">
                <a:solidFill>
                  <a:srgbClr val="000000"/>
                </a:solidFill>
              </a:rPr>
              <a:t>与查询</a:t>
            </a:r>
            <a:r>
              <a:rPr lang="en-US" altLang="zh-CN" sz="2215" dirty="0">
                <a:solidFill>
                  <a:srgbClr val="000000"/>
                </a:solidFill>
              </a:rPr>
              <a:t>Q</a:t>
            </a:r>
            <a:r>
              <a:rPr lang="zh-CN" altLang="en-US" sz="2215" dirty="0">
                <a:solidFill>
                  <a:srgbClr val="000000"/>
                </a:solidFill>
              </a:rPr>
              <a:t>相关的概率，条件概率</a:t>
            </a:r>
            <a:r>
              <a:rPr lang="en-US" altLang="zh-CN" sz="2215" dirty="0">
                <a:solidFill>
                  <a:srgbClr val="000000"/>
                </a:solidFill>
              </a:rPr>
              <a:t>P(  ∣</a:t>
            </a:r>
            <a:r>
              <a:rPr lang="en-US" altLang="zh-CN" sz="2215" dirty="0" err="1">
                <a:solidFill>
                  <a:srgbClr val="000000"/>
                </a:solidFill>
              </a:rPr>
              <a:t>D</a:t>
            </a:r>
            <a:r>
              <a:rPr lang="en-US" altLang="zh-CN" sz="2215" baseline="-25000" dirty="0" err="1">
                <a:solidFill>
                  <a:srgbClr val="000000"/>
                </a:solidFill>
              </a:rPr>
              <a:t>j</a:t>
            </a:r>
            <a:r>
              <a:rPr lang="en-US" altLang="zh-CN" sz="2215" dirty="0">
                <a:solidFill>
                  <a:srgbClr val="000000"/>
                </a:solidFill>
              </a:rPr>
              <a:t>)</a:t>
            </a:r>
            <a:r>
              <a:rPr lang="zh-CN" altLang="en-US" sz="2215" dirty="0">
                <a:solidFill>
                  <a:srgbClr val="000000"/>
                </a:solidFill>
              </a:rPr>
              <a:t>表示文档</a:t>
            </a:r>
            <a:r>
              <a:rPr lang="en-US" altLang="zh-CN" sz="2215" dirty="0" err="1">
                <a:solidFill>
                  <a:srgbClr val="000000"/>
                </a:solidFill>
              </a:rPr>
              <a:t>D</a:t>
            </a:r>
            <a:r>
              <a:rPr lang="en-US" altLang="zh-CN" sz="2215" baseline="-25000" dirty="0" err="1">
                <a:solidFill>
                  <a:srgbClr val="000000"/>
                </a:solidFill>
              </a:rPr>
              <a:t>j</a:t>
            </a:r>
            <a:r>
              <a:rPr lang="zh-CN" altLang="en-US" sz="2215" dirty="0">
                <a:solidFill>
                  <a:srgbClr val="000000"/>
                </a:solidFill>
              </a:rPr>
              <a:t>与查询</a:t>
            </a:r>
            <a:r>
              <a:rPr lang="en-US" altLang="zh-CN" sz="2215" dirty="0">
                <a:solidFill>
                  <a:srgbClr val="000000"/>
                </a:solidFill>
              </a:rPr>
              <a:t>Q</a:t>
            </a:r>
            <a:r>
              <a:rPr lang="zh-CN" altLang="en-US" sz="2215" dirty="0">
                <a:solidFill>
                  <a:srgbClr val="000000"/>
                </a:solidFill>
              </a:rPr>
              <a:t>不相关的概率。文献</a:t>
            </a:r>
            <a:r>
              <a:rPr lang="en-US" altLang="zh-CN" sz="2215" dirty="0" err="1">
                <a:solidFill>
                  <a:srgbClr val="000000"/>
                </a:solidFill>
              </a:rPr>
              <a:t>D</a:t>
            </a:r>
            <a:r>
              <a:rPr lang="en-US" altLang="zh-CN" sz="2215" baseline="-25000" dirty="0" err="1">
                <a:solidFill>
                  <a:srgbClr val="000000"/>
                </a:solidFill>
              </a:rPr>
              <a:t>j</a:t>
            </a:r>
            <a:r>
              <a:rPr lang="zh-CN" altLang="en-US" sz="2215" dirty="0">
                <a:solidFill>
                  <a:srgbClr val="000000"/>
                </a:solidFill>
              </a:rPr>
              <a:t>与查询</a:t>
            </a:r>
            <a:r>
              <a:rPr lang="en-US" altLang="zh-CN" sz="2215" dirty="0">
                <a:solidFill>
                  <a:srgbClr val="000000"/>
                </a:solidFill>
              </a:rPr>
              <a:t>Q</a:t>
            </a:r>
            <a:r>
              <a:rPr lang="zh-CN" altLang="en-US" sz="2215" dirty="0">
                <a:solidFill>
                  <a:srgbClr val="000000"/>
                </a:solidFill>
              </a:rPr>
              <a:t>的相似度</a:t>
            </a:r>
            <a:r>
              <a:rPr lang="en-US" altLang="zh-CN" sz="2215" dirty="0">
                <a:solidFill>
                  <a:srgbClr val="000000"/>
                </a:solidFill>
              </a:rPr>
              <a:t>Sim(</a:t>
            </a:r>
            <a:r>
              <a:rPr lang="en-US" altLang="zh-CN" sz="2215" dirty="0" err="1">
                <a:solidFill>
                  <a:srgbClr val="000000"/>
                </a:solidFill>
              </a:rPr>
              <a:t>D</a:t>
            </a:r>
            <a:r>
              <a:rPr lang="en-US" altLang="zh-CN" sz="2215" baseline="-25000" dirty="0" err="1">
                <a:solidFill>
                  <a:srgbClr val="000000"/>
                </a:solidFill>
              </a:rPr>
              <a:t>j</a:t>
            </a:r>
            <a:r>
              <a:rPr lang="en-US" altLang="zh-CN" sz="2215" dirty="0" err="1">
                <a:solidFill>
                  <a:srgbClr val="000000"/>
                </a:solidFill>
              </a:rPr>
              <a:t>,Q</a:t>
            </a:r>
            <a:r>
              <a:rPr lang="en-US" altLang="zh-CN" sz="2215" dirty="0">
                <a:solidFill>
                  <a:srgbClr val="000000"/>
                </a:solidFill>
              </a:rPr>
              <a:t>)</a:t>
            </a:r>
            <a:r>
              <a:rPr lang="zh-CN" altLang="en-US" sz="2215" dirty="0">
                <a:solidFill>
                  <a:srgbClr val="000000"/>
                </a:solidFill>
              </a:rPr>
              <a:t>可以定义为两者的比值，即：</a:t>
            </a:r>
          </a:p>
        </p:txBody>
      </p:sp>
      <p:graphicFrame>
        <p:nvGraphicFramePr>
          <p:cNvPr id="498701" name="Object 13"/>
          <p:cNvGraphicFramePr>
            <a:graphicFrameLocks noChangeAspect="1"/>
          </p:cNvGraphicFramePr>
          <p:nvPr/>
        </p:nvGraphicFramePr>
        <p:xfrm>
          <a:off x="5940152" y="2980461"/>
          <a:ext cx="298938" cy="398585"/>
        </p:xfrm>
        <a:graphic>
          <a:graphicData uri="http://schemas.openxmlformats.org/presentationml/2006/ole">
            <mc:AlternateContent xmlns:mc="http://schemas.openxmlformats.org/markup-compatibility/2006">
              <mc:Choice xmlns:v="urn:schemas-microsoft-com:vml" Requires="v">
                <p:oleObj spid="_x0000_s5391" name="公式" r:id="rId3" imgW="152400" imgH="203200" progId="Equation.3">
                  <p:embed/>
                </p:oleObj>
              </mc:Choice>
              <mc:Fallback>
                <p:oleObj name="公式" r:id="rId3" imgW="152400" imgH="203200"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2980461"/>
                        <a:ext cx="298938" cy="398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8703" name="Object 15"/>
          <p:cNvGraphicFramePr>
            <a:graphicFrameLocks noGrp="1" noChangeAspect="1"/>
          </p:cNvGraphicFramePr>
          <p:nvPr>
            <p:ph sz="quarter" idx="3"/>
          </p:nvPr>
        </p:nvGraphicFramePr>
        <p:xfrm>
          <a:off x="7597852" y="3402175"/>
          <a:ext cx="298938" cy="398585"/>
        </p:xfrm>
        <a:graphic>
          <a:graphicData uri="http://schemas.openxmlformats.org/presentationml/2006/ole">
            <mc:AlternateContent xmlns:mc="http://schemas.openxmlformats.org/markup-compatibility/2006">
              <mc:Choice xmlns:v="urn:schemas-microsoft-com:vml" Requires="v">
                <p:oleObj spid="_x0000_s5392" name="公式" r:id="rId5" imgW="152400" imgH="203200" progId="Equation.3">
                  <p:embed/>
                </p:oleObj>
              </mc:Choice>
              <mc:Fallback>
                <p:oleObj name="公式" r:id="rId5" imgW="152400" imgH="203200"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7852" y="3402175"/>
                        <a:ext cx="298938" cy="398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8705" name="Object 17"/>
          <p:cNvGraphicFramePr>
            <a:graphicFrameLocks noChangeAspect="1"/>
          </p:cNvGraphicFramePr>
          <p:nvPr/>
        </p:nvGraphicFramePr>
        <p:xfrm>
          <a:off x="2312377" y="5090746"/>
          <a:ext cx="4652597" cy="845527"/>
        </p:xfrm>
        <a:graphic>
          <a:graphicData uri="http://schemas.openxmlformats.org/presentationml/2006/ole">
            <mc:AlternateContent xmlns:mc="http://schemas.openxmlformats.org/markup-compatibility/2006">
              <mc:Choice xmlns:v="urn:schemas-microsoft-com:vml" Requires="v">
                <p:oleObj spid="_x0000_s5393" name="公式" r:id="rId6" imgW="2654300" imgH="482600" progId="Equation.3">
                  <p:embed/>
                </p:oleObj>
              </mc:Choice>
              <mc:Fallback>
                <p:oleObj name="公式" r:id="rId6" imgW="2654300" imgH="482600"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2377" y="5090746"/>
                        <a:ext cx="4652597" cy="845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2"/>
          <p:cNvSpPr>
            <a:spLocks noGrp="1" noChangeArrowheads="1"/>
          </p:cNvSpPr>
          <p:nvPr>
            <p:ph type="title"/>
          </p:nvPr>
        </p:nvSpPr>
        <p:spPr>
          <a:xfrm>
            <a:off x="323528" y="132374"/>
            <a:ext cx="7573262" cy="984738"/>
          </a:xfrm>
        </p:spPr>
        <p:txBody>
          <a:bodyPr vert="horz" lIns="91440" tIns="45720" rIns="91440" bIns="45720" rtlCol="0" anchor="ctr">
            <a:normAutofit/>
          </a:body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5.3.3  </a:t>
            </a:r>
            <a:r>
              <a:rPr lang="zh-CN" altLang="en-US" sz="2800" dirty="0">
                <a:solidFill>
                  <a:srgbClr val="660066"/>
                </a:solidFill>
                <a:latin typeface="微软雅黑" panose="020B0503020204020204" pitchFamily="34" charset="-122"/>
                <a:ea typeface="微软雅黑" panose="020B0503020204020204" pitchFamily="34" charset="-122"/>
                <a:cs typeface="+mn-cs"/>
              </a:rPr>
              <a:t>概率检索模型</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5"/>
          <p:cNvSpPr>
            <a:spLocks noGrp="1"/>
          </p:cNvSpPr>
          <p:nvPr>
            <p:ph type="dt" sz="half" idx="10"/>
          </p:nvPr>
        </p:nvSpPr>
        <p:spPr/>
        <p:txBody>
          <a:bodyPr/>
          <a:lstStyle/>
          <a:p>
            <a:fld id="{9456D1EB-FCE3-414A-8E81-084FCC167696}" type="datetime1">
              <a:rPr lang="zh-CN" altLang="en-US"/>
              <a:t>2021/12/31</a:t>
            </a:fld>
            <a:endParaRPr lang="en-US" altLang="zh-CN"/>
          </a:p>
        </p:txBody>
      </p:sp>
      <p:sp>
        <p:nvSpPr>
          <p:cNvPr id="11" name="灯片编号占位符 7"/>
          <p:cNvSpPr>
            <a:spLocks noGrp="1"/>
          </p:cNvSpPr>
          <p:nvPr>
            <p:ph type="sldNum" sz="quarter" idx="12"/>
          </p:nvPr>
        </p:nvSpPr>
        <p:spPr/>
        <p:txBody>
          <a:bodyPr/>
          <a:lstStyle/>
          <a:p>
            <a:fld id="{728EE019-7B87-4BEF-85FA-898ABF709627}" type="slidenum">
              <a:rPr lang="zh-CN" altLang="en-US"/>
              <a:t>86</a:t>
            </a:fld>
            <a:endParaRPr lang="en-US" altLang="zh-CN"/>
          </a:p>
        </p:txBody>
      </p:sp>
      <p:sp>
        <p:nvSpPr>
          <p:cNvPr id="499715" name="Rectangle 3"/>
          <p:cNvSpPr>
            <a:spLocks noGrp="1" noChangeArrowheads="1"/>
          </p:cNvSpPr>
          <p:nvPr>
            <p:ph type="body" sz="half" idx="1"/>
          </p:nvPr>
        </p:nvSpPr>
        <p:spPr>
          <a:xfrm>
            <a:off x="609600" y="1417026"/>
            <a:ext cx="8150469" cy="4604261"/>
          </a:xfrm>
        </p:spPr>
        <p:txBody>
          <a:bodyPr>
            <a:normAutofit fontScale="77500" lnSpcReduction="20000"/>
          </a:bodyPr>
          <a:lstStyle/>
          <a:p>
            <a:pPr>
              <a:lnSpc>
                <a:spcPct val="160000"/>
              </a:lnSpc>
            </a:pPr>
            <a:r>
              <a:rPr lang="en-US" altLang="zh-CN" sz="2215" dirty="0">
                <a:solidFill>
                  <a:srgbClr val="000000"/>
                </a:solidFill>
              </a:rPr>
              <a:t>Sim(</a:t>
            </a:r>
            <a:r>
              <a:rPr lang="en-US" altLang="zh-CN" sz="2215" dirty="0" err="1">
                <a:solidFill>
                  <a:srgbClr val="000000"/>
                </a:solidFill>
              </a:rPr>
              <a:t>D</a:t>
            </a:r>
            <a:r>
              <a:rPr lang="en-US" altLang="zh-CN" sz="2215" baseline="-25000" dirty="0" err="1">
                <a:solidFill>
                  <a:srgbClr val="000000"/>
                </a:solidFill>
              </a:rPr>
              <a:t>j</a:t>
            </a:r>
            <a:r>
              <a:rPr lang="en-US" altLang="zh-CN" sz="2215" dirty="0" err="1">
                <a:solidFill>
                  <a:srgbClr val="000000"/>
                </a:solidFill>
              </a:rPr>
              <a:t>,Q</a:t>
            </a:r>
            <a:r>
              <a:rPr lang="en-US" altLang="zh-CN" sz="2215" dirty="0">
                <a:solidFill>
                  <a:srgbClr val="000000"/>
                </a:solidFill>
              </a:rPr>
              <a:t>)</a:t>
            </a:r>
            <a:r>
              <a:rPr lang="zh-CN" altLang="en-US" sz="2215" dirty="0">
                <a:solidFill>
                  <a:srgbClr val="000000"/>
                </a:solidFill>
              </a:rPr>
              <a:t>可以近似的表示为：</a:t>
            </a:r>
          </a:p>
          <a:p>
            <a:pPr>
              <a:lnSpc>
                <a:spcPct val="160000"/>
              </a:lnSpc>
              <a:buFontTx/>
              <a:buNone/>
            </a:pPr>
            <a:endParaRPr lang="en-US" altLang="zh-CN" sz="2215" dirty="0">
              <a:solidFill>
                <a:srgbClr val="000000"/>
              </a:solidFill>
            </a:endParaRPr>
          </a:p>
          <a:p>
            <a:pPr>
              <a:lnSpc>
                <a:spcPct val="160000"/>
              </a:lnSpc>
            </a:pPr>
            <a:r>
              <a:rPr lang="zh-CN" altLang="en-US" sz="2215" dirty="0">
                <a:solidFill>
                  <a:srgbClr val="000000"/>
                </a:solidFill>
              </a:rPr>
              <a:t>因为经典的信息检索模型中假设标引词之间无相关关系，是独立的，则</a:t>
            </a:r>
            <a:r>
              <a:rPr lang="en-US" altLang="zh-CN" sz="2215" dirty="0">
                <a:solidFill>
                  <a:srgbClr val="000000"/>
                </a:solidFill>
              </a:rPr>
              <a:t>Sim(</a:t>
            </a:r>
            <a:r>
              <a:rPr lang="en-US" altLang="zh-CN" sz="2215" dirty="0" err="1">
                <a:solidFill>
                  <a:srgbClr val="000000"/>
                </a:solidFill>
              </a:rPr>
              <a:t>D</a:t>
            </a:r>
            <a:r>
              <a:rPr lang="en-US" altLang="zh-CN" sz="2215" baseline="-25000" dirty="0" err="1">
                <a:solidFill>
                  <a:srgbClr val="000000"/>
                </a:solidFill>
              </a:rPr>
              <a:t>j</a:t>
            </a:r>
            <a:r>
              <a:rPr lang="en-US" altLang="zh-CN" sz="2215" dirty="0" err="1">
                <a:solidFill>
                  <a:srgbClr val="000000"/>
                </a:solidFill>
              </a:rPr>
              <a:t>,Q</a:t>
            </a:r>
            <a:r>
              <a:rPr lang="en-US" altLang="zh-CN" sz="2215" dirty="0">
                <a:solidFill>
                  <a:srgbClr val="000000"/>
                </a:solidFill>
              </a:rPr>
              <a:t>) </a:t>
            </a:r>
            <a:r>
              <a:rPr lang="zh-CN" altLang="en-US" sz="2215" dirty="0">
                <a:solidFill>
                  <a:srgbClr val="000000"/>
                </a:solidFill>
              </a:rPr>
              <a:t>可以表示为：</a:t>
            </a:r>
          </a:p>
          <a:p>
            <a:pPr>
              <a:lnSpc>
                <a:spcPct val="160000"/>
              </a:lnSpc>
            </a:pPr>
            <a:endParaRPr lang="zh-CN" altLang="en-US" sz="2215" dirty="0">
              <a:solidFill>
                <a:srgbClr val="000000"/>
              </a:solidFill>
            </a:endParaRPr>
          </a:p>
          <a:p>
            <a:pPr>
              <a:lnSpc>
                <a:spcPct val="160000"/>
              </a:lnSpc>
            </a:pPr>
            <a:endParaRPr lang="zh-CN" altLang="en-US" sz="2215" dirty="0">
              <a:solidFill>
                <a:srgbClr val="000000"/>
              </a:solidFill>
            </a:endParaRPr>
          </a:p>
          <a:p>
            <a:pPr>
              <a:lnSpc>
                <a:spcPct val="160000"/>
              </a:lnSpc>
            </a:pPr>
            <a:r>
              <a:rPr lang="zh-CN" altLang="en-US" sz="2215" dirty="0">
                <a:solidFill>
                  <a:srgbClr val="000000"/>
                </a:solidFill>
              </a:rPr>
              <a:t>取对数，在相同背景下，忽略对所有因子保持恒定不变的因子，则有</a:t>
            </a:r>
          </a:p>
          <a:p>
            <a:pPr>
              <a:lnSpc>
                <a:spcPct val="160000"/>
              </a:lnSpc>
            </a:pPr>
            <a:endParaRPr lang="zh-CN" altLang="en-US" sz="2215" dirty="0">
              <a:solidFill>
                <a:srgbClr val="000000"/>
              </a:solidFill>
            </a:endParaRPr>
          </a:p>
          <a:p>
            <a:pPr>
              <a:lnSpc>
                <a:spcPct val="160000"/>
              </a:lnSpc>
              <a:buFontTx/>
              <a:buNone/>
            </a:pPr>
            <a:endParaRPr lang="zh-CN" altLang="en-US" sz="2215" dirty="0">
              <a:solidFill>
                <a:srgbClr val="000000"/>
              </a:solidFill>
            </a:endParaRPr>
          </a:p>
          <a:p>
            <a:pPr>
              <a:lnSpc>
                <a:spcPct val="160000"/>
              </a:lnSpc>
              <a:buFontTx/>
              <a:buNone/>
            </a:pPr>
            <a:r>
              <a:rPr lang="zh-CN" altLang="en-US" sz="2215" dirty="0">
                <a:solidFill>
                  <a:srgbClr val="000000"/>
                </a:solidFill>
              </a:rPr>
              <a:t>    这是概率模型中排序计算的主要表达式。</a:t>
            </a:r>
            <a:r>
              <a:rPr lang="zh-CN" altLang="en-US" sz="2585" dirty="0"/>
              <a:t> </a:t>
            </a:r>
            <a:endParaRPr lang="zh-CN" altLang="en-US" sz="2215" dirty="0">
              <a:solidFill>
                <a:srgbClr val="000000"/>
              </a:solidFill>
            </a:endParaRPr>
          </a:p>
          <a:p>
            <a:pPr>
              <a:lnSpc>
                <a:spcPct val="160000"/>
              </a:lnSpc>
              <a:buFontTx/>
              <a:buNone/>
            </a:pPr>
            <a:r>
              <a:rPr lang="en-US" altLang="zh-CN" sz="1845" dirty="0">
                <a:solidFill>
                  <a:srgbClr val="000000"/>
                </a:solidFill>
              </a:rPr>
              <a:t>                 </a:t>
            </a:r>
            <a:endParaRPr lang="zh-CN" altLang="en-US" sz="1845" dirty="0">
              <a:solidFill>
                <a:srgbClr val="000000"/>
              </a:solidFill>
            </a:endParaRPr>
          </a:p>
          <a:p>
            <a:pPr>
              <a:lnSpc>
                <a:spcPct val="160000"/>
              </a:lnSpc>
            </a:pPr>
            <a:endParaRPr lang="zh-CN" altLang="en-US" sz="1845" dirty="0">
              <a:solidFill>
                <a:srgbClr val="000000"/>
              </a:solidFill>
            </a:endParaRPr>
          </a:p>
        </p:txBody>
      </p:sp>
      <p:graphicFrame>
        <p:nvGraphicFramePr>
          <p:cNvPr id="499723" name="Object 11"/>
          <p:cNvGraphicFramePr>
            <a:graphicFrameLocks noGrp="1" noChangeAspect="1"/>
          </p:cNvGraphicFramePr>
          <p:nvPr>
            <p:ph sz="quarter" idx="2"/>
          </p:nvPr>
        </p:nvGraphicFramePr>
        <p:xfrm>
          <a:off x="4684835" y="1697404"/>
          <a:ext cx="2592266" cy="849923"/>
        </p:xfrm>
        <a:graphic>
          <a:graphicData uri="http://schemas.openxmlformats.org/presentationml/2006/ole">
            <mc:AlternateContent xmlns:mc="http://schemas.openxmlformats.org/markup-compatibility/2006">
              <mc:Choice xmlns:v="urn:schemas-microsoft-com:vml" Requires="v">
                <p:oleObj spid="_x0000_s6415" name="公式" r:id="rId3" imgW="1473200" imgH="482600" progId="Equation.3">
                  <p:embed/>
                </p:oleObj>
              </mc:Choice>
              <mc:Fallback>
                <p:oleObj name="公式" r:id="rId3" imgW="1473200" imgH="48260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4835" y="1697404"/>
                        <a:ext cx="2592266" cy="849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9730" name="Object 18"/>
          <p:cNvGraphicFramePr>
            <a:graphicFrameLocks noGrp="1" noChangeAspect="1"/>
          </p:cNvGraphicFramePr>
          <p:nvPr>
            <p:ph sz="quarter" idx="3"/>
          </p:nvPr>
        </p:nvGraphicFramePr>
        <p:xfrm>
          <a:off x="2643554" y="3113210"/>
          <a:ext cx="5184531" cy="827943"/>
        </p:xfrm>
        <a:graphic>
          <a:graphicData uri="http://schemas.openxmlformats.org/presentationml/2006/ole">
            <mc:AlternateContent xmlns:mc="http://schemas.openxmlformats.org/markup-compatibility/2006">
              <mc:Choice xmlns:v="urn:schemas-microsoft-com:vml" Requires="v">
                <p:oleObj spid="_x0000_s6416" name="公式" r:id="rId5" imgW="3340100" imgH="533400" progId="Equation.3">
                  <p:embed/>
                </p:oleObj>
              </mc:Choice>
              <mc:Fallback>
                <p:oleObj name="公式" r:id="rId5" imgW="3340100" imgH="533400" progId="Equation.3">
                  <p:embed/>
                  <p:pic>
                    <p:nvPicPr>
                      <p:cNvPr id="0" name="Object 18"/>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3554" y="3113210"/>
                        <a:ext cx="5184531" cy="827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9732" name="Object 20"/>
          <p:cNvGraphicFramePr>
            <a:graphicFrameLocks noChangeAspect="1"/>
          </p:cNvGraphicFramePr>
          <p:nvPr/>
        </p:nvGraphicFramePr>
        <p:xfrm>
          <a:off x="1896778" y="4437430"/>
          <a:ext cx="5915758" cy="740019"/>
        </p:xfrm>
        <a:graphic>
          <a:graphicData uri="http://schemas.openxmlformats.org/presentationml/2006/ole">
            <mc:AlternateContent xmlns:mc="http://schemas.openxmlformats.org/markup-compatibility/2006">
              <mc:Choice xmlns:v="urn:schemas-microsoft-com:vml" Requires="v">
                <p:oleObj spid="_x0000_s6417" name="公式" r:id="rId7" imgW="3860800" imgH="482600" progId="Equation.3">
                  <p:embed/>
                </p:oleObj>
              </mc:Choice>
              <mc:Fallback>
                <p:oleObj name="公式" r:id="rId7" imgW="3860800" imgH="48260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6778" y="4437430"/>
                        <a:ext cx="5915758" cy="740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9733" name="Oval 21"/>
          <p:cNvSpPr>
            <a:spLocks noChangeArrowheads="1"/>
          </p:cNvSpPr>
          <p:nvPr/>
        </p:nvSpPr>
        <p:spPr bwMode="auto">
          <a:xfrm>
            <a:off x="4727047" y="4833137"/>
            <a:ext cx="1195754" cy="398585"/>
          </a:xfrm>
          <a:prstGeom prst="ellipse">
            <a:avLst/>
          </a:prstGeom>
          <a:noFill/>
          <a:ln w="19050">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60"/>
          </a:p>
        </p:txBody>
      </p:sp>
      <p:sp>
        <p:nvSpPr>
          <p:cNvPr id="499734" name="Oval 22"/>
          <p:cNvSpPr>
            <a:spLocks noChangeArrowheads="1"/>
          </p:cNvSpPr>
          <p:nvPr/>
        </p:nvSpPr>
        <p:spPr bwMode="auto">
          <a:xfrm>
            <a:off x="6588224" y="4806000"/>
            <a:ext cx="1062403" cy="398585"/>
          </a:xfrm>
          <a:prstGeom prst="ellipse">
            <a:avLst/>
          </a:prstGeom>
          <a:noFill/>
          <a:ln w="19050">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60"/>
          </a:p>
        </p:txBody>
      </p:sp>
      <p:sp>
        <p:nvSpPr>
          <p:cNvPr id="13" name="Rectangle 2"/>
          <p:cNvSpPr>
            <a:spLocks noGrp="1" noChangeArrowheads="1"/>
          </p:cNvSpPr>
          <p:nvPr>
            <p:ph type="title"/>
          </p:nvPr>
        </p:nvSpPr>
        <p:spPr>
          <a:xfrm>
            <a:off x="323528" y="132374"/>
            <a:ext cx="7573262" cy="984738"/>
          </a:xfrm>
        </p:spPr>
        <p:txBody>
          <a:bodyPr vert="horz" lIns="91440" tIns="45720" rIns="91440" bIns="45720" rtlCol="0" anchor="ctr">
            <a:normAutofit/>
          </a:body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5.3.3  </a:t>
            </a:r>
            <a:r>
              <a:rPr lang="zh-CN" altLang="en-US" sz="2800" dirty="0">
                <a:solidFill>
                  <a:srgbClr val="660066"/>
                </a:solidFill>
                <a:latin typeface="微软雅黑" panose="020B0503020204020204" pitchFamily="34" charset="-122"/>
                <a:ea typeface="微软雅黑" panose="020B0503020204020204" pitchFamily="34" charset="-122"/>
                <a:cs typeface="+mn-cs"/>
              </a:rPr>
              <a:t>概率检索模型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9715">
                                            <p:txEl>
                                              <p:pRg st="2" end="2"/>
                                            </p:txEl>
                                          </p:spTgt>
                                        </p:tgtEl>
                                        <p:attrNameLst>
                                          <p:attrName>style.visibility</p:attrName>
                                        </p:attrNameLst>
                                      </p:cBhvr>
                                      <p:to>
                                        <p:strVal val="visible"/>
                                      </p:to>
                                    </p:set>
                                    <p:anim calcmode="lin" valueType="num">
                                      <p:cBhvr additive="base">
                                        <p:cTn id="7" dur="500" fill="hold"/>
                                        <p:tgtEl>
                                          <p:spTgt spid="49971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971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99730"/>
                                        </p:tgtEl>
                                        <p:attrNameLst>
                                          <p:attrName>style.visibility</p:attrName>
                                        </p:attrNameLst>
                                      </p:cBhvr>
                                      <p:to>
                                        <p:strVal val="visible"/>
                                      </p:to>
                                    </p:set>
                                    <p:anim calcmode="lin" valueType="num">
                                      <p:cBhvr additive="base">
                                        <p:cTn id="11" dur="500" fill="hold"/>
                                        <p:tgtEl>
                                          <p:spTgt spid="499730"/>
                                        </p:tgtEl>
                                        <p:attrNameLst>
                                          <p:attrName>ppt_x</p:attrName>
                                        </p:attrNameLst>
                                      </p:cBhvr>
                                      <p:tavLst>
                                        <p:tav tm="0">
                                          <p:val>
                                            <p:strVal val="#ppt_x"/>
                                          </p:val>
                                        </p:tav>
                                        <p:tav tm="100000">
                                          <p:val>
                                            <p:strVal val="#ppt_x"/>
                                          </p:val>
                                        </p:tav>
                                      </p:tavLst>
                                    </p:anim>
                                    <p:anim calcmode="lin" valueType="num">
                                      <p:cBhvr additive="base">
                                        <p:cTn id="12" dur="500" fill="hold"/>
                                        <p:tgtEl>
                                          <p:spTgt spid="49973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99715">
                                            <p:txEl>
                                              <p:pRg st="5" end="5"/>
                                            </p:txEl>
                                          </p:spTgt>
                                        </p:tgtEl>
                                        <p:attrNameLst>
                                          <p:attrName>style.visibility</p:attrName>
                                        </p:attrNameLst>
                                      </p:cBhvr>
                                      <p:to>
                                        <p:strVal val="visible"/>
                                      </p:to>
                                    </p:set>
                                    <p:anim calcmode="lin" valueType="num">
                                      <p:cBhvr additive="base">
                                        <p:cTn id="17" dur="500" fill="hold"/>
                                        <p:tgtEl>
                                          <p:spTgt spid="499715">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99715">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99732"/>
                                        </p:tgtEl>
                                        <p:attrNameLst>
                                          <p:attrName>style.visibility</p:attrName>
                                        </p:attrNameLst>
                                      </p:cBhvr>
                                      <p:to>
                                        <p:strVal val="visible"/>
                                      </p:to>
                                    </p:set>
                                    <p:anim calcmode="lin" valueType="num">
                                      <p:cBhvr additive="base">
                                        <p:cTn id="21" dur="500" fill="hold"/>
                                        <p:tgtEl>
                                          <p:spTgt spid="499732"/>
                                        </p:tgtEl>
                                        <p:attrNameLst>
                                          <p:attrName>ppt_x</p:attrName>
                                        </p:attrNameLst>
                                      </p:cBhvr>
                                      <p:tavLst>
                                        <p:tav tm="0">
                                          <p:val>
                                            <p:strVal val="#ppt_x"/>
                                          </p:val>
                                        </p:tav>
                                        <p:tav tm="100000">
                                          <p:val>
                                            <p:strVal val="#ppt_x"/>
                                          </p:val>
                                        </p:tav>
                                      </p:tavLst>
                                    </p:anim>
                                    <p:anim calcmode="lin" valueType="num">
                                      <p:cBhvr additive="base">
                                        <p:cTn id="22" dur="500" fill="hold"/>
                                        <p:tgtEl>
                                          <p:spTgt spid="49973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99715">
                                            <p:txEl>
                                              <p:pRg st="8" end="8"/>
                                            </p:txEl>
                                          </p:spTgt>
                                        </p:tgtEl>
                                        <p:attrNameLst>
                                          <p:attrName>style.visibility</p:attrName>
                                        </p:attrNameLst>
                                      </p:cBhvr>
                                      <p:to>
                                        <p:strVal val="visible"/>
                                      </p:to>
                                    </p:set>
                                    <p:anim calcmode="lin" valueType="num">
                                      <p:cBhvr additive="base">
                                        <p:cTn id="25" dur="500" fill="hold"/>
                                        <p:tgtEl>
                                          <p:spTgt spid="499715">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9971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99733"/>
                                        </p:tgtEl>
                                        <p:attrNameLst>
                                          <p:attrName>style.visibility</p:attrName>
                                        </p:attrNameLst>
                                      </p:cBhvr>
                                      <p:to>
                                        <p:strVal val="visible"/>
                                      </p:to>
                                    </p:set>
                                    <p:animEffect transition="in" filter="dissolve">
                                      <p:cBhvr>
                                        <p:cTn id="31" dur="500"/>
                                        <p:tgtEl>
                                          <p:spTgt spid="499733"/>
                                        </p:tgtEl>
                                      </p:cBhvr>
                                    </p:animEffect>
                                  </p:childTnLst>
                                </p:cTn>
                              </p:par>
                              <p:par>
                                <p:cTn id="32" presetID="2" presetClass="entr" presetSubtype="4" fill="hold" nodeType="withEffect">
                                  <p:stCondLst>
                                    <p:cond delay="0"/>
                                  </p:stCondLst>
                                  <p:childTnLst>
                                    <p:set>
                                      <p:cBhvr>
                                        <p:cTn id="33" dur="1" fill="hold">
                                          <p:stCondLst>
                                            <p:cond delay="0"/>
                                          </p:stCondLst>
                                        </p:cTn>
                                        <p:tgtEl>
                                          <p:spTgt spid="499734"/>
                                        </p:tgtEl>
                                        <p:attrNameLst>
                                          <p:attrName>style.visibility</p:attrName>
                                        </p:attrNameLst>
                                      </p:cBhvr>
                                      <p:to>
                                        <p:strVal val="visible"/>
                                      </p:to>
                                    </p:set>
                                    <p:anim calcmode="lin" valueType="num">
                                      <p:cBhvr additive="base">
                                        <p:cTn id="34" dur="500" fill="hold"/>
                                        <p:tgtEl>
                                          <p:spTgt spid="499734"/>
                                        </p:tgtEl>
                                        <p:attrNameLst>
                                          <p:attrName>ppt_x</p:attrName>
                                        </p:attrNameLst>
                                      </p:cBhvr>
                                      <p:tavLst>
                                        <p:tav tm="0">
                                          <p:val>
                                            <p:strVal val="#ppt_x"/>
                                          </p:val>
                                        </p:tav>
                                        <p:tav tm="100000">
                                          <p:val>
                                            <p:strVal val="#ppt_x"/>
                                          </p:val>
                                        </p:tav>
                                      </p:tavLst>
                                    </p:anim>
                                    <p:anim calcmode="lin" valueType="num">
                                      <p:cBhvr additive="base">
                                        <p:cTn id="35" dur="500" fill="hold"/>
                                        <p:tgtEl>
                                          <p:spTgt spid="4997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CF6C9444-35A5-41C5-85C7-00538659C3A6}" type="datetime1">
              <a:rPr lang="zh-CN" altLang="en-US"/>
              <a:t>2021/12/31</a:t>
            </a:fld>
            <a:endParaRPr lang="en-US" altLang="zh-CN"/>
          </a:p>
        </p:txBody>
      </p:sp>
      <p:sp>
        <p:nvSpPr>
          <p:cNvPr id="7" name="灯片编号占位符 6"/>
          <p:cNvSpPr>
            <a:spLocks noGrp="1"/>
          </p:cNvSpPr>
          <p:nvPr>
            <p:ph type="sldNum" sz="quarter" idx="12"/>
          </p:nvPr>
        </p:nvSpPr>
        <p:spPr/>
        <p:txBody>
          <a:bodyPr/>
          <a:lstStyle/>
          <a:p>
            <a:fld id="{B569A603-803A-4C31-B322-06ED86F82599}" type="slidenum">
              <a:rPr lang="zh-CN" altLang="en-US"/>
              <a:t>87</a:t>
            </a:fld>
            <a:endParaRPr lang="en-US" altLang="zh-CN"/>
          </a:p>
        </p:txBody>
      </p:sp>
      <p:sp>
        <p:nvSpPr>
          <p:cNvPr id="500739" name="Rectangle 3"/>
          <p:cNvSpPr>
            <a:spLocks noGrp="1" noChangeArrowheads="1"/>
          </p:cNvSpPr>
          <p:nvPr>
            <p:ph type="body" sz="half" idx="1"/>
          </p:nvPr>
        </p:nvSpPr>
        <p:spPr>
          <a:xfrm>
            <a:off x="539552" y="1656129"/>
            <a:ext cx="7817827" cy="4205654"/>
          </a:xfrm>
        </p:spPr>
        <p:txBody>
          <a:bodyPr/>
          <a:lstStyle/>
          <a:p>
            <a:pPr>
              <a:lnSpc>
                <a:spcPct val="120000"/>
              </a:lnSpc>
            </a:pPr>
            <a:r>
              <a:rPr lang="zh-CN" altLang="en-US" sz="2215" dirty="0">
                <a:solidFill>
                  <a:srgbClr val="000000"/>
                </a:solidFill>
              </a:rPr>
              <a:t>对我们的初始估计</a:t>
            </a:r>
            <a:r>
              <a:rPr lang="en-US" altLang="zh-CN" sz="2215" dirty="0">
                <a:solidFill>
                  <a:srgbClr val="000000"/>
                </a:solidFill>
              </a:rPr>
              <a:t>R</a:t>
            </a:r>
            <a:r>
              <a:rPr lang="zh-CN" altLang="en-US" sz="2215" dirty="0">
                <a:solidFill>
                  <a:srgbClr val="000000"/>
                </a:solidFill>
              </a:rPr>
              <a:t>集合相关的概率赋予初始值：</a:t>
            </a:r>
          </a:p>
          <a:p>
            <a:pPr>
              <a:lnSpc>
                <a:spcPct val="120000"/>
              </a:lnSpc>
            </a:pPr>
            <a:endParaRPr lang="zh-CN" altLang="en-US" sz="2215" dirty="0">
              <a:solidFill>
                <a:srgbClr val="000000"/>
              </a:solidFill>
            </a:endParaRPr>
          </a:p>
          <a:p>
            <a:pPr>
              <a:lnSpc>
                <a:spcPct val="120000"/>
              </a:lnSpc>
            </a:pPr>
            <a:endParaRPr lang="zh-CN" altLang="en-US" sz="2215" dirty="0">
              <a:solidFill>
                <a:srgbClr val="000000"/>
              </a:solidFill>
            </a:endParaRPr>
          </a:p>
          <a:p>
            <a:pPr>
              <a:lnSpc>
                <a:spcPct val="120000"/>
              </a:lnSpc>
            </a:pPr>
            <a:endParaRPr lang="zh-CN" altLang="en-US" sz="2215" dirty="0">
              <a:solidFill>
                <a:srgbClr val="000000"/>
              </a:solidFill>
            </a:endParaRPr>
          </a:p>
          <a:p>
            <a:pPr>
              <a:lnSpc>
                <a:spcPct val="120000"/>
              </a:lnSpc>
              <a:buFontTx/>
              <a:buNone/>
            </a:pPr>
            <a:r>
              <a:rPr lang="en-US" altLang="zh-CN" sz="2215" dirty="0">
                <a:solidFill>
                  <a:srgbClr val="000000"/>
                </a:solidFill>
              </a:rPr>
              <a:t>       </a:t>
            </a:r>
            <a:r>
              <a:rPr lang="en-US" altLang="zh-CN" sz="2215" dirty="0" err="1">
                <a:solidFill>
                  <a:srgbClr val="000000"/>
                </a:solidFill>
              </a:rPr>
              <a:t>n</a:t>
            </a:r>
            <a:r>
              <a:rPr lang="en-US" altLang="zh-CN" sz="2215" baseline="-25000" dirty="0" err="1">
                <a:solidFill>
                  <a:srgbClr val="000000"/>
                </a:solidFill>
              </a:rPr>
              <a:t>i</a:t>
            </a:r>
            <a:r>
              <a:rPr lang="zh-CN" altLang="en-US" sz="2215" dirty="0">
                <a:solidFill>
                  <a:srgbClr val="000000"/>
                </a:solidFill>
              </a:rPr>
              <a:t>为包含标引词</a:t>
            </a:r>
            <a:r>
              <a:rPr lang="en-US" altLang="zh-CN" sz="2215" dirty="0">
                <a:solidFill>
                  <a:srgbClr val="000000"/>
                </a:solidFill>
              </a:rPr>
              <a:t>K</a:t>
            </a:r>
            <a:r>
              <a:rPr lang="en-US" altLang="zh-CN" sz="2215" baseline="-25000" dirty="0">
                <a:solidFill>
                  <a:srgbClr val="000000"/>
                </a:solidFill>
              </a:rPr>
              <a:t>i</a:t>
            </a:r>
            <a:r>
              <a:rPr lang="zh-CN" altLang="en-US" sz="2215" dirty="0">
                <a:solidFill>
                  <a:srgbClr val="000000"/>
                </a:solidFill>
              </a:rPr>
              <a:t>的文献数目；</a:t>
            </a:r>
            <a:r>
              <a:rPr lang="en-US" altLang="zh-CN" sz="2215" dirty="0">
                <a:solidFill>
                  <a:srgbClr val="000000"/>
                </a:solidFill>
              </a:rPr>
              <a:t>N</a:t>
            </a:r>
            <a:r>
              <a:rPr lang="zh-CN" altLang="en-US" sz="2215" dirty="0">
                <a:solidFill>
                  <a:srgbClr val="000000"/>
                </a:solidFill>
              </a:rPr>
              <a:t>为集合中的文献总数</a:t>
            </a:r>
            <a:r>
              <a:rPr lang="zh-CN" altLang="en-US" sz="2215" dirty="0"/>
              <a:t>。</a:t>
            </a:r>
          </a:p>
          <a:p>
            <a:pPr>
              <a:lnSpc>
                <a:spcPct val="120000"/>
              </a:lnSpc>
            </a:pPr>
            <a:r>
              <a:rPr lang="zh-CN" altLang="en-US" sz="2215" dirty="0">
                <a:solidFill>
                  <a:srgbClr val="000000"/>
                </a:solidFill>
              </a:rPr>
              <a:t>初始值确定后，根据与查询</a:t>
            </a:r>
            <a:r>
              <a:rPr lang="en-US" altLang="zh-CN" sz="2215" dirty="0">
                <a:solidFill>
                  <a:srgbClr val="000000"/>
                </a:solidFill>
              </a:rPr>
              <a:t>Q</a:t>
            </a:r>
            <a:r>
              <a:rPr lang="zh-CN" altLang="en-US" sz="2215" dirty="0">
                <a:solidFill>
                  <a:srgbClr val="000000"/>
                </a:solidFill>
              </a:rPr>
              <a:t>相关的大小进行初步排序，取前若干个文档作为相关查询集合。之后通过如下方法进行改进。</a:t>
            </a:r>
          </a:p>
        </p:txBody>
      </p:sp>
      <p:graphicFrame>
        <p:nvGraphicFramePr>
          <p:cNvPr id="500747" name="Object 11"/>
          <p:cNvGraphicFramePr>
            <a:graphicFrameLocks noGrp="1" noChangeAspect="1"/>
          </p:cNvGraphicFramePr>
          <p:nvPr>
            <p:ph sz="half" idx="2"/>
          </p:nvPr>
        </p:nvGraphicFramePr>
        <p:xfrm>
          <a:off x="3312257" y="2348880"/>
          <a:ext cx="1595803" cy="1078523"/>
        </p:xfrm>
        <a:graphic>
          <a:graphicData uri="http://schemas.openxmlformats.org/presentationml/2006/ole">
            <mc:AlternateContent xmlns:mc="http://schemas.openxmlformats.org/markup-compatibility/2006">
              <mc:Choice xmlns:v="urn:schemas-microsoft-com:vml" Requires="v">
                <p:oleObj spid="_x0000_s7260" name="公式" r:id="rId3" imgW="939165" imgH="635000" progId="Equation.3">
                  <p:embed/>
                </p:oleObj>
              </mc:Choice>
              <mc:Fallback>
                <p:oleObj name="公式" r:id="rId3" imgW="939165" imgH="635000" progId="Equation.3">
                  <p:embed/>
                  <p:pic>
                    <p:nvPicPr>
                      <p:cNvPr id="0" name="Object 1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2257" y="2348880"/>
                        <a:ext cx="1595803"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2"/>
          <p:cNvSpPr>
            <a:spLocks noGrp="1" noChangeArrowheads="1"/>
          </p:cNvSpPr>
          <p:nvPr>
            <p:ph type="title"/>
          </p:nvPr>
        </p:nvSpPr>
        <p:spPr>
          <a:xfrm>
            <a:off x="323528" y="132374"/>
            <a:ext cx="7573262" cy="984738"/>
          </a:xfrm>
        </p:spPr>
        <p:txBody>
          <a:bodyPr vert="horz" lIns="91440" tIns="45720" rIns="91440" bIns="45720" rtlCol="0" anchor="ctr">
            <a:normAutofit/>
          </a:body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5.3.3  </a:t>
            </a:r>
            <a:r>
              <a:rPr lang="zh-CN" altLang="en-US" sz="2800" dirty="0">
                <a:solidFill>
                  <a:srgbClr val="660066"/>
                </a:solidFill>
                <a:latin typeface="微软雅黑" panose="020B0503020204020204" pitchFamily="34" charset="-122"/>
                <a:ea typeface="微软雅黑" panose="020B0503020204020204" pitchFamily="34" charset="-122"/>
                <a:cs typeface="+mn-cs"/>
              </a:rPr>
              <a:t>概率检索模型</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5"/>
          <p:cNvSpPr>
            <a:spLocks noGrp="1"/>
          </p:cNvSpPr>
          <p:nvPr>
            <p:ph type="dt" sz="half" idx="10"/>
          </p:nvPr>
        </p:nvSpPr>
        <p:spPr/>
        <p:txBody>
          <a:bodyPr/>
          <a:lstStyle/>
          <a:p>
            <a:fld id="{FBDCC301-3DFE-4C2D-B597-5FD725586984}" type="datetime1">
              <a:rPr lang="zh-CN" altLang="en-US"/>
              <a:t>2021/12/31</a:t>
            </a:fld>
            <a:endParaRPr lang="en-US" altLang="zh-CN"/>
          </a:p>
        </p:txBody>
      </p:sp>
      <p:sp>
        <p:nvSpPr>
          <p:cNvPr id="10" name="灯片编号占位符 7"/>
          <p:cNvSpPr>
            <a:spLocks noGrp="1"/>
          </p:cNvSpPr>
          <p:nvPr>
            <p:ph type="sldNum" sz="quarter" idx="12"/>
          </p:nvPr>
        </p:nvSpPr>
        <p:spPr/>
        <p:txBody>
          <a:bodyPr/>
          <a:lstStyle/>
          <a:p>
            <a:fld id="{F2BFAD19-37E8-434B-8E84-949165F45507}" type="slidenum">
              <a:rPr lang="zh-CN" altLang="en-US"/>
              <a:t>88</a:t>
            </a:fld>
            <a:endParaRPr lang="en-US" altLang="zh-CN"/>
          </a:p>
        </p:txBody>
      </p:sp>
      <p:sp>
        <p:nvSpPr>
          <p:cNvPr id="483331" name="Rectangle 3"/>
          <p:cNvSpPr>
            <a:spLocks noGrp="1" noChangeArrowheads="1"/>
          </p:cNvSpPr>
          <p:nvPr>
            <p:ph type="body" sz="half" idx="1"/>
          </p:nvPr>
        </p:nvSpPr>
        <p:spPr>
          <a:xfrm>
            <a:off x="323528" y="1261696"/>
            <a:ext cx="8508023" cy="4712677"/>
          </a:xfrm>
        </p:spPr>
        <p:txBody>
          <a:bodyPr>
            <a:normAutofit fontScale="92500" lnSpcReduction="20000"/>
          </a:bodyPr>
          <a:lstStyle/>
          <a:p>
            <a:pPr>
              <a:lnSpc>
                <a:spcPct val="150000"/>
              </a:lnSpc>
              <a:buFontTx/>
              <a:buNone/>
            </a:pPr>
            <a:r>
              <a:rPr lang="zh-CN" altLang="en-US" sz="2215" dirty="0">
                <a:solidFill>
                  <a:srgbClr val="000000"/>
                </a:solidFill>
              </a:rPr>
              <a:t>           用</a:t>
            </a:r>
            <a:r>
              <a:rPr lang="en-US" altLang="zh-CN" sz="2215" dirty="0">
                <a:solidFill>
                  <a:srgbClr val="000000"/>
                </a:solidFill>
              </a:rPr>
              <a:t>V</a:t>
            </a:r>
            <a:r>
              <a:rPr lang="zh-CN" altLang="en-US" sz="2215" dirty="0">
                <a:solidFill>
                  <a:srgbClr val="000000"/>
                </a:solidFill>
              </a:rPr>
              <a:t>表示概率模型初步检出并经过排序的文档子集</a:t>
            </a:r>
            <a:r>
              <a:rPr lang="en-US" altLang="zh-CN" sz="2215" dirty="0">
                <a:solidFill>
                  <a:srgbClr val="000000"/>
                </a:solidFill>
              </a:rPr>
              <a:t>, V</a:t>
            </a:r>
            <a:r>
              <a:rPr lang="en-US" altLang="zh-CN" sz="2215" baseline="-25000" dirty="0">
                <a:solidFill>
                  <a:srgbClr val="000000"/>
                </a:solidFill>
              </a:rPr>
              <a:t>i</a:t>
            </a:r>
            <a:r>
              <a:rPr lang="zh-CN" altLang="en-US" sz="2215" dirty="0">
                <a:solidFill>
                  <a:srgbClr val="000000"/>
                </a:solidFill>
              </a:rPr>
              <a:t>表示</a:t>
            </a:r>
            <a:r>
              <a:rPr lang="en-US" altLang="zh-CN" sz="2215" dirty="0">
                <a:solidFill>
                  <a:srgbClr val="000000"/>
                </a:solidFill>
              </a:rPr>
              <a:t>V</a:t>
            </a:r>
            <a:r>
              <a:rPr lang="zh-CN" altLang="en-US" sz="2215" dirty="0">
                <a:solidFill>
                  <a:srgbClr val="000000"/>
                </a:solidFill>
              </a:rPr>
              <a:t>中包含索引词</a:t>
            </a:r>
            <a:r>
              <a:rPr lang="en-US" altLang="zh-CN" sz="2215" dirty="0" err="1">
                <a:solidFill>
                  <a:srgbClr val="000000"/>
                </a:solidFill>
              </a:rPr>
              <a:t>k</a:t>
            </a:r>
            <a:r>
              <a:rPr lang="en-US" altLang="zh-CN" sz="2215" baseline="-25000" dirty="0" err="1">
                <a:solidFill>
                  <a:srgbClr val="000000"/>
                </a:solidFill>
              </a:rPr>
              <a:t>i</a:t>
            </a:r>
            <a:r>
              <a:rPr lang="en-US" altLang="zh-CN" sz="2215" baseline="-25000" dirty="0">
                <a:solidFill>
                  <a:srgbClr val="000000"/>
                </a:solidFill>
              </a:rPr>
              <a:t> </a:t>
            </a:r>
            <a:r>
              <a:rPr lang="zh-CN" altLang="en-US" sz="2215" dirty="0">
                <a:solidFill>
                  <a:srgbClr val="000000"/>
                </a:solidFill>
              </a:rPr>
              <a:t>的文档集合。根据</a:t>
            </a:r>
            <a:r>
              <a:rPr lang="en-US" altLang="zh-CN" sz="2215" dirty="0">
                <a:solidFill>
                  <a:srgbClr val="000000"/>
                </a:solidFill>
              </a:rPr>
              <a:t>V</a:t>
            </a:r>
            <a:r>
              <a:rPr lang="zh-CN" altLang="en-US" sz="2215" dirty="0">
                <a:solidFill>
                  <a:srgbClr val="000000"/>
                </a:solidFill>
              </a:rPr>
              <a:t>和</a:t>
            </a:r>
            <a:r>
              <a:rPr lang="en-US" altLang="zh-CN" sz="2215" dirty="0">
                <a:solidFill>
                  <a:srgbClr val="000000"/>
                </a:solidFill>
              </a:rPr>
              <a:t>V</a:t>
            </a:r>
            <a:r>
              <a:rPr lang="en-US" altLang="zh-CN" sz="2215" baseline="-25000" dirty="0">
                <a:solidFill>
                  <a:srgbClr val="000000"/>
                </a:solidFill>
              </a:rPr>
              <a:t>i</a:t>
            </a:r>
            <a:r>
              <a:rPr lang="zh-CN" altLang="en-US" sz="2215" dirty="0">
                <a:solidFill>
                  <a:srgbClr val="000000"/>
                </a:solidFill>
              </a:rPr>
              <a:t>中包含标引词</a:t>
            </a:r>
            <a:r>
              <a:rPr lang="en-US" altLang="zh-CN" sz="2215" dirty="0">
                <a:solidFill>
                  <a:srgbClr val="000000"/>
                </a:solidFill>
              </a:rPr>
              <a:t>K</a:t>
            </a:r>
            <a:r>
              <a:rPr lang="en-US" altLang="zh-CN" sz="2215" baseline="-25000" dirty="0">
                <a:solidFill>
                  <a:srgbClr val="000000"/>
                </a:solidFill>
              </a:rPr>
              <a:t>i</a:t>
            </a:r>
            <a:r>
              <a:rPr lang="zh-CN" altLang="en-US" sz="2215" dirty="0">
                <a:solidFill>
                  <a:srgbClr val="000000"/>
                </a:solidFill>
              </a:rPr>
              <a:t>的文献数目来改进初始值，通过如下假设完成：</a:t>
            </a:r>
          </a:p>
          <a:p>
            <a:pPr lvl="2">
              <a:lnSpc>
                <a:spcPct val="150000"/>
              </a:lnSpc>
            </a:pPr>
            <a:r>
              <a:rPr lang="zh-CN" altLang="en-US" sz="2215" dirty="0">
                <a:solidFill>
                  <a:srgbClr val="CC0000"/>
                </a:solidFill>
              </a:rPr>
              <a:t>根据已检索出的文献中标引词</a:t>
            </a:r>
            <a:r>
              <a:rPr lang="en-US" altLang="zh-CN" sz="2215" dirty="0">
                <a:solidFill>
                  <a:srgbClr val="CC0000"/>
                </a:solidFill>
              </a:rPr>
              <a:t>K</a:t>
            </a:r>
            <a:r>
              <a:rPr lang="en-US" altLang="zh-CN" sz="2215" baseline="-25000" dirty="0">
                <a:solidFill>
                  <a:srgbClr val="CC0000"/>
                </a:solidFill>
              </a:rPr>
              <a:t>i</a:t>
            </a:r>
            <a:r>
              <a:rPr lang="zh-CN" altLang="en-US" sz="2215" dirty="0">
                <a:solidFill>
                  <a:srgbClr val="CC0000"/>
                </a:solidFill>
              </a:rPr>
              <a:t>的分布来估计的</a:t>
            </a:r>
          </a:p>
          <a:p>
            <a:pPr lvl="2">
              <a:lnSpc>
                <a:spcPct val="150000"/>
              </a:lnSpc>
            </a:pPr>
            <a:r>
              <a:rPr lang="zh-CN" altLang="en-US" sz="2215" dirty="0">
                <a:solidFill>
                  <a:srgbClr val="CC0000"/>
                </a:solidFill>
              </a:rPr>
              <a:t>根据未检索出的文献都是不相关的来估计</a:t>
            </a:r>
            <a:endParaRPr lang="en-US" altLang="zh-CN" sz="2215" dirty="0">
              <a:solidFill>
                <a:srgbClr val="CC0000"/>
              </a:solidFill>
            </a:endParaRPr>
          </a:p>
          <a:p>
            <a:pPr>
              <a:lnSpc>
                <a:spcPct val="150000"/>
              </a:lnSpc>
            </a:pPr>
            <a:endParaRPr lang="zh-CN" altLang="en-US" sz="2215" dirty="0">
              <a:solidFill>
                <a:srgbClr val="CC0000"/>
              </a:solidFill>
            </a:endParaRPr>
          </a:p>
          <a:p>
            <a:pPr>
              <a:lnSpc>
                <a:spcPct val="150000"/>
              </a:lnSpc>
            </a:pPr>
            <a:endParaRPr lang="zh-CN" altLang="en-US" sz="2215" dirty="0">
              <a:solidFill>
                <a:srgbClr val="000000"/>
              </a:solidFill>
            </a:endParaRPr>
          </a:p>
          <a:p>
            <a:pPr>
              <a:lnSpc>
                <a:spcPct val="150000"/>
              </a:lnSpc>
            </a:pPr>
            <a:endParaRPr lang="zh-CN" altLang="en-US" sz="2215" dirty="0">
              <a:solidFill>
                <a:srgbClr val="000000"/>
              </a:solidFill>
            </a:endParaRPr>
          </a:p>
          <a:p>
            <a:pPr>
              <a:lnSpc>
                <a:spcPct val="150000"/>
              </a:lnSpc>
            </a:pPr>
            <a:endParaRPr lang="zh-CN" altLang="en-US" sz="2215" dirty="0">
              <a:solidFill>
                <a:srgbClr val="000000"/>
              </a:solidFill>
            </a:endParaRPr>
          </a:p>
          <a:p>
            <a:pPr>
              <a:lnSpc>
                <a:spcPct val="150000"/>
              </a:lnSpc>
              <a:buFontTx/>
              <a:buNone/>
            </a:pPr>
            <a:r>
              <a:rPr lang="zh-CN" altLang="en-US" sz="2215" dirty="0">
                <a:solidFill>
                  <a:srgbClr val="000000"/>
                </a:solidFill>
              </a:rPr>
              <a:t>    这样就形成了一个检索和学习的迭代过程，也就是概率检索模型。 </a:t>
            </a:r>
          </a:p>
        </p:txBody>
      </p:sp>
      <p:graphicFrame>
        <p:nvGraphicFramePr>
          <p:cNvPr id="483338" name="Object 10"/>
          <p:cNvGraphicFramePr>
            <a:graphicFrameLocks noGrp="1" noChangeAspect="1"/>
          </p:cNvGraphicFramePr>
          <p:nvPr>
            <p:ph sz="quarter" idx="3"/>
          </p:nvPr>
        </p:nvGraphicFramePr>
        <p:xfrm>
          <a:off x="7030916" y="2568087"/>
          <a:ext cx="1062404" cy="407377"/>
        </p:xfrm>
        <a:graphic>
          <a:graphicData uri="http://schemas.openxmlformats.org/presentationml/2006/ole">
            <mc:AlternateContent xmlns:mc="http://schemas.openxmlformats.org/markup-compatibility/2006">
              <mc:Choice xmlns:v="urn:schemas-microsoft-com:vml" Requires="v">
                <p:oleObj spid="_x0000_s8469" name="公式" r:id="rId3" imgW="596900" imgH="228600" progId="Equation.3">
                  <p:embed/>
                </p:oleObj>
              </mc:Choice>
              <mc:Fallback>
                <p:oleObj name="公式" r:id="rId3" imgW="596900" imgH="2286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16" y="2568087"/>
                        <a:ext cx="1062404" cy="407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3341" name="Object 13"/>
          <p:cNvGraphicFramePr>
            <a:graphicFrameLocks noChangeAspect="1"/>
          </p:cNvGraphicFramePr>
          <p:nvPr/>
        </p:nvGraphicFramePr>
        <p:xfrm>
          <a:off x="6498249" y="2975464"/>
          <a:ext cx="1063869" cy="451338"/>
        </p:xfrm>
        <a:graphic>
          <a:graphicData uri="http://schemas.openxmlformats.org/presentationml/2006/ole">
            <mc:AlternateContent xmlns:mc="http://schemas.openxmlformats.org/markup-compatibility/2006">
              <mc:Choice xmlns:v="urn:schemas-microsoft-com:vml" Requires="v">
                <p:oleObj spid="_x0000_s8470" name="公式" r:id="rId5" imgW="596900" imgH="254000" progId="Equation.3">
                  <p:embed/>
                </p:oleObj>
              </mc:Choice>
              <mc:Fallback>
                <p:oleObj name="公式" r:id="rId5" imgW="596900" imgH="25400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8249" y="2975464"/>
                        <a:ext cx="1063869" cy="4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3342" name="Object 14"/>
          <p:cNvGraphicFramePr>
            <a:graphicFrameLocks noChangeAspect="1"/>
          </p:cNvGraphicFramePr>
          <p:nvPr/>
        </p:nvGraphicFramePr>
        <p:xfrm>
          <a:off x="3575539" y="3960935"/>
          <a:ext cx="1861038" cy="1323242"/>
        </p:xfrm>
        <a:graphic>
          <a:graphicData uri="http://schemas.openxmlformats.org/presentationml/2006/ole">
            <mc:AlternateContent xmlns:mc="http://schemas.openxmlformats.org/markup-compatibility/2006">
              <mc:Choice xmlns:v="urn:schemas-microsoft-com:vml" Requires="v">
                <p:oleObj spid="_x0000_s8471" name="公式" r:id="rId7" imgW="1143000" imgH="812800" progId="Equation.3">
                  <p:embed/>
                </p:oleObj>
              </mc:Choice>
              <mc:Fallback>
                <p:oleObj name="公式" r:id="rId7" imgW="1143000" imgH="8128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5539" y="3960935"/>
                        <a:ext cx="1861038" cy="132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Rectangle 2"/>
          <p:cNvSpPr>
            <a:spLocks noGrp="1" noChangeArrowheads="1"/>
          </p:cNvSpPr>
          <p:nvPr>
            <p:ph type="title"/>
          </p:nvPr>
        </p:nvSpPr>
        <p:spPr>
          <a:xfrm>
            <a:off x="323528" y="132374"/>
            <a:ext cx="7573262" cy="984738"/>
          </a:xfrm>
        </p:spPr>
        <p:txBody>
          <a:bodyPr vert="horz" lIns="91440" tIns="45720" rIns="91440" bIns="45720" rtlCol="0" anchor="ctr">
            <a:normAutofit/>
          </a:body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5.3.3  </a:t>
            </a:r>
            <a:r>
              <a:rPr lang="zh-CN" altLang="en-US" sz="2800" dirty="0">
                <a:solidFill>
                  <a:srgbClr val="660066"/>
                </a:solidFill>
                <a:latin typeface="微软雅黑" panose="020B0503020204020204" pitchFamily="34" charset="-122"/>
                <a:ea typeface="微软雅黑" panose="020B0503020204020204" pitchFamily="34" charset="-122"/>
                <a:cs typeface="+mn-cs"/>
              </a:rPr>
              <a:t>概率检索模型</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4C880B01-D470-4F37-A509-6EF802B313A3}" type="datetime1">
              <a:rPr lang="zh-CN" altLang="en-US"/>
              <a:t>2021/12/31</a:t>
            </a:fld>
            <a:endParaRPr lang="en-US" altLang="zh-CN"/>
          </a:p>
        </p:txBody>
      </p:sp>
      <p:sp>
        <p:nvSpPr>
          <p:cNvPr id="8" name="灯片编号占位符 7"/>
          <p:cNvSpPr>
            <a:spLocks noGrp="1"/>
          </p:cNvSpPr>
          <p:nvPr>
            <p:ph type="sldNum" sz="quarter" idx="12"/>
          </p:nvPr>
        </p:nvSpPr>
        <p:spPr/>
        <p:txBody>
          <a:bodyPr/>
          <a:lstStyle/>
          <a:p>
            <a:fld id="{BBEA4CB4-CDDC-4617-B426-6FDF7E2F350C}" type="slidenum">
              <a:rPr lang="zh-CN" altLang="en-US"/>
              <a:t>89</a:t>
            </a:fld>
            <a:endParaRPr lang="en-US" altLang="zh-CN"/>
          </a:p>
        </p:txBody>
      </p:sp>
      <p:sp>
        <p:nvSpPr>
          <p:cNvPr id="604163" name="Rectangle 3"/>
          <p:cNvSpPr>
            <a:spLocks noGrp="1" noChangeArrowheads="1"/>
          </p:cNvSpPr>
          <p:nvPr>
            <p:ph type="body" sz="half" idx="1"/>
          </p:nvPr>
        </p:nvSpPr>
        <p:spPr>
          <a:xfrm>
            <a:off x="662354" y="1542227"/>
            <a:ext cx="7817827" cy="3938954"/>
          </a:xfrm>
        </p:spPr>
        <p:txBody>
          <a:bodyPr/>
          <a:lstStyle/>
          <a:p>
            <a:pPr>
              <a:lnSpc>
                <a:spcPct val="150000"/>
              </a:lnSpc>
            </a:pPr>
            <a:r>
              <a:rPr lang="zh-CN" altLang="en-US" sz="2215">
                <a:solidFill>
                  <a:srgbClr val="000000"/>
                </a:solidFill>
              </a:rPr>
              <a:t>对较小的</a:t>
            </a:r>
            <a:r>
              <a:rPr lang="en-US" altLang="zh-CN" sz="2215">
                <a:solidFill>
                  <a:srgbClr val="000000"/>
                </a:solidFill>
              </a:rPr>
              <a:t>V</a:t>
            </a:r>
            <a:r>
              <a:rPr lang="zh-CN" altLang="en-US" sz="2215">
                <a:solidFill>
                  <a:srgbClr val="000000"/>
                </a:solidFill>
              </a:rPr>
              <a:t>和</a:t>
            </a:r>
            <a:r>
              <a:rPr lang="en-US" altLang="zh-CN" sz="2215">
                <a:solidFill>
                  <a:srgbClr val="000000"/>
                </a:solidFill>
              </a:rPr>
              <a:t>V</a:t>
            </a:r>
            <a:r>
              <a:rPr lang="en-US" altLang="zh-CN" sz="2215" baseline="-25000">
                <a:solidFill>
                  <a:srgbClr val="000000"/>
                </a:solidFill>
              </a:rPr>
              <a:t>i</a:t>
            </a:r>
            <a:r>
              <a:rPr lang="zh-CN" altLang="en-US" sz="2215">
                <a:solidFill>
                  <a:srgbClr val="000000"/>
                </a:solidFill>
              </a:rPr>
              <a:t>，如</a:t>
            </a:r>
            <a:r>
              <a:rPr lang="en-US" altLang="zh-CN" sz="2215">
                <a:solidFill>
                  <a:srgbClr val="000000"/>
                </a:solidFill>
              </a:rPr>
              <a:t>V=1</a:t>
            </a:r>
            <a:r>
              <a:rPr lang="zh-CN" altLang="en-US" sz="2215">
                <a:solidFill>
                  <a:srgbClr val="000000"/>
                </a:solidFill>
              </a:rPr>
              <a:t>，</a:t>
            </a:r>
            <a:r>
              <a:rPr lang="en-US" altLang="zh-CN" sz="2215">
                <a:solidFill>
                  <a:srgbClr val="000000"/>
                </a:solidFill>
              </a:rPr>
              <a:t>V</a:t>
            </a:r>
            <a:r>
              <a:rPr lang="en-US" altLang="zh-CN" sz="2215" baseline="-25000">
                <a:solidFill>
                  <a:srgbClr val="000000"/>
                </a:solidFill>
              </a:rPr>
              <a:t>i</a:t>
            </a:r>
            <a:r>
              <a:rPr lang="en-US" altLang="zh-CN" sz="2215">
                <a:solidFill>
                  <a:srgbClr val="000000"/>
                </a:solidFill>
              </a:rPr>
              <a:t>=0</a:t>
            </a:r>
            <a:r>
              <a:rPr lang="zh-CN" altLang="en-US" sz="2215">
                <a:solidFill>
                  <a:srgbClr val="000000"/>
                </a:solidFill>
              </a:rPr>
              <a:t>，上述计算会出现问题，所以做以下改进：</a:t>
            </a:r>
          </a:p>
          <a:p>
            <a:pPr>
              <a:lnSpc>
                <a:spcPct val="150000"/>
              </a:lnSpc>
            </a:pPr>
            <a:endParaRPr lang="zh-CN" altLang="en-US" sz="2215">
              <a:solidFill>
                <a:srgbClr val="000000"/>
              </a:solidFill>
            </a:endParaRPr>
          </a:p>
          <a:p>
            <a:pPr>
              <a:lnSpc>
                <a:spcPct val="150000"/>
              </a:lnSpc>
            </a:pPr>
            <a:endParaRPr lang="zh-CN" altLang="en-US" sz="2215">
              <a:solidFill>
                <a:srgbClr val="000000"/>
              </a:solidFill>
            </a:endParaRPr>
          </a:p>
          <a:p>
            <a:pPr>
              <a:lnSpc>
                <a:spcPct val="150000"/>
              </a:lnSpc>
            </a:pPr>
            <a:endParaRPr lang="zh-CN" altLang="en-US" sz="2215">
              <a:solidFill>
                <a:srgbClr val="000000"/>
              </a:solidFill>
            </a:endParaRPr>
          </a:p>
          <a:p>
            <a:pPr>
              <a:lnSpc>
                <a:spcPct val="150000"/>
              </a:lnSpc>
            </a:pPr>
            <a:r>
              <a:rPr lang="zh-CN" altLang="en-US" sz="2215">
                <a:solidFill>
                  <a:srgbClr val="000000"/>
                </a:solidFill>
              </a:rPr>
              <a:t>也可以为：</a:t>
            </a:r>
          </a:p>
        </p:txBody>
      </p:sp>
      <p:graphicFrame>
        <p:nvGraphicFramePr>
          <p:cNvPr id="604168" name="Object 8"/>
          <p:cNvGraphicFramePr>
            <a:graphicFrameLocks noGrp="1" noChangeAspect="1"/>
          </p:cNvGraphicFramePr>
          <p:nvPr>
            <p:ph sz="quarter" idx="2"/>
          </p:nvPr>
        </p:nvGraphicFramePr>
        <p:xfrm>
          <a:off x="3508131" y="2498481"/>
          <a:ext cx="2259623" cy="1247042"/>
        </p:xfrm>
        <a:graphic>
          <a:graphicData uri="http://schemas.openxmlformats.org/presentationml/2006/ole">
            <mc:AlternateContent xmlns:mc="http://schemas.openxmlformats.org/markup-compatibility/2006">
              <mc:Choice xmlns:v="urn:schemas-microsoft-com:vml" Requires="v">
                <p:oleObj spid="_x0000_s9396" name="公式" r:id="rId3" imgW="1473200" imgH="812800" progId="Equation.3">
                  <p:embed/>
                </p:oleObj>
              </mc:Choice>
              <mc:Fallback>
                <p:oleObj name="公式" r:id="rId3" imgW="1473200" imgH="8128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131" y="2498481"/>
                        <a:ext cx="2259623" cy="1247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174" name="Object 14"/>
          <p:cNvGraphicFramePr>
            <a:graphicFrameLocks noGrp="1" noChangeAspect="1"/>
          </p:cNvGraphicFramePr>
          <p:nvPr>
            <p:ph sz="quarter" idx="3"/>
          </p:nvPr>
        </p:nvGraphicFramePr>
        <p:xfrm>
          <a:off x="3508131" y="4226170"/>
          <a:ext cx="2126274" cy="1732085"/>
        </p:xfrm>
        <a:graphic>
          <a:graphicData uri="http://schemas.openxmlformats.org/presentationml/2006/ole">
            <mc:AlternateContent xmlns:mc="http://schemas.openxmlformats.org/markup-compatibility/2006">
              <mc:Choice xmlns:v="urn:schemas-microsoft-com:vml" Requires="v">
                <p:oleObj spid="_x0000_s9397" name="公式" r:id="rId5" imgW="1435100" imgH="1168400" progId="Equation.3">
                  <p:embed/>
                </p:oleObj>
              </mc:Choice>
              <mc:Fallback>
                <p:oleObj name="公式" r:id="rId5" imgW="1435100" imgH="11684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8131" y="4226170"/>
                        <a:ext cx="2126274" cy="1732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2"/>
          <p:cNvSpPr>
            <a:spLocks noGrp="1" noChangeArrowheads="1"/>
          </p:cNvSpPr>
          <p:nvPr>
            <p:ph type="title"/>
          </p:nvPr>
        </p:nvSpPr>
        <p:spPr>
          <a:xfrm>
            <a:off x="323528" y="132374"/>
            <a:ext cx="7573262" cy="984738"/>
          </a:xfrm>
        </p:spPr>
        <p:txBody>
          <a:bodyPr vert="horz" lIns="91440" tIns="45720" rIns="91440" bIns="45720" rtlCol="0" anchor="ctr">
            <a:normAutofit/>
          </a:bodyPr>
          <a:lstStyle/>
          <a:p>
            <a:pPr algn="l"/>
            <a:r>
              <a:rPr lang="en-US" altLang="zh-CN" sz="2800" dirty="0">
                <a:solidFill>
                  <a:srgbClr val="660066"/>
                </a:solidFill>
                <a:latin typeface="微软雅黑" panose="020B0503020204020204" pitchFamily="34" charset="-122"/>
                <a:ea typeface="微软雅黑" panose="020B0503020204020204" pitchFamily="34" charset="-122"/>
                <a:cs typeface="+mn-cs"/>
              </a:rPr>
              <a:t>5.3.3  </a:t>
            </a:r>
            <a:r>
              <a:rPr lang="zh-CN" altLang="en-US" sz="2800" dirty="0">
                <a:solidFill>
                  <a:srgbClr val="660066"/>
                </a:solidFill>
                <a:latin typeface="微软雅黑" panose="020B0503020204020204" pitchFamily="34" charset="-122"/>
                <a:ea typeface="微软雅黑" panose="020B0503020204020204" pitchFamily="34" charset="-122"/>
                <a:cs typeface="+mn-cs"/>
              </a:rPr>
              <a:t>概率检索模型</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日期占位符 1"/>
          <p:cNvSpPr>
            <a:spLocks noGrp="1"/>
          </p:cNvSpPr>
          <p:nvPr>
            <p:ph type="dt" sz="quarter" idx="10"/>
          </p:nvPr>
        </p:nvSpPr>
        <p:spPr>
          <a:noFill/>
          <a:ln>
            <a:miter lim="800000"/>
          </a:ln>
        </p:spPr>
        <p:txBody>
          <a:bodyPr/>
          <a:lstStyle/>
          <a:p>
            <a:fld id="{FEE51971-D135-478B-B02F-896689A2ED5A}" type="datetime1">
              <a:rPr lang="zh-CN" altLang="en-US" smtClean="0">
                <a:sym typeface="Calibri" panose="020F0502020204030204" pitchFamily="34" charset="0"/>
              </a:rPr>
              <a:t>2021/12/31</a:t>
            </a:fld>
            <a:endParaRPr lang="en-US" altLang="zh-CN" sz="1800">
              <a:solidFill>
                <a:schemeClr val="tx1"/>
              </a:solidFill>
              <a:sym typeface="Calibri" panose="020F0502020204030204" pitchFamily="34" charset="0"/>
            </a:endParaRPr>
          </a:p>
        </p:txBody>
      </p:sp>
      <p:sp>
        <p:nvSpPr>
          <p:cNvPr id="17411" name="Rectangle 2"/>
          <p:cNvSpPr>
            <a:spLocks noGrp="1" noChangeArrowheads="1"/>
          </p:cNvSpPr>
          <p:nvPr>
            <p:ph type="title" idx="4294967295"/>
          </p:nvPr>
        </p:nvSpPr>
        <p:spPr>
          <a:xfrm>
            <a:off x="457200" y="277813"/>
            <a:ext cx="8229600" cy="1139825"/>
          </a:xfrm>
        </p:spPr>
        <p:txBody>
          <a:bodyPr/>
          <a:lstStyle/>
          <a:p>
            <a:pPr eaLnBrk="1" hangingPunct="1"/>
            <a:r>
              <a:rPr lang="zh-CN" altLang="en-US">
                <a:latin typeface="黑体" panose="02010609060101010101" pitchFamily="49" charset="-122"/>
                <a:ea typeface="黑体" panose="02010609060101010101" pitchFamily="49" charset="-122"/>
              </a:rPr>
              <a:t> </a:t>
            </a:r>
          </a:p>
        </p:txBody>
      </p:sp>
      <p:sp>
        <p:nvSpPr>
          <p:cNvPr id="17412" name="Rectangle 3"/>
          <p:cNvSpPr>
            <a:spLocks noGrp="1" noChangeArrowheads="1"/>
          </p:cNvSpPr>
          <p:nvPr>
            <p:ph idx="4294967295"/>
          </p:nvPr>
        </p:nvSpPr>
        <p:spPr>
          <a:xfrm>
            <a:off x="468312" y="1125538"/>
            <a:ext cx="8280151" cy="4525962"/>
          </a:xfrm>
        </p:spPr>
        <p:txBody>
          <a:bodyPr>
            <a:normAutofit fontScale="92500" lnSpcReduction="10000"/>
          </a:bodyPr>
          <a:lstStyle/>
          <a:p>
            <a:pPr eaLnBrk="1" hangingPunct="1">
              <a:lnSpc>
                <a:spcPct val="150000"/>
              </a:lnSpc>
              <a:buFont typeface="Symbol" panose="05050102010706020507" pitchFamily="18" charset="2"/>
              <a:buNone/>
            </a:pPr>
            <a:r>
              <a:rPr lang="zh-CN" altLang="en-US" sz="2800" dirty="0">
                <a:ea typeface="黑体" panose="02010609060101010101" pitchFamily="49" charset="-122"/>
              </a:rPr>
              <a:t>（</a:t>
            </a:r>
            <a:r>
              <a:rPr lang="en-US" altLang="zh-CN" sz="2800" dirty="0">
                <a:ea typeface="黑体" panose="02010609060101010101" pitchFamily="49" charset="-122"/>
              </a:rPr>
              <a:t>2</a:t>
            </a:r>
            <a:r>
              <a:rPr lang="zh-CN" altLang="en-US" sz="2800" dirty="0">
                <a:ea typeface="黑体" panose="02010609060101010101" pitchFamily="49" charset="-122"/>
              </a:rPr>
              <a:t>）选择信息检索工具 </a:t>
            </a:r>
          </a:p>
          <a:p>
            <a:pPr>
              <a:lnSpc>
                <a:spcPct val="150000"/>
              </a:lnSpc>
            </a:pPr>
            <a:r>
              <a:rPr lang="zh-CN" altLang="en-US" sz="2400" dirty="0">
                <a:ea typeface="黑体" panose="02010609060101010101" pitchFamily="49" charset="-122"/>
              </a:rPr>
              <a:t>信息检索工具是人们为了充分、准确、有效地利用已有的信息资源而加工编制的用来报道、揭示、存贮和查找信息资源的卡片、表册、计算机信息系统和特定出版物。 </a:t>
            </a:r>
          </a:p>
          <a:p>
            <a:pPr>
              <a:lnSpc>
                <a:spcPct val="150000"/>
              </a:lnSpc>
            </a:pPr>
            <a:r>
              <a:rPr lang="zh-CN" altLang="en-US" sz="2400" dirty="0">
                <a:ea typeface="黑体" panose="02010609060101010101" pitchFamily="49" charset="-122"/>
              </a:rPr>
              <a:t>检索工具可分为两类：</a:t>
            </a:r>
            <a:endParaRPr lang="en-US" altLang="zh-CN" sz="2400" dirty="0">
              <a:ea typeface="黑体" panose="02010609060101010101" pitchFamily="49" charset="-122"/>
            </a:endParaRPr>
          </a:p>
          <a:p>
            <a:pPr lvl="1">
              <a:lnSpc>
                <a:spcPct val="150000"/>
              </a:lnSpc>
            </a:pPr>
            <a:r>
              <a:rPr lang="zh-CN" altLang="en-US" sz="2000" dirty="0"/>
              <a:t>①</a:t>
            </a:r>
            <a:r>
              <a:rPr lang="zh-CN" altLang="en-US" sz="2000" dirty="0">
                <a:ea typeface="黑体" panose="02010609060101010101" pitchFamily="49" charset="-122"/>
              </a:rPr>
              <a:t>指示线索型信息检索工具（二次文献）：书目、馆藏目录、索引、文摘；</a:t>
            </a:r>
            <a:endParaRPr lang="en-US" altLang="zh-CN" sz="2000" dirty="0">
              <a:ea typeface="黑体" panose="02010609060101010101" pitchFamily="49" charset="-122"/>
            </a:endParaRPr>
          </a:p>
          <a:p>
            <a:pPr lvl="1">
              <a:lnSpc>
                <a:spcPct val="150000"/>
              </a:lnSpc>
            </a:pPr>
            <a:r>
              <a:rPr lang="zh-CN" altLang="en-US" sz="2000" dirty="0"/>
              <a:t>②</a:t>
            </a:r>
            <a:r>
              <a:rPr lang="zh-CN" altLang="en-US" sz="2000" dirty="0">
                <a:ea typeface="黑体" panose="02010609060101010101" pitchFamily="49" charset="-122"/>
              </a:rPr>
              <a:t>提供具体信息的工具书（三次文献），包括百科全书、传记资料、手册、统计资料等。</a:t>
            </a:r>
          </a:p>
        </p:txBody>
      </p:sp>
      <p:sp>
        <p:nvSpPr>
          <p:cNvPr id="5" name="Rectangle 2"/>
          <p:cNvSpPr txBox="1">
            <a:spLocks noChangeArrowheads="1"/>
          </p:cNvSpPr>
          <p:nvPr/>
        </p:nvSpPr>
        <p:spPr>
          <a:xfrm>
            <a:off x="484213" y="273844"/>
            <a:ext cx="5818187" cy="85566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dirty="0">
                <a:solidFill>
                  <a:srgbClr val="660066"/>
                </a:solidFill>
                <a:latin typeface="微软雅黑" panose="020B0503020204020204" pitchFamily="34" charset="-122"/>
                <a:ea typeface="微软雅黑" panose="020B0503020204020204" pitchFamily="34" charset="-122"/>
                <a:cs typeface="+mn-cs"/>
              </a:rPr>
              <a:t>5.1.2</a:t>
            </a:r>
            <a:r>
              <a:rPr lang="zh-CN" altLang="en-US" sz="3200" dirty="0">
                <a:solidFill>
                  <a:srgbClr val="660066"/>
                </a:solidFill>
                <a:latin typeface="微软雅黑" panose="020B0503020204020204" pitchFamily="34" charset="-122"/>
                <a:ea typeface="微软雅黑" panose="020B0503020204020204" pitchFamily="34" charset="-122"/>
                <a:cs typeface="+mn-cs"/>
              </a:rPr>
              <a:t> 信息检索的程序</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457200" y="274638"/>
            <a:ext cx="8229600" cy="634082"/>
          </a:xfrm>
        </p:spPr>
        <p:txBody>
          <a:bodyPr vert="horz" lIns="91440" tIns="45720" rIns="91440" bIns="45720" rtlCol="0" anchor="ctr">
            <a:normAutofit fontScale="90000"/>
          </a:bodyPr>
          <a:lstStyle/>
          <a:p>
            <a:pPr>
              <a:lnSpc>
                <a:spcPct val="150000"/>
              </a:lnSpc>
            </a:pPr>
            <a:r>
              <a:rPr lang="zh-CN" altLang="en-US" sz="3600" dirty="0">
                <a:solidFill>
                  <a:srgbClr val="000000"/>
                </a:solidFill>
                <a:latin typeface="黑体" panose="02010609060101010101" pitchFamily="49" charset="-122"/>
                <a:ea typeface="黑体" panose="02010609060101010101" pitchFamily="49" charset="-122"/>
                <a:cs typeface="Arial" panose="020B0604020202020204" pitchFamily="34" charset="0"/>
              </a:rPr>
              <a:t>二值独立概率模型</a:t>
            </a:r>
            <a:r>
              <a:rPr lang="en-US" altLang="zh-CN" sz="3600" dirty="0">
                <a:solidFill>
                  <a:srgbClr val="000000"/>
                </a:solidFill>
                <a:latin typeface="黑体" panose="02010609060101010101" pitchFamily="49" charset="-122"/>
                <a:ea typeface="黑体" panose="02010609060101010101" pitchFamily="49" charset="-122"/>
                <a:cs typeface="Arial" panose="020B0604020202020204" pitchFamily="34" charset="0"/>
              </a:rPr>
              <a:t>BIM</a:t>
            </a:r>
          </a:p>
        </p:txBody>
      </p:sp>
      <p:graphicFrame>
        <p:nvGraphicFramePr>
          <p:cNvPr id="162820" name="Object 4"/>
          <p:cNvGraphicFramePr>
            <a:graphicFrameLocks noGrp="1" noChangeAspect="1"/>
          </p:cNvGraphicFramePr>
          <p:nvPr>
            <p:ph idx="1"/>
          </p:nvPr>
        </p:nvGraphicFramePr>
        <p:xfrm>
          <a:off x="2051719" y="3284984"/>
          <a:ext cx="4503773" cy="864096"/>
        </p:xfrm>
        <a:graphic>
          <a:graphicData uri="http://schemas.openxmlformats.org/presentationml/2006/ole">
            <mc:AlternateContent xmlns:mc="http://schemas.openxmlformats.org/markup-compatibility/2006">
              <mc:Choice xmlns:v="urn:schemas-microsoft-com:vml" Requires="v">
                <p:oleObj spid="_x0000_s34882" name="Equation" r:id="rId4" imgW="2184400" imgH="419100" progId="">
                  <p:embed/>
                </p:oleObj>
              </mc:Choice>
              <mc:Fallback>
                <p:oleObj name="Equation" r:id="rId4" imgW="2184400" imgH="41910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719" y="3284984"/>
                        <a:ext cx="4503773" cy="8640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灯片编号占位符 6"/>
          <p:cNvSpPr>
            <a:spLocks noGrp="1"/>
          </p:cNvSpPr>
          <p:nvPr>
            <p:ph type="sldNum" sz="quarter" idx="12"/>
          </p:nvPr>
        </p:nvSpPr>
        <p:spPr/>
        <p:txBody>
          <a:bodyPr/>
          <a:lstStyle/>
          <a:p>
            <a:fld id="{0B4A7055-A6E8-4B65-9814-C770DACF86A1}" type="slidenum">
              <a:rPr lang="en-US" altLang="zh-CN"/>
              <a:t>90</a:t>
            </a:fld>
            <a:endParaRPr lang="en-US" altLang="zh-CN"/>
          </a:p>
        </p:txBody>
      </p:sp>
      <p:sp>
        <p:nvSpPr>
          <p:cNvPr id="162819" name="Rectangle 3"/>
          <p:cNvSpPr>
            <a:spLocks noGrp="1" noChangeArrowheads="1"/>
          </p:cNvSpPr>
          <p:nvPr>
            <p:ph type="body" sz="half" idx="4294967295"/>
          </p:nvPr>
        </p:nvSpPr>
        <p:spPr>
          <a:xfrm>
            <a:off x="469900" y="1052736"/>
            <a:ext cx="7848872" cy="4968552"/>
          </a:xfrm>
        </p:spPr>
        <p:txBody>
          <a:bodyPr>
            <a:normAutofit fontScale="92500"/>
          </a:bodyPr>
          <a:lstStyle/>
          <a:p>
            <a:pPr>
              <a:lnSpc>
                <a:spcPct val="150000"/>
              </a:lnSpc>
            </a:pPr>
            <a:r>
              <a:rPr lang="zh-CN" altLang="en-US" sz="2400" dirty="0">
                <a:latin typeface="Times New Roman" panose="02020603050405020304" pitchFamily="18" charset="0"/>
              </a:rPr>
              <a:t>二值独立概率模型</a:t>
            </a:r>
            <a:r>
              <a:rPr lang="en-US" altLang="zh-CN" sz="2400" dirty="0">
                <a:latin typeface="Times New Roman" panose="02020603050405020304" pitchFamily="18" charset="0"/>
              </a:rPr>
              <a:t>(Binary Independence Model</a:t>
            </a:r>
            <a:r>
              <a:rPr lang="zh-CN" altLang="en-US" sz="2400" dirty="0">
                <a:latin typeface="Times New Roman" panose="02020603050405020304" pitchFamily="18" charset="0"/>
              </a:rPr>
              <a:t>，简称</a:t>
            </a:r>
            <a:r>
              <a:rPr lang="en-US" altLang="zh-CN" sz="2400" dirty="0">
                <a:latin typeface="Times New Roman" panose="02020603050405020304" pitchFamily="18" charset="0"/>
              </a:rPr>
              <a:t>BIM)</a:t>
            </a:r>
            <a:r>
              <a:rPr lang="zh-CN" altLang="en-US" sz="2400" dirty="0">
                <a:latin typeface="Times New Roman" panose="02020603050405020304" pitchFamily="18" charset="0"/>
              </a:rPr>
              <a:t>：伦敦城市大学</a:t>
            </a:r>
            <a:r>
              <a:rPr lang="en-US" altLang="zh-CN" sz="2400" dirty="0">
                <a:latin typeface="Times New Roman" panose="02020603050405020304" pitchFamily="18" charset="0"/>
              </a:rPr>
              <a:t>Robertson</a:t>
            </a:r>
            <a:r>
              <a:rPr lang="zh-CN" altLang="en-US" sz="2400" dirty="0">
                <a:latin typeface="Times New Roman" panose="02020603050405020304" pitchFamily="18" charset="0"/>
              </a:rPr>
              <a:t>及剑桥大学</a:t>
            </a:r>
            <a:r>
              <a:rPr lang="en-US" altLang="zh-CN" sz="2400" dirty="0" err="1">
                <a:latin typeface="Times New Roman" panose="02020603050405020304" pitchFamily="18" charset="0"/>
              </a:rPr>
              <a:t>Sparck</a:t>
            </a:r>
            <a:r>
              <a:rPr lang="en-US" altLang="zh-CN" sz="2400" dirty="0">
                <a:latin typeface="Times New Roman" panose="02020603050405020304" pitchFamily="18" charset="0"/>
              </a:rPr>
              <a:t> Jones 1970</a:t>
            </a:r>
            <a:r>
              <a:rPr lang="zh-CN" altLang="en-US" sz="2400" dirty="0">
                <a:latin typeface="Times New Roman" panose="02020603050405020304" pitchFamily="18" charset="0"/>
              </a:rPr>
              <a:t>年代提出，代表系统</a:t>
            </a:r>
            <a:r>
              <a:rPr lang="en-US" altLang="zh-CN" sz="2400" dirty="0">
                <a:latin typeface="Times New Roman" panose="02020603050405020304" pitchFamily="18" charset="0"/>
              </a:rPr>
              <a:t>OKAPI</a:t>
            </a:r>
          </a:p>
          <a:p>
            <a:pPr>
              <a:lnSpc>
                <a:spcPct val="150000"/>
              </a:lnSpc>
            </a:pPr>
            <a:r>
              <a:rPr lang="en-US" altLang="zh-CN" sz="2400" dirty="0" err="1">
                <a:latin typeface="Times New Roman" panose="02020603050405020304" pitchFamily="18" charset="0"/>
              </a:rPr>
              <a:t>Bayes</a:t>
            </a:r>
            <a:r>
              <a:rPr lang="zh-CN" altLang="en-US" sz="2400" dirty="0">
                <a:latin typeface="Times New Roman" panose="02020603050405020304" pitchFamily="18" charset="0"/>
              </a:rPr>
              <a:t>公式</a:t>
            </a:r>
          </a:p>
          <a:p>
            <a:pPr>
              <a:lnSpc>
                <a:spcPct val="150000"/>
              </a:lnSpc>
            </a:pPr>
            <a:endParaRPr lang="en-US" altLang="zh-CN" sz="2400" dirty="0">
              <a:latin typeface="Times New Roman" panose="02020603050405020304" pitchFamily="18" charset="0"/>
            </a:endParaRPr>
          </a:p>
          <a:p>
            <a:pPr>
              <a:lnSpc>
                <a:spcPct val="150000"/>
              </a:lnSpc>
            </a:pPr>
            <a:endParaRPr lang="en-US" altLang="zh-CN" sz="2400" dirty="0"/>
          </a:p>
          <a:p>
            <a:pPr>
              <a:lnSpc>
                <a:spcPct val="150000"/>
              </a:lnSpc>
            </a:pPr>
            <a:r>
              <a:rPr lang="en-US" altLang="zh-CN" sz="2400" dirty="0">
                <a:latin typeface="Times New Roman" panose="02020603050405020304" pitchFamily="18" charset="0"/>
              </a:rPr>
              <a:t>BIM</a:t>
            </a:r>
            <a:r>
              <a:rPr lang="zh-CN" altLang="en-US" sz="2400" dirty="0">
                <a:latin typeface="Times New Roman" panose="02020603050405020304" pitchFamily="18" charset="0"/>
              </a:rPr>
              <a:t>模型通过</a:t>
            </a:r>
            <a:r>
              <a:rPr lang="en-US" altLang="zh-CN" sz="2400" dirty="0" err="1">
                <a:latin typeface="Times New Roman" panose="02020603050405020304" pitchFamily="18" charset="0"/>
              </a:rPr>
              <a:t>Bayes</a:t>
            </a:r>
            <a:r>
              <a:rPr lang="zh-CN" altLang="en-US" sz="2400" dirty="0">
                <a:latin typeface="Times New Roman" panose="02020603050405020304" pitchFamily="18" charset="0"/>
              </a:rPr>
              <a:t>公式对所求条件概率</a:t>
            </a:r>
            <a:r>
              <a:rPr lang="en-US" altLang="zh-CN" sz="2400" i="1" dirty="0">
                <a:latin typeface="Times New Roman" panose="02020603050405020304" pitchFamily="18" charset="0"/>
              </a:rPr>
              <a:t>P</a:t>
            </a:r>
            <a:r>
              <a:rPr lang="en-US" altLang="zh-CN" sz="2400" dirty="0">
                <a:latin typeface="Times New Roman" panose="02020603050405020304" pitchFamily="18" charset="0"/>
              </a:rPr>
              <a:t>(</a:t>
            </a:r>
            <a:r>
              <a:rPr lang="en-US" altLang="zh-CN" sz="2400" i="1" dirty="0">
                <a:latin typeface="Times New Roman" panose="02020603050405020304" pitchFamily="18" charset="0"/>
              </a:rPr>
              <a:t>R</a:t>
            </a:r>
            <a:r>
              <a:rPr lang="en-US" altLang="zh-CN" sz="2400" dirty="0">
                <a:latin typeface="Times New Roman" panose="02020603050405020304" pitchFamily="18" charset="0"/>
              </a:rPr>
              <a:t>=1|</a:t>
            </a:r>
            <a:r>
              <a:rPr lang="en-US" altLang="zh-CN" sz="2400" i="1" dirty="0">
                <a:latin typeface="Times New Roman" panose="02020603050405020304" pitchFamily="18" charset="0"/>
              </a:rPr>
              <a:t>Q,D</a:t>
            </a:r>
            <a:r>
              <a:rPr lang="en-US" altLang="zh-CN" sz="2400" dirty="0">
                <a:latin typeface="Times New Roman" panose="02020603050405020304" pitchFamily="18" charset="0"/>
              </a:rPr>
              <a:t>)</a:t>
            </a:r>
            <a:r>
              <a:rPr lang="zh-CN" altLang="en-US" sz="2400" dirty="0">
                <a:latin typeface="Times New Roman" panose="02020603050405020304" pitchFamily="18" charset="0"/>
              </a:rPr>
              <a:t>展开进行计算。</a:t>
            </a:r>
            <a:r>
              <a:rPr lang="en-US" altLang="zh-CN" sz="2400" dirty="0">
                <a:latin typeface="Times New Roman" panose="02020603050405020304" pitchFamily="18" charset="0"/>
              </a:rPr>
              <a:t>BIM</a:t>
            </a:r>
            <a:r>
              <a:rPr lang="zh-CN" altLang="en-US" sz="2400" dirty="0">
                <a:latin typeface="Times New Roman" panose="02020603050405020304" pitchFamily="18" charset="0"/>
              </a:rPr>
              <a:t>是一种生成式</a:t>
            </a:r>
            <a:r>
              <a:rPr lang="en-US" altLang="zh-CN" sz="2400" dirty="0">
                <a:latin typeface="Times New Roman" panose="02020603050405020304" pitchFamily="18" charset="0"/>
              </a:rPr>
              <a:t>(generative)</a:t>
            </a:r>
            <a:r>
              <a:rPr lang="zh-CN" altLang="en-US" sz="2400" dirty="0">
                <a:latin typeface="Times New Roman" panose="02020603050405020304" pitchFamily="18" charset="0"/>
              </a:rPr>
              <a:t>模型</a:t>
            </a:r>
          </a:p>
          <a:p>
            <a:pPr>
              <a:lnSpc>
                <a:spcPct val="150000"/>
              </a:lnSpc>
            </a:pPr>
            <a:r>
              <a:rPr lang="zh-CN" altLang="en-US" sz="2400" dirty="0">
                <a:latin typeface="Times New Roman" panose="02020603050405020304" pitchFamily="18" charset="0"/>
              </a:rPr>
              <a:t>对于同一</a:t>
            </a:r>
            <a:r>
              <a:rPr lang="en-US" altLang="zh-CN" sz="2400" i="1" dirty="0">
                <a:latin typeface="Times New Roman" panose="02020603050405020304" pitchFamily="18" charset="0"/>
              </a:rPr>
              <a:t>Q</a:t>
            </a:r>
            <a:r>
              <a:rPr lang="zh-CN" altLang="en-US" sz="2400" dirty="0">
                <a:latin typeface="Times New Roman" panose="02020603050405020304" pitchFamily="18" charset="0"/>
              </a:rPr>
              <a:t>，</a:t>
            </a:r>
            <a:r>
              <a:rPr lang="en-US" altLang="zh-CN" sz="2400" i="1" dirty="0">
                <a:latin typeface="Times New Roman" panose="02020603050405020304" pitchFamily="18" charset="0"/>
              </a:rPr>
              <a:t>P</a:t>
            </a:r>
            <a:r>
              <a:rPr lang="en-US" altLang="zh-CN" sz="2400" dirty="0">
                <a:latin typeface="Times New Roman" panose="02020603050405020304" pitchFamily="18" charset="0"/>
              </a:rPr>
              <a:t>(</a:t>
            </a:r>
            <a:r>
              <a:rPr lang="en-US" altLang="zh-CN" sz="2400" i="1" dirty="0">
                <a:latin typeface="Times New Roman" panose="02020603050405020304" pitchFamily="18" charset="0"/>
              </a:rPr>
              <a:t>R</a:t>
            </a:r>
            <a:r>
              <a:rPr lang="en-US" altLang="zh-CN" sz="2400" dirty="0">
                <a:latin typeface="Times New Roman" panose="02020603050405020304" pitchFamily="18" charset="0"/>
              </a:rPr>
              <a:t>=1|</a:t>
            </a:r>
            <a:r>
              <a:rPr lang="en-US" altLang="zh-CN" sz="2400" i="1" dirty="0">
                <a:latin typeface="Times New Roman" panose="02020603050405020304" pitchFamily="18" charset="0"/>
              </a:rPr>
              <a:t>Q,D</a:t>
            </a:r>
            <a:r>
              <a:rPr lang="en-US" altLang="zh-CN" sz="2400" dirty="0">
                <a:latin typeface="Times New Roman" panose="02020603050405020304" pitchFamily="18" charset="0"/>
              </a:rPr>
              <a:t>)</a:t>
            </a:r>
            <a:r>
              <a:rPr lang="zh-CN" altLang="en-US" sz="2400" dirty="0">
                <a:latin typeface="Times New Roman" panose="02020603050405020304" pitchFamily="18" charset="0"/>
              </a:rPr>
              <a:t>可以简记为</a:t>
            </a:r>
            <a:r>
              <a:rPr lang="en-US" altLang="zh-CN" sz="2400" i="1" dirty="0">
                <a:latin typeface="Times New Roman" panose="02020603050405020304" pitchFamily="18" charset="0"/>
              </a:rPr>
              <a:t>P</a:t>
            </a:r>
            <a:r>
              <a:rPr lang="en-US" altLang="zh-CN" sz="2400" dirty="0">
                <a:latin typeface="Times New Roman" panose="02020603050405020304" pitchFamily="18" charset="0"/>
              </a:rPr>
              <a:t>(</a:t>
            </a:r>
            <a:r>
              <a:rPr lang="en-US" altLang="zh-CN" sz="2400" i="1" dirty="0">
                <a:latin typeface="Times New Roman" panose="02020603050405020304" pitchFamily="18" charset="0"/>
              </a:rPr>
              <a:t>R</a:t>
            </a:r>
            <a:r>
              <a:rPr lang="en-US" altLang="zh-CN" sz="2400" dirty="0">
                <a:latin typeface="Times New Roman" panose="02020603050405020304" pitchFamily="18" charset="0"/>
              </a:rPr>
              <a:t>=1|</a:t>
            </a:r>
            <a:r>
              <a:rPr lang="en-US" altLang="zh-CN" sz="2400" i="1" dirty="0">
                <a:latin typeface="Times New Roman" panose="02020603050405020304" pitchFamily="18" charset="0"/>
              </a:rPr>
              <a:t>D</a:t>
            </a:r>
            <a:r>
              <a:rPr lang="en-US" altLang="zh-CN" sz="2400" dirty="0">
                <a:latin typeface="Times New Roman" panose="02020603050405020304" pitchFamily="18" charset="0"/>
              </a:rPr>
              <a: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72" name="Rectangle 8"/>
          <p:cNvSpPr>
            <a:spLocks noGrp="1" noChangeArrowheads="1"/>
          </p:cNvSpPr>
          <p:nvPr>
            <p:ph type="title"/>
          </p:nvPr>
        </p:nvSpPr>
        <p:spPr>
          <a:xfrm>
            <a:off x="457200" y="274638"/>
            <a:ext cx="8229600" cy="706338"/>
          </a:xfrm>
        </p:spPr>
        <p:txBody>
          <a:bodyPr vert="horz" lIns="91440" tIns="45720" rIns="91440" bIns="45720" rtlCol="0" anchor="ctr">
            <a:normAutofit fontScale="90000"/>
          </a:bodyPr>
          <a:lstStyle/>
          <a:p>
            <a:pPr>
              <a:lnSpc>
                <a:spcPct val="150000"/>
              </a:lnSpc>
            </a:pPr>
            <a:r>
              <a:rPr lang="en-US" altLang="zh-CN" sz="3600" dirty="0">
                <a:solidFill>
                  <a:srgbClr val="000000"/>
                </a:solidFill>
                <a:latin typeface="黑体" panose="02010609060101010101" pitchFamily="49" charset="-122"/>
                <a:ea typeface="黑体" panose="02010609060101010101" pitchFamily="49" charset="-122"/>
                <a:cs typeface="Arial" panose="020B0604020202020204" pitchFamily="34" charset="0"/>
              </a:rPr>
              <a:t>BIM</a:t>
            </a:r>
            <a:r>
              <a:rPr lang="zh-CN" altLang="en-US" sz="3600" dirty="0">
                <a:solidFill>
                  <a:srgbClr val="000000"/>
                </a:solidFill>
                <a:latin typeface="黑体" panose="02010609060101010101" pitchFamily="49" charset="-122"/>
                <a:ea typeface="黑体" panose="02010609060101010101" pitchFamily="49" charset="-122"/>
                <a:cs typeface="Arial" panose="020B0604020202020204" pitchFamily="34" charset="0"/>
              </a:rPr>
              <a:t>模型</a:t>
            </a:r>
            <a:r>
              <a:rPr lang="en-US" altLang="zh-CN" sz="3600" dirty="0">
                <a:solidFill>
                  <a:srgbClr val="000000"/>
                </a:solidFill>
                <a:latin typeface="黑体" panose="02010609060101010101" pitchFamily="49" charset="-122"/>
                <a:ea typeface="黑体" panose="02010609060101010101" pitchFamily="49" charset="-122"/>
                <a:cs typeface="Arial" panose="020B0604020202020204" pitchFamily="34" charset="0"/>
              </a:rPr>
              <a:t>(</a:t>
            </a:r>
            <a:r>
              <a:rPr lang="zh-CN" altLang="en-US" sz="3600" dirty="0">
                <a:solidFill>
                  <a:srgbClr val="000000"/>
                </a:solidFill>
                <a:latin typeface="黑体" panose="02010609060101010101" pitchFamily="49" charset="-122"/>
                <a:ea typeface="黑体" panose="02010609060101010101" pitchFamily="49" charset="-122"/>
                <a:cs typeface="Arial" panose="020B0604020202020204" pitchFamily="34" charset="0"/>
              </a:rPr>
              <a:t>续</a:t>
            </a:r>
            <a:r>
              <a:rPr lang="en-US" altLang="zh-CN" sz="3600" dirty="0">
                <a:solidFill>
                  <a:srgbClr val="000000"/>
                </a:solidFill>
                <a:latin typeface="黑体" panose="02010609060101010101" pitchFamily="49" charset="-122"/>
                <a:ea typeface="黑体" panose="02010609060101010101" pitchFamily="49" charset="-122"/>
                <a:cs typeface="Arial" panose="020B0604020202020204" pitchFamily="34" charset="0"/>
              </a:rPr>
              <a:t>)</a:t>
            </a:r>
          </a:p>
        </p:txBody>
      </p:sp>
      <p:graphicFrame>
        <p:nvGraphicFramePr>
          <p:cNvPr id="164868" name="Object 4"/>
          <p:cNvGraphicFramePr>
            <a:graphicFrameLocks noGrp="1" noChangeAspect="1"/>
          </p:cNvGraphicFramePr>
          <p:nvPr>
            <p:ph idx="1"/>
          </p:nvPr>
        </p:nvGraphicFramePr>
        <p:xfrm>
          <a:off x="776880" y="2564904"/>
          <a:ext cx="4947248" cy="1367532"/>
        </p:xfrm>
        <a:graphic>
          <a:graphicData uri="http://schemas.openxmlformats.org/presentationml/2006/ole">
            <mc:AlternateContent xmlns:mc="http://schemas.openxmlformats.org/markup-compatibility/2006">
              <mc:Choice xmlns:v="urn:schemas-microsoft-com:vml" Requires="v">
                <p:oleObj spid="_x0000_s35906" name="Equation" r:id="rId4" imgW="3124200" imgH="863600" progId="">
                  <p:embed/>
                </p:oleObj>
              </mc:Choice>
              <mc:Fallback>
                <p:oleObj name="Equation" r:id="rId4" imgW="3124200" imgH="86360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880" y="2564904"/>
                        <a:ext cx="4947248" cy="13675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灯片编号占位符 7"/>
          <p:cNvSpPr>
            <a:spLocks noGrp="1"/>
          </p:cNvSpPr>
          <p:nvPr>
            <p:ph type="sldNum" sz="quarter" idx="12"/>
          </p:nvPr>
        </p:nvSpPr>
        <p:spPr/>
        <p:txBody>
          <a:bodyPr/>
          <a:lstStyle/>
          <a:p>
            <a:fld id="{92763B87-2953-4C36-AAB6-0B7465D7470D}" type="slidenum">
              <a:rPr lang="en-US" altLang="zh-CN"/>
              <a:t>91</a:t>
            </a:fld>
            <a:endParaRPr lang="en-US" altLang="zh-CN"/>
          </a:p>
        </p:txBody>
      </p:sp>
      <p:sp>
        <p:nvSpPr>
          <p:cNvPr id="164867" name="Rectangle 3"/>
          <p:cNvSpPr>
            <a:spLocks noGrp="1" noChangeArrowheads="1"/>
          </p:cNvSpPr>
          <p:nvPr>
            <p:ph type="body" sz="half" idx="4294967295"/>
          </p:nvPr>
        </p:nvSpPr>
        <p:spPr>
          <a:xfrm>
            <a:off x="514350" y="1556792"/>
            <a:ext cx="8172450" cy="4176464"/>
          </a:xfrm>
        </p:spPr>
        <p:txBody>
          <a:bodyPr>
            <a:normAutofit fontScale="85000" lnSpcReduction="10000"/>
          </a:bodyPr>
          <a:lstStyle/>
          <a:p>
            <a:pPr>
              <a:lnSpc>
                <a:spcPct val="150000"/>
              </a:lnSpc>
            </a:pPr>
            <a:r>
              <a:rPr lang="zh-CN" altLang="en-US" sz="2400" dirty="0">
                <a:latin typeface="Times New Roman" panose="02020603050405020304" pitchFamily="18" charset="0"/>
              </a:rPr>
              <a:t>对每个</a:t>
            </a:r>
            <a:r>
              <a:rPr lang="en-US" altLang="zh-CN" sz="2400" i="1" dirty="0">
                <a:latin typeface="Times New Roman" panose="02020603050405020304" pitchFamily="18" charset="0"/>
              </a:rPr>
              <a:t>Q</a:t>
            </a:r>
            <a:r>
              <a:rPr lang="zh-CN" altLang="en-US" sz="2400" dirty="0">
                <a:latin typeface="Times New Roman" panose="02020603050405020304" pitchFamily="18" charset="0"/>
              </a:rPr>
              <a:t>定义排序</a:t>
            </a:r>
            <a:r>
              <a:rPr lang="en-US" altLang="zh-CN" sz="2400" dirty="0">
                <a:latin typeface="Times New Roman" panose="02020603050405020304" pitchFamily="18" charset="0"/>
              </a:rPr>
              <a:t>(Ranking)</a:t>
            </a:r>
            <a:r>
              <a:rPr lang="zh-CN" altLang="en-US" sz="2400" dirty="0">
                <a:latin typeface="Times New Roman" panose="02020603050405020304" pitchFamily="18" charset="0"/>
              </a:rPr>
              <a:t>函数</a:t>
            </a:r>
            <a:r>
              <a:rPr lang="en-US" altLang="zh-CN" sz="2400" dirty="0">
                <a:latin typeface="Times New Roman" panose="02020603050405020304" pitchFamily="18" charset="0"/>
              </a:rPr>
              <a:t>RSV(Q,D)</a:t>
            </a:r>
            <a:r>
              <a:rPr lang="zh-CN" altLang="en-US" sz="2400" dirty="0">
                <a:latin typeface="Times New Roman" panose="02020603050405020304" pitchFamily="18" charset="0"/>
              </a:rPr>
              <a:t>：</a:t>
            </a:r>
          </a:p>
          <a:p>
            <a:pPr>
              <a:lnSpc>
                <a:spcPct val="150000"/>
              </a:lnSpc>
            </a:pPr>
            <a:endParaRPr lang="zh-CN" altLang="en-US" sz="2400" dirty="0">
              <a:latin typeface="Times New Roman" panose="02020603050405020304" pitchFamily="18" charset="0"/>
            </a:endParaRPr>
          </a:p>
          <a:p>
            <a:pPr>
              <a:lnSpc>
                <a:spcPct val="150000"/>
              </a:lnSpc>
            </a:pPr>
            <a:endParaRPr lang="zh-CN" altLang="en-US" sz="2400" dirty="0">
              <a:latin typeface="Times New Roman" panose="02020603050405020304" pitchFamily="18" charset="0"/>
            </a:endParaRPr>
          </a:p>
          <a:p>
            <a:pPr>
              <a:lnSpc>
                <a:spcPct val="150000"/>
              </a:lnSpc>
            </a:pPr>
            <a:endParaRPr lang="zh-CN" altLang="en-US" sz="2400" dirty="0">
              <a:latin typeface="Times New Roman" panose="02020603050405020304" pitchFamily="18" charset="0"/>
            </a:endParaRPr>
          </a:p>
          <a:p>
            <a:pPr>
              <a:lnSpc>
                <a:spcPct val="150000"/>
              </a:lnSpc>
              <a:buFont typeface="Wingdings" panose="05000000000000000000" pitchFamily="2" charset="2"/>
              <a:buNone/>
            </a:pPr>
            <a:endParaRPr lang="zh-CN" altLang="en-US" sz="2400" dirty="0">
              <a:latin typeface="Times New Roman" panose="02020603050405020304" pitchFamily="18" charset="0"/>
            </a:endParaRPr>
          </a:p>
          <a:p>
            <a:pPr>
              <a:lnSpc>
                <a:spcPct val="150000"/>
              </a:lnSpc>
              <a:buFont typeface="Wingdings" panose="05000000000000000000" pitchFamily="2" charset="2"/>
              <a:buNone/>
            </a:pPr>
            <a:endParaRPr lang="zh-CN" altLang="en-US" sz="2400" dirty="0">
              <a:latin typeface="Times New Roman" panose="02020603050405020304" pitchFamily="18" charset="0"/>
            </a:endParaRPr>
          </a:p>
          <a:p>
            <a:pPr marL="323850" indent="0">
              <a:lnSpc>
                <a:spcPct val="150000"/>
              </a:lnSpc>
              <a:buFont typeface="Wingdings" panose="05000000000000000000" pitchFamily="2" charset="2"/>
              <a:buNone/>
            </a:pPr>
            <a:r>
              <a:rPr lang="zh-CN" altLang="en-US" sz="2400" dirty="0">
                <a:latin typeface="Times New Roman" panose="02020603050405020304" pitchFamily="18" charset="0"/>
              </a:rPr>
              <a:t>其中，</a:t>
            </a:r>
            <a:r>
              <a:rPr lang="en-US" altLang="zh-CN" sz="2400" i="1" dirty="0">
                <a:latin typeface="Times New Roman" panose="02020603050405020304" pitchFamily="18" charset="0"/>
              </a:rPr>
              <a:t>P</a:t>
            </a:r>
            <a:r>
              <a:rPr lang="en-US" altLang="zh-CN" sz="2400" dirty="0">
                <a:latin typeface="Times New Roman" panose="02020603050405020304" pitchFamily="18" charset="0"/>
              </a:rPr>
              <a:t>(</a:t>
            </a:r>
            <a:r>
              <a:rPr lang="en-US" altLang="zh-CN" sz="2400" i="1" dirty="0">
                <a:latin typeface="Times New Roman" panose="02020603050405020304" pitchFamily="18" charset="0"/>
              </a:rPr>
              <a:t>D</a:t>
            </a:r>
            <a:r>
              <a:rPr lang="en-US" altLang="zh-CN" sz="2400" dirty="0">
                <a:latin typeface="Times New Roman" panose="02020603050405020304" pitchFamily="18" charset="0"/>
              </a:rPr>
              <a:t>|</a:t>
            </a:r>
            <a:r>
              <a:rPr lang="en-US" altLang="zh-CN" sz="2400" i="1" dirty="0">
                <a:latin typeface="Times New Roman" panose="02020603050405020304" pitchFamily="18" charset="0"/>
              </a:rPr>
              <a:t>R</a:t>
            </a:r>
            <a:r>
              <a:rPr lang="en-US" altLang="zh-CN" sz="2400" dirty="0">
                <a:latin typeface="Times New Roman" panose="02020603050405020304" pitchFamily="18" charset="0"/>
              </a:rPr>
              <a:t>=1)</a:t>
            </a:r>
            <a:r>
              <a:rPr lang="zh-CN" altLang="en-US" sz="2400" dirty="0">
                <a:latin typeface="Times New Roman" panose="02020603050405020304" pitchFamily="18" charset="0"/>
              </a:rPr>
              <a:t>、</a:t>
            </a:r>
            <a:r>
              <a:rPr lang="en-US" altLang="zh-CN" sz="2400" i="1" dirty="0">
                <a:latin typeface="Times New Roman" panose="02020603050405020304" pitchFamily="18" charset="0"/>
              </a:rPr>
              <a:t>P</a:t>
            </a:r>
            <a:r>
              <a:rPr lang="en-US" altLang="zh-CN" sz="2400" dirty="0">
                <a:latin typeface="Times New Roman" panose="02020603050405020304" pitchFamily="18" charset="0"/>
              </a:rPr>
              <a:t>(</a:t>
            </a:r>
            <a:r>
              <a:rPr lang="en-US" altLang="zh-CN" sz="2400" i="1" dirty="0">
                <a:latin typeface="Times New Roman" panose="02020603050405020304" pitchFamily="18" charset="0"/>
              </a:rPr>
              <a:t>D</a:t>
            </a:r>
            <a:r>
              <a:rPr lang="en-US" altLang="zh-CN" sz="2400" dirty="0">
                <a:latin typeface="Times New Roman" panose="02020603050405020304" pitchFamily="18" charset="0"/>
              </a:rPr>
              <a:t>|</a:t>
            </a:r>
            <a:r>
              <a:rPr lang="en-US" altLang="zh-CN" sz="2400" i="1" dirty="0">
                <a:latin typeface="Times New Roman" panose="02020603050405020304" pitchFamily="18" charset="0"/>
              </a:rPr>
              <a:t>R</a:t>
            </a:r>
            <a:r>
              <a:rPr lang="en-US" altLang="zh-CN" sz="2400" dirty="0">
                <a:latin typeface="Times New Roman" panose="02020603050405020304" pitchFamily="18" charset="0"/>
              </a:rPr>
              <a:t>=0)</a:t>
            </a:r>
            <a:r>
              <a:rPr lang="zh-CN" altLang="en-US" sz="2400" dirty="0">
                <a:latin typeface="Times New Roman" panose="02020603050405020304" pitchFamily="18" charset="0"/>
              </a:rPr>
              <a:t>分别表示在相关和不相关情况下生成文档</a:t>
            </a:r>
            <a:r>
              <a:rPr lang="en-US" altLang="zh-CN" sz="2400" i="1" dirty="0">
                <a:latin typeface="Times New Roman" panose="02020603050405020304" pitchFamily="18" charset="0"/>
              </a:rPr>
              <a:t>D</a:t>
            </a:r>
            <a:r>
              <a:rPr lang="zh-CN" altLang="en-US" sz="2400" dirty="0">
                <a:latin typeface="Times New Roman" panose="02020603050405020304" pitchFamily="18" charset="0"/>
              </a:rPr>
              <a:t>的概率。</a:t>
            </a:r>
            <a:r>
              <a:rPr lang="en-US" altLang="zh-CN" sz="2400" dirty="0">
                <a:latin typeface="Times New Roman" panose="02020603050405020304" pitchFamily="18" charset="0"/>
              </a:rPr>
              <a:t>Ranking</a:t>
            </a:r>
            <a:r>
              <a:rPr lang="zh-CN" altLang="en-US" sz="2400" dirty="0">
                <a:latin typeface="Times New Roman" panose="02020603050405020304" pitchFamily="18" charset="0"/>
              </a:rPr>
              <a:t>函数显然是随着</a:t>
            </a:r>
            <a:r>
              <a:rPr lang="en-US" altLang="zh-CN" sz="2400" i="1" dirty="0">
                <a:latin typeface="Times New Roman" panose="02020603050405020304" pitchFamily="18" charset="0"/>
              </a:rPr>
              <a:t>P</a:t>
            </a:r>
            <a:r>
              <a:rPr lang="en-US" altLang="zh-CN" sz="2400" dirty="0">
                <a:latin typeface="Times New Roman" panose="02020603050405020304" pitchFamily="18" charset="0"/>
              </a:rPr>
              <a:t>(</a:t>
            </a:r>
            <a:r>
              <a:rPr lang="en-US" altLang="zh-CN" sz="2400" i="1" dirty="0">
                <a:latin typeface="Times New Roman" panose="02020603050405020304" pitchFamily="18" charset="0"/>
              </a:rPr>
              <a:t>R</a:t>
            </a:r>
            <a:r>
              <a:rPr lang="en-US" altLang="zh-CN" sz="2400" dirty="0">
                <a:latin typeface="Times New Roman" panose="02020603050405020304" pitchFamily="18" charset="0"/>
              </a:rPr>
              <a:t>=1|</a:t>
            </a:r>
            <a:r>
              <a:rPr lang="en-US" altLang="zh-CN" sz="2400" i="1" dirty="0">
                <a:latin typeface="Times New Roman" panose="02020603050405020304" pitchFamily="18" charset="0"/>
              </a:rPr>
              <a:t>D</a:t>
            </a:r>
            <a:r>
              <a:rPr lang="en-US" altLang="zh-CN" sz="2400" dirty="0">
                <a:latin typeface="Times New Roman" panose="02020603050405020304" pitchFamily="18" charset="0"/>
              </a:rPr>
              <a:t>)</a:t>
            </a:r>
            <a:r>
              <a:rPr lang="zh-CN" altLang="en-US" sz="2400" dirty="0">
                <a:latin typeface="Times New Roman" panose="02020603050405020304" pitchFamily="18" charset="0"/>
              </a:rPr>
              <a:t>的增长而增长。</a:t>
            </a:r>
          </a:p>
        </p:txBody>
      </p:sp>
      <p:sp>
        <p:nvSpPr>
          <p:cNvPr id="164875" name="Rectangle 11"/>
          <p:cNvSpPr>
            <a:spLocks noChangeArrowheads="1"/>
          </p:cNvSpPr>
          <p:nvPr/>
        </p:nvSpPr>
        <p:spPr bwMode="auto">
          <a:xfrm>
            <a:off x="4067944" y="2492896"/>
            <a:ext cx="863600" cy="647700"/>
          </a:xfrm>
          <a:prstGeom prst="rect">
            <a:avLst/>
          </a:prstGeom>
          <a:noFill/>
          <a:ln w="9525">
            <a:solidFill>
              <a:schemeClr val="hlink"/>
            </a:solidFill>
            <a:miter lim="800000"/>
          </a:ln>
          <a:effectLst/>
        </p:spPr>
        <p:txBody>
          <a:bodyPr wrap="none" anchor="ctr"/>
          <a:lstStyle/>
          <a:p>
            <a:endParaRPr lang="zh-CN" altLang="en-US" dirty="0">
              <a:latin typeface="Times New Roman" panose="02020603050405020304" pitchFamily="18" charset="0"/>
              <a:ea typeface="黑体" panose="02010609060101010101" pitchFamily="49" charset="-122"/>
            </a:endParaRPr>
          </a:p>
        </p:txBody>
      </p:sp>
      <p:sp>
        <p:nvSpPr>
          <p:cNvPr id="164876" name="Line 12"/>
          <p:cNvSpPr>
            <a:spLocks noChangeShapeType="1"/>
          </p:cNvSpPr>
          <p:nvPr/>
        </p:nvSpPr>
        <p:spPr bwMode="auto">
          <a:xfrm>
            <a:off x="4499992" y="3212976"/>
            <a:ext cx="1224533" cy="360487"/>
          </a:xfrm>
          <a:prstGeom prst="line">
            <a:avLst/>
          </a:prstGeom>
          <a:noFill/>
          <a:ln w="9525">
            <a:solidFill>
              <a:schemeClr val="hlink"/>
            </a:solidFill>
            <a:miter lim="800000"/>
            <a:tailEnd type="triangle" w="med" len="med"/>
          </a:ln>
          <a:effectLst/>
        </p:spPr>
        <p:txBody>
          <a:bodyPr wrap="none"/>
          <a:lstStyle/>
          <a:p>
            <a:endParaRPr lang="zh-CN" altLang="en-US" dirty="0">
              <a:latin typeface="Times New Roman" panose="02020603050405020304" pitchFamily="18" charset="0"/>
              <a:ea typeface="黑体" panose="02010609060101010101" pitchFamily="49" charset="-122"/>
            </a:endParaRPr>
          </a:p>
        </p:txBody>
      </p:sp>
      <p:sp>
        <p:nvSpPr>
          <p:cNvPr id="164877" name="Text Box 13"/>
          <p:cNvSpPr txBox="1">
            <a:spLocks noChangeArrowheads="1"/>
          </p:cNvSpPr>
          <p:nvPr/>
        </p:nvSpPr>
        <p:spPr bwMode="auto">
          <a:xfrm>
            <a:off x="6084168" y="2636912"/>
            <a:ext cx="2304876" cy="861774"/>
          </a:xfrm>
          <a:prstGeom prst="rect">
            <a:avLst/>
          </a:prstGeom>
          <a:noFill/>
          <a:ln w="9525">
            <a:noFill/>
            <a:miter lim="800000"/>
          </a:ln>
          <a:effectLst/>
        </p:spPr>
        <p:txBody>
          <a:bodyPr wrap="square">
            <a:spAutoFit/>
          </a:bodyPr>
          <a:lstStyle/>
          <a:p>
            <a:pPr>
              <a:spcBef>
                <a:spcPct val="50000"/>
              </a:spcBef>
            </a:pPr>
            <a:r>
              <a:rPr lang="zh-CN" altLang="en-US" sz="2000" dirty="0">
                <a:solidFill>
                  <a:schemeClr val="hlink"/>
                </a:solidFill>
                <a:latin typeface="Times New Roman" panose="02020603050405020304" pitchFamily="18" charset="0"/>
                <a:ea typeface="黑体" panose="02010609060101010101" pitchFamily="49" charset="-122"/>
              </a:rPr>
              <a:t>对同一</a:t>
            </a:r>
            <a:r>
              <a:rPr lang="en-US" altLang="zh-CN" sz="2000" i="1" dirty="0">
                <a:solidFill>
                  <a:schemeClr val="hlink"/>
                </a:solidFill>
                <a:latin typeface="Times New Roman" panose="02020603050405020304" pitchFamily="18" charset="0"/>
                <a:ea typeface="黑体" panose="02010609060101010101" pitchFamily="49" charset="-122"/>
              </a:rPr>
              <a:t>Q</a:t>
            </a:r>
            <a:r>
              <a:rPr lang="zh-CN" altLang="en-US" sz="2000" dirty="0">
                <a:solidFill>
                  <a:schemeClr val="hlink"/>
                </a:solidFill>
                <a:latin typeface="Times New Roman" panose="02020603050405020304" pitchFamily="18" charset="0"/>
                <a:ea typeface="黑体" panose="02010609060101010101" pitchFamily="49" charset="-122"/>
              </a:rPr>
              <a:t>是常量，</a:t>
            </a:r>
          </a:p>
          <a:p>
            <a:pPr>
              <a:spcBef>
                <a:spcPct val="50000"/>
              </a:spcBef>
            </a:pPr>
            <a:r>
              <a:rPr lang="zh-CN" altLang="en-US" sz="2000" dirty="0">
                <a:solidFill>
                  <a:schemeClr val="hlink"/>
                </a:solidFill>
                <a:latin typeface="Times New Roman" panose="02020603050405020304" pitchFamily="18" charset="0"/>
                <a:ea typeface="黑体" panose="02010609060101010101" pitchFamily="49" charset="-122"/>
              </a:rPr>
              <a:t>对排序不起作用</a:t>
            </a:r>
          </a:p>
        </p:txBody>
      </p:sp>
      <p:sp>
        <p:nvSpPr>
          <p:cNvPr id="164879" name="Line 15"/>
          <p:cNvSpPr>
            <a:spLocks noChangeShapeType="1"/>
          </p:cNvSpPr>
          <p:nvPr/>
        </p:nvSpPr>
        <p:spPr bwMode="auto">
          <a:xfrm>
            <a:off x="5220072" y="2636912"/>
            <a:ext cx="360363" cy="144462"/>
          </a:xfrm>
          <a:prstGeom prst="line">
            <a:avLst/>
          </a:prstGeom>
          <a:noFill/>
          <a:ln w="9525">
            <a:solidFill>
              <a:schemeClr val="hlink"/>
            </a:solidFill>
            <a:miter lim="800000"/>
          </a:ln>
          <a:effectLst/>
        </p:spPr>
        <p:txBody>
          <a:bodyPr wrap="none"/>
          <a:lstStyle/>
          <a:p>
            <a:endParaRPr lang="zh-CN" altLang="en-US" dirty="0">
              <a:latin typeface="Times New Roman" panose="02020603050405020304" pitchFamily="18" charset="0"/>
              <a:ea typeface="黑体" panose="02010609060101010101" pitchFamily="49" charset="-122"/>
            </a:endParaRPr>
          </a:p>
        </p:txBody>
      </p:sp>
      <p:sp>
        <p:nvSpPr>
          <p:cNvPr id="164880" name="Line 16"/>
          <p:cNvSpPr>
            <a:spLocks noChangeShapeType="1"/>
          </p:cNvSpPr>
          <p:nvPr/>
        </p:nvSpPr>
        <p:spPr bwMode="auto">
          <a:xfrm>
            <a:off x="5148064" y="2996952"/>
            <a:ext cx="360363" cy="144463"/>
          </a:xfrm>
          <a:prstGeom prst="line">
            <a:avLst/>
          </a:prstGeom>
          <a:noFill/>
          <a:ln w="9525">
            <a:solidFill>
              <a:schemeClr val="hlink"/>
            </a:solidFill>
            <a:miter lim="800000"/>
          </a:ln>
          <a:effectLst/>
        </p:spPr>
        <p:txBody>
          <a:bodyPr wrap="none"/>
          <a:lstStyle/>
          <a:p>
            <a:endParaRPr lang="zh-CN" altLang="en-US" dirty="0">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4879"/>
                                        </p:tgtEl>
                                        <p:attrNameLst>
                                          <p:attrName>style.visibility</p:attrName>
                                        </p:attrNameLst>
                                      </p:cBhvr>
                                      <p:to>
                                        <p:strVal val="visible"/>
                                      </p:to>
                                    </p:set>
                                    <p:animEffect transition="in" filter="blinds(horizontal)">
                                      <p:cBhvr>
                                        <p:cTn id="7" dur="500"/>
                                        <p:tgtEl>
                                          <p:spTgt spid="1648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4880"/>
                                        </p:tgtEl>
                                        <p:attrNameLst>
                                          <p:attrName>style.visibility</p:attrName>
                                        </p:attrNameLst>
                                      </p:cBhvr>
                                      <p:to>
                                        <p:strVal val="visible"/>
                                      </p:to>
                                    </p:set>
                                    <p:animEffect transition="in" filter="blinds(horizontal)">
                                      <p:cBhvr>
                                        <p:cTn id="12" dur="500"/>
                                        <p:tgtEl>
                                          <p:spTgt spid="16488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4875"/>
                                        </p:tgtEl>
                                        <p:attrNameLst>
                                          <p:attrName>style.visibility</p:attrName>
                                        </p:attrNameLst>
                                      </p:cBhvr>
                                      <p:to>
                                        <p:strVal val="visible"/>
                                      </p:to>
                                    </p:set>
                                    <p:animEffect transition="in" filter="blinds(horizontal)">
                                      <p:cBhvr>
                                        <p:cTn id="17" dur="500"/>
                                        <p:tgtEl>
                                          <p:spTgt spid="16487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4876"/>
                                        </p:tgtEl>
                                        <p:attrNameLst>
                                          <p:attrName>style.visibility</p:attrName>
                                        </p:attrNameLst>
                                      </p:cBhvr>
                                      <p:to>
                                        <p:strVal val="visible"/>
                                      </p:to>
                                    </p:set>
                                    <p:animEffect transition="in" filter="blinds(horizontal)">
                                      <p:cBhvr>
                                        <p:cTn id="22" dur="500"/>
                                        <p:tgtEl>
                                          <p:spTgt spid="16487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4877"/>
                                        </p:tgtEl>
                                        <p:attrNameLst>
                                          <p:attrName>style.visibility</p:attrName>
                                        </p:attrNameLst>
                                      </p:cBhvr>
                                      <p:to>
                                        <p:strVal val="visible"/>
                                      </p:to>
                                    </p:set>
                                    <p:animEffect transition="in" filter="blinds(horizontal)">
                                      <p:cBhvr>
                                        <p:cTn id="27" dur="500"/>
                                        <p:tgtEl>
                                          <p:spTgt spid="164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75" grpId="0" animBg="1"/>
      <p:bldP spid="164876" grpId="0" animBg="1"/>
      <p:bldP spid="164877" grpId="0"/>
      <p:bldP spid="164879" grpId="0" animBg="1"/>
      <p:bldP spid="16488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06090"/>
          </a:xfrm>
        </p:spPr>
        <p:txBody>
          <a:bodyPr>
            <a:normAutofit fontScale="90000"/>
          </a:bodyPr>
          <a:lstStyle/>
          <a:p>
            <a:r>
              <a:rPr lang="zh-CN" altLang="en-US" dirty="0">
                <a:latin typeface="黑体" panose="02010609060101010101" pitchFamily="49" charset="-122"/>
                <a:ea typeface="黑体" panose="02010609060101010101" pitchFamily="49" charset="-122"/>
              </a:rPr>
              <a:t>文档词分布与概率</a:t>
            </a:r>
          </a:p>
        </p:txBody>
      </p:sp>
      <p:sp>
        <p:nvSpPr>
          <p:cNvPr id="3" name="内容占位符 2"/>
          <p:cNvSpPr>
            <a:spLocks noGrp="1"/>
          </p:cNvSpPr>
          <p:nvPr>
            <p:ph idx="1"/>
          </p:nvPr>
        </p:nvSpPr>
        <p:spPr>
          <a:xfrm>
            <a:off x="457200" y="1124744"/>
            <a:ext cx="8229600" cy="4525963"/>
          </a:xfrm>
        </p:spPr>
        <p:txBody>
          <a:bodyPr>
            <a:normAutofit fontScale="92500"/>
          </a:bodyPr>
          <a:lstStyle/>
          <a:p>
            <a:pPr lvl="1">
              <a:lnSpc>
                <a:spcPct val="150000"/>
              </a:lnSpc>
            </a:pPr>
            <a:endParaRPr lang="en-US" altLang="zh-CN" dirty="0"/>
          </a:p>
          <a:p>
            <a:pPr>
              <a:lnSpc>
                <a:spcPct val="150000"/>
              </a:lnSpc>
            </a:pPr>
            <a:r>
              <a:rPr lang="zh-CN" altLang="en-US" dirty="0"/>
              <a:t>概率的观点：</a:t>
            </a:r>
            <a:endParaRPr lang="en-US" altLang="zh-CN" dirty="0"/>
          </a:p>
          <a:p>
            <a:pPr lvl="1">
              <a:lnSpc>
                <a:spcPct val="150000"/>
              </a:lnSpc>
            </a:pPr>
            <a:r>
              <a:rPr lang="zh-CN" altLang="en-US" dirty="0"/>
              <a:t>词项满足某个总体分布，然后从该总体分布中抽样，将抽样出的词项连在一起，组成文档；</a:t>
            </a:r>
            <a:endParaRPr lang="en-US" altLang="zh-CN" dirty="0"/>
          </a:p>
          <a:p>
            <a:pPr lvl="1">
              <a:lnSpc>
                <a:spcPct val="150000"/>
              </a:lnSpc>
            </a:pPr>
            <a:r>
              <a:rPr lang="zh-CN" altLang="en-US" dirty="0"/>
              <a:t>对于</a:t>
            </a:r>
            <a:r>
              <a:rPr lang="en-US" altLang="zh-CN" i="1" dirty="0"/>
              <a:t>P</a:t>
            </a:r>
            <a:r>
              <a:rPr lang="en-US" altLang="zh-CN" dirty="0"/>
              <a:t>(</a:t>
            </a:r>
            <a:r>
              <a:rPr lang="en-US" altLang="zh-CN" i="1" dirty="0"/>
              <a:t>D</a:t>
            </a:r>
            <a:r>
              <a:rPr lang="en-US" altLang="zh-CN" dirty="0"/>
              <a:t>|</a:t>
            </a:r>
            <a:r>
              <a:rPr lang="en-US" altLang="zh-CN" i="1" dirty="0"/>
              <a:t>R</a:t>
            </a:r>
            <a:r>
              <a:rPr lang="en-US" altLang="zh-CN" dirty="0"/>
              <a:t>=1)</a:t>
            </a:r>
            <a:r>
              <a:rPr lang="zh-CN" altLang="en-US" dirty="0"/>
              <a:t>或者</a:t>
            </a:r>
            <a:r>
              <a:rPr lang="en-US" altLang="zh-CN" i="1" dirty="0"/>
              <a:t>P</a:t>
            </a:r>
            <a:r>
              <a:rPr lang="en-US" altLang="zh-CN" dirty="0"/>
              <a:t>(</a:t>
            </a:r>
            <a:r>
              <a:rPr lang="en-US" altLang="zh-CN" i="1" dirty="0"/>
              <a:t>D</a:t>
            </a:r>
            <a:r>
              <a:rPr lang="en-US" altLang="zh-CN" dirty="0"/>
              <a:t>|</a:t>
            </a:r>
            <a:r>
              <a:rPr lang="en-US" altLang="zh-CN" i="1" dirty="0"/>
              <a:t>R</a:t>
            </a:r>
            <a:r>
              <a:rPr lang="en-US" altLang="zh-CN" dirty="0"/>
              <a:t>=0)</a:t>
            </a:r>
            <a:r>
              <a:rPr lang="zh-CN" altLang="en-US" dirty="0"/>
              <a:t>，可以认为</a:t>
            </a:r>
            <a:r>
              <a:rPr lang="en-US" altLang="zh-CN" i="1" dirty="0"/>
              <a:t>R</a:t>
            </a:r>
            <a:r>
              <a:rPr lang="en-US" altLang="zh-CN" dirty="0"/>
              <a:t>=1</a:t>
            </a:r>
            <a:r>
              <a:rPr lang="zh-CN" altLang="en-US" dirty="0"/>
              <a:t>或</a:t>
            </a:r>
            <a:r>
              <a:rPr lang="en-US" altLang="zh-CN" dirty="0"/>
              <a:t>0</a:t>
            </a:r>
            <a:r>
              <a:rPr lang="zh-CN" altLang="en-US" dirty="0"/>
              <a:t>的文档的词项满足某个总体分布，然后抽样生成</a:t>
            </a:r>
            <a:r>
              <a:rPr lang="en-US" altLang="zh-CN" i="1" dirty="0"/>
              <a:t>D</a:t>
            </a:r>
            <a:r>
              <a:rPr lang="zh-CN" altLang="en-US" i="1" dirty="0"/>
              <a:t>；</a:t>
            </a:r>
          </a:p>
        </p:txBody>
      </p:sp>
      <p:sp>
        <p:nvSpPr>
          <p:cNvPr id="4" name="灯片编号占位符 3"/>
          <p:cNvSpPr>
            <a:spLocks noGrp="1"/>
          </p:cNvSpPr>
          <p:nvPr>
            <p:ph type="sldNum" sz="quarter" idx="12"/>
          </p:nvPr>
        </p:nvSpPr>
        <p:spPr/>
        <p:txBody>
          <a:bodyPr/>
          <a:lstStyle/>
          <a:p>
            <a:pPr>
              <a:defRPr/>
            </a:pPr>
            <a:fld id="{DB3EC566-48E6-4552-87D6-CB322A8F1925}" type="slidenum">
              <a:rPr lang="en-US" smtClean="0"/>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06090"/>
          </a:xfrm>
        </p:spPr>
        <p:txBody>
          <a:bodyPr>
            <a:normAutofit fontScale="90000"/>
          </a:bodyPr>
          <a:lstStyle/>
          <a:p>
            <a:r>
              <a:rPr lang="zh-CN" altLang="en-US" dirty="0">
                <a:latin typeface="黑体" panose="02010609060101010101" pitchFamily="49" charset="-122"/>
                <a:ea typeface="黑体" panose="02010609060101010101" pitchFamily="49" charset="-122"/>
              </a:rPr>
              <a:t>两种常用的文档生成的总体分布</a:t>
            </a:r>
          </a:p>
        </p:txBody>
      </p:sp>
      <p:sp>
        <p:nvSpPr>
          <p:cNvPr id="3" name="内容占位符 2"/>
          <p:cNvSpPr>
            <a:spLocks noGrp="1"/>
          </p:cNvSpPr>
          <p:nvPr>
            <p:ph idx="1"/>
          </p:nvPr>
        </p:nvSpPr>
        <p:spPr>
          <a:xfrm>
            <a:off x="457200" y="1074016"/>
            <a:ext cx="8363272" cy="5301208"/>
          </a:xfrm>
        </p:spPr>
        <p:txBody>
          <a:bodyPr>
            <a:noAutofit/>
          </a:bodyPr>
          <a:lstStyle/>
          <a:p>
            <a:r>
              <a:rPr lang="zh-CN" altLang="en-US" sz="2800" dirty="0"/>
              <a:t>多元贝努利分布</a:t>
            </a:r>
            <a:r>
              <a:rPr lang="en-US" altLang="zh-CN" sz="2800" dirty="0"/>
              <a:t>(Multi-</a:t>
            </a:r>
            <a:r>
              <a:rPr lang="en-US" altLang="zh-CN" sz="2800" dirty="0" err="1"/>
              <a:t>variate</a:t>
            </a:r>
            <a:r>
              <a:rPr lang="en-US" altLang="zh-CN" sz="2800" dirty="0"/>
              <a:t> Bernoulli distribution)</a:t>
            </a:r>
          </a:p>
          <a:p>
            <a:pPr lvl="1"/>
            <a:r>
              <a:rPr lang="zh-CN" altLang="en-US" sz="2400" dirty="0"/>
              <a:t>词项词典大小为</a:t>
            </a:r>
            <a:r>
              <a:rPr lang="en-US" altLang="zh-CN" sz="2400" dirty="0"/>
              <a:t>M</a:t>
            </a:r>
            <a:r>
              <a:rPr lang="zh-CN" altLang="en-US" sz="2400" dirty="0"/>
              <a:t>，</a:t>
            </a:r>
            <a:r>
              <a:rPr lang="en-US" altLang="zh-CN" sz="2400" dirty="0"/>
              <a:t>M</a:t>
            </a:r>
            <a:r>
              <a:rPr lang="zh-CN" altLang="en-US" sz="2400" dirty="0"/>
              <a:t>个不规则硬币分别对应</a:t>
            </a:r>
            <a:r>
              <a:rPr lang="en-US" altLang="zh-CN" sz="2400" dirty="0"/>
              <a:t>M</a:t>
            </a:r>
            <a:r>
              <a:rPr lang="zh-CN" altLang="en-US" sz="2400" dirty="0"/>
              <a:t>个词项，第</a:t>
            </a:r>
            <a:r>
              <a:rPr lang="en-US" altLang="zh-CN" sz="2400" i="1" dirty="0" err="1"/>
              <a:t>i</a:t>
            </a:r>
            <a:r>
              <a:rPr lang="zh-CN" altLang="en-US" sz="2400" dirty="0"/>
              <a:t>个硬币朝上的概率为</a:t>
            </a:r>
            <a:r>
              <a:rPr lang="en-US" altLang="zh-CN" sz="2400" i="1" dirty="0"/>
              <a:t>p</a:t>
            </a:r>
            <a:r>
              <a:rPr lang="en-US" altLang="zh-CN" sz="2400" i="1" baseline="-25000" dirty="0"/>
              <a:t>i</a:t>
            </a:r>
          </a:p>
          <a:p>
            <a:pPr lvl="1"/>
            <a:r>
              <a:rPr lang="zh-CN" altLang="en-US" sz="2400" dirty="0"/>
              <a:t>假设</a:t>
            </a:r>
            <a:r>
              <a:rPr lang="en-US" altLang="zh-CN" sz="2400" dirty="0"/>
              <a:t>M=4(</a:t>
            </a:r>
            <a:r>
              <a:rPr lang="zh-CN" altLang="en-US" sz="2400" dirty="0"/>
              <a:t>四个词项分别为 </a:t>
            </a:r>
            <a:r>
              <a:rPr lang="en-US" altLang="zh-CN" sz="2400" dirty="0"/>
              <a:t>I you can fly)</a:t>
            </a:r>
            <a:r>
              <a:rPr lang="zh-CN" altLang="en-US" sz="2400" dirty="0"/>
              <a:t>，</a:t>
            </a:r>
            <a:r>
              <a:rPr lang="en-US" altLang="zh-CN" sz="2400" dirty="0"/>
              <a:t>p1=0.7, p2=0.4, p3=0.1, p4=0.05</a:t>
            </a:r>
          </a:p>
          <a:p>
            <a:pPr lvl="1"/>
            <a:r>
              <a:rPr lang="zh-CN" altLang="en-US" sz="2400" dirty="0"/>
              <a:t>则： </a:t>
            </a:r>
            <a:r>
              <a:rPr lang="en-US" altLang="zh-CN" sz="2400" dirty="0"/>
              <a:t>P(I can fly </a:t>
            </a:r>
            <a:r>
              <a:rPr lang="en-US" altLang="zh-CN" sz="2400" dirty="0" err="1"/>
              <a:t>fly</a:t>
            </a:r>
            <a:r>
              <a:rPr lang="en-US" altLang="zh-CN" sz="2400" dirty="0"/>
              <a:t>)=0.7*(1-0.4)*0.1*0.05</a:t>
            </a:r>
          </a:p>
          <a:p>
            <a:r>
              <a:rPr lang="zh-CN" altLang="en-US" sz="2800" dirty="0"/>
              <a:t>多项式分布</a:t>
            </a:r>
            <a:r>
              <a:rPr lang="en-US" altLang="zh-CN" sz="2800" dirty="0"/>
              <a:t>(Multinomial distribution)</a:t>
            </a:r>
          </a:p>
          <a:p>
            <a:pPr lvl="1"/>
            <a:r>
              <a:rPr lang="zh-CN" altLang="en-US" sz="2400" dirty="0"/>
              <a:t>词项大小为</a:t>
            </a:r>
            <a:r>
              <a:rPr lang="en-US" altLang="zh-CN" sz="2400" dirty="0"/>
              <a:t>M</a:t>
            </a:r>
            <a:r>
              <a:rPr lang="zh-CN" altLang="en-US" sz="2400" dirty="0"/>
              <a:t>，某个不规则骰子共有</a:t>
            </a:r>
            <a:r>
              <a:rPr lang="en-US" altLang="zh-CN" sz="2400" dirty="0"/>
              <a:t>M</a:t>
            </a:r>
            <a:r>
              <a:rPr lang="zh-CN" altLang="en-US" sz="2400" dirty="0"/>
              <a:t>个面，每个面对应一个词项</a:t>
            </a:r>
            <a:r>
              <a:rPr lang="en-US" altLang="zh-CN" sz="2400" dirty="0"/>
              <a:t>(</a:t>
            </a:r>
            <a:r>
              <a:rPr lang="zh-CN" altLang="en-US" sz="2400" dirty="0"/>
              <a:t>假设每次抛掷必有某个面稳定朝上或下</a:t>
            </a:r>
            <a:r>
              <a:rPr lang="en-US" altLang="zh-CN" sz="2400" dirty="0"/>
              <a:t>)</a:t>
            </a:r>
            <a:r>
              <a:rPr lang="zh-CN" altLang="en-US" sz="2400" dirty="0"/>
              <a:t>，第</a:t>
            </a:r>
            <a:r>
              <a:rPr lang="en-US" altLang="zh-CN" sz="2400" i="1" dirty="0" err="1"/>
              <a:t>i</a:t>
            </a:r>
            <a:r>
              <a:rPr lang="zh-CN" altLang="en-US" sz="2400" dirty="0"/>
              <a:t>个面朝上的概率为</a:t>
            </a:r>
            <a:r>
              <a:rPr lang="en-US" altLang="zh-CN" sz="2400" i="1" dirty="0"/>
              <a:t>p</a:t>
            </a:r>
            <a:r>
              <a:rPr lang="en-US" altLang="zh-CN" sz="2400" i="1" baseline="-25000" dirty="0"/>
              <a:t>i</a:t>
            </a:r>
          </a:p>
          <a:p>
            <a:pPr lvl="1"/>
            <a:r>
              <a:rPr lang="zh-CN" altLang="en-US" sz="2400" dirty="0"/>
              <a:t>假定</a:t>
            </a:r>
            <a:r>
              <a:rPr lang="en-US" altLang="zh-CN" sz="2400" dirty="0"/>
              <a:t>M=4 (</a:t>
            </a:r>
            <a:r>
              <a:rPr lang="zh-CN" altLang="en-US" sz="2400" dirty="0"/>
              <a:t>四个词项分别为 </a:t>
            </a:r>
            <a:r>
              <a:rPr lang="en-US" altLang="zh-CN" sz="2400" dirty="0"/>
              <a:t>I you can fly)</a:t>
            </a:r>
            <a:r>
              <a:rPr lang="zh-CN" altLang="en-US" sz="2400" dirty="0"/>
              <a:t>，</a:t>
            </a:r>
            <a:r>
              <a:rPr lang="en-US" altLang="zh-CN" sz="2400" dirty="0"/>
              <a:t>p1=0.4, p2=0.3, p3=0.2, p4=0.1</a:t>
            </a:r>
          </a:p>
          <a:p>
            <a:pPr lvl="1"/>
            <a:r>
              <a:rPr lang="zh-CN" altLang="en-US" sz="2400" dirty="0"/>
              <a:t>则：</a:t>
            </a:r>
            <a:r>
              <a:rPr lang="en-US" altLang="zh-CN" sz="2400" dirty="0"/>
              <a:t>P(I can fly </a:t>
            </a:r>
            <a:r>
              <a:rPr lang="en-US" altLang="zh-CN" sz="2400" dirty="0" err="1"/>
              <a:t>fly</a:t>
            </a:r>
            <a:r>
              <a:rPr lang="en-US" altLang="zh-CN" sz="2400" dirty="0"/>
              <a:t>)=0.4*0..2*0.1*0.1</a:t>
            </a:r>
          </a:p>
          <a:p>
            <a:endParaRPr lang="en-US" altLang="zh-CN" sz="2800" dirty="0"/>
          </a:p>
          <a:p>
            <a:endParaRPr lang="zh-CN" altLang="en-US" sz="2800" dirty="0"/>
          </a:p>
        </p:txBody>
      </p:sp>
      <p:sp>
        <p:nvSpPr>
          <p:cNvPr id="4" name="灯片编号占位符 3"/>
          <p:cNvSpPr>
            <a:spLocks noGrp="1"/>
          </p:cNvSpPr>
          <p:nvPr>
            <p:ph type="sldNum" sz="quarter" idx="12"/>
          </p:nvPr>
        </p:nvSpPr>
        <p:spPr/>
        <p:txBody>
          <a:bodyPr/>
          <a:lstStyle/>
          <a:p>
            <a:pPr>
              <a:defRPr/>
            </a:pPr>
            <a:fld id="{DB3EC566-48E6-4552-87D6-CB322A8F1925}" type="slidenum">
              <a:rPr lang="en-US" smtClean="0"/>
              <a:t>93</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a:xfrm>
            <a:off x="457200" y="274638"/>
            <a:ext cx="8229600" cy="706090"/>
          </a:xfrm>
        </p:spPr>
        <p:txBody>
          <a:bodyPr>
            <a:normAutofit fontScale="90000"/>
          </a:bodyPr>
          <a:lstStyle/>
          <a:p>
            <a:r>
              <a:rPr lang="zh-CN" altLang="en-US" b="1" dirty="0">
                <a:latin typeface="Times New Roman" panose="02020603050405020304" pitchFamily="18" charset="0"/>
              </a:rPr>
              <a:t>一个例子</a:t>
            </a:r>
          </a:p>
        </p:txBody>
      </p:sp>
      <p:graphicFrame>
        <p:nvGraphicFramePr>
          <p:cNvPr id="369718" name="Group 54"/>
          <p:cNvGraphicFramePr>
            <a:graphicFrameLocks noGrp="1"/>
          </p:cNvGraphicFramePr>
          <p:nvPr>
            <p:ph idx="1"/>
          </p:nvPr>
        </p:nvGraphicFramePr>
        <p:xfrm>
          <a:off x="683568" y="2636912"/>
          <a:ext cx="8229599" cy="1181736"/>
        </p:xfrm>
        <a:graphic>
          <a:graphicData uri="http://schemas.openxmlformats.org/drawingml/2006/table">
            <a:tbl>
              <a:tblPr/>
              <a:tblGrid>
                <a:gridCol w="1800200">
                  <a:extLst>
                    <a:ext uri="{9D8B030D-6E8A-4147-A177-3AD203B41FA5}">
                      <a16:colId xmlns:a16="http://schemas.microsoft.com/office/drawing/2014/main" val="20000"/>
                    </a:ext>
                  </a:extLst>
                </a:gridCol>
                <a:gridCol w="1202856">
                  <a:extLst>
                    <a:ext uri="{9D8B030D-6E8A-4147-A177-3AD203B41FA5}">
                      <a16:colId xmlns:a16="http://schemas.microsoft.com/office/drawing/2014/main" val="20001"/>
                    </a:ext>
                  </a:extLst>
                </a:gridCol>
                <a:gridCol w="1556687">
                  <a:extLst>
                    <a:ext uri="{9D8B030D-6E8A-4147-A177-3AD203B41FA5}">
                      <a16:colId xmlns:a16="http://schemas.microsoft.com/office/drawing/2014/main" val="20002"/>
                    </a:ext>
                  </a:extLst>
                </a:gridCol>
                <a:gridCol w="1112969">
                  <a:extLst>
                    <a:ext uri="{9D8B030D-6E8A-4147-A177-3AD203B41FA5}">
                      <a16:colId xmlns:a16="http://schemas.microsoft.com/office/drawing/2014/main" val="20003"/>
                    </a:ext>
                  </a:extLst>
                </a:gridCol>
                <a:gridCol w="1220834">
                  <a:extLst>
                    <a:ext uri="{9D8B030D-6E8A-4147-A177-3AD203B41FA5}">
                      <a16:colId xmlns:a16="http://schemas.microsoft.com/office/drawing/2014/main" val="20004"/>
                    </a:ext>
                  </a:extLst>
                </a:gridCol>
                <a:gridCol w="1336053">
                  <a:extLst>
                    <a:ext uri="{9D8B030D-6E8A-4147-A177-3AD203B41FA5}">
                      <a16:colId xmlns:a16="http://schemas.microsoft.com/office/drawing/2014/main" val="20005"/>
                    </a:ext>
                  </a:extLst>
                </a:gridCol>
              </a:tblGrid>
              <a:tr h="1809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词项</a:t>
                      </a:r>
                      <a:endPar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141205" marR="14120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3">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信息</a:t>
                      </a:r>
                    </a:p>
                  </a:txBody>
                  <a:tcPr marL="141205" marR="1412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3">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检索</a:t>
                      </a:r>
                    </a:p>
                  </a:txBody>
                  <a:tcPr marL="141205" marR="1412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3">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教材</a:t>
                      </a:r>
                    </a:p>
                  </a:txBody>
                  <a:tcPr marL="141205" marR="1412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3">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教程</a:t>
                      </a:r>
                    </a:p>
                  </a:txBody>
                  <a:tcPr marL="141205" marR="1412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3">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课件</a:t>
                      </a:r>
                    </a:p>
                  </a:txBody>
                  <a:tcPr marL="141205" marR="14120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0"/>
                  </a:ext>
                </a:extLst>
              </a:tr>
              <a:tr h="4079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R=1</a:t>
                      </a: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时的概率</a:t>
                      </a:r>
                      <a:r>
                        <a:rPr kumimoji="1" lang="en-US" altLang="zh-CN"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a:t>
                      </a:r>
                      <a:r>
                        <a:rPr kumimoji="1" lang="en-US" altLang="zh-CN" sz="1800" b="0"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i</a:t>
                      </a:r>
                    </a:p>
                  </a:txBody>
                  <a:tcPr marL="141205" marR="14120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0.8</a:t>
                      </a:r>
                    </a:p>
                  </a:txBody>
                  <a:tcPr marL="141205" marR="1412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0.9</a:t>
                      </a:r>
                    </a:p>
                  </a:txBody>
                  <a:tcPr marL="141205" marR="1412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0.3</a:t>
                      </a:r>
                    </a:p>
                  </a:txBody>
                  <a:tcPr marL="141205" marR="1412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0.32</a:t>
                      </a:r>
                    </a:p>
                  </a:txBody>
                  <a:tcPr marL="141205" marR="1412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0.15</a:t>
                      </a:r>
                    </a:p>
                  </a:txBody>
                  <a:tcPr marL="141205" marR="14120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79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R=0</a:t>
                      </a: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时的概率</a:t>
                      </a:r>
                      <a:r>
                        <a:rPr kumimoji="1" lang="en-US" altLang="zh-CN" sz="1800" b="0" i="1"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q</a:t>
                      </a:r>
                      <a:r>
                        <a:rPr kumimoji="1" lang="en-US" altLang="zh-CN" sz="1800" b="0" i="1" u="none" strike="noStrike" cap="none" normalizeH="0" baseline="-25000" dirty="0" err="1">
                          <a:ln>
                            <a:noFill/>
                          </a:ln>
                          <a:solidFill>
                            <a:schemeClr val="tx1"/>
                          </a:solidFill>
                          <a:effectLst/>
                          <a:latin typeface="Times New Roman" panose="02020603050405020304" pitchFamily="18" charset="0"/>
                          <a:ea typeface="宋体" panose="02010600030101010101" pitchFamily="2" charset="-122"/>
                        </a:rPr>
                        <a:t>i</a:t>
                      </a:r>
                      <a:endParaRPr kumimoji="1" lang="en-US" altLang="zh-CN" sz="1800" b="0"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141205" marR="14120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0.3</a:t>
                      </a:r>
                    </a:p>
                  </a:txBody>
                  <a:tcPr marL="141205" marR="1412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L="141205" marR="1412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0.35</a:t>
                      </a:r>
                    </a:p>
                  </a:txBody>
                  <a:tcPr marL="141205" marR="1412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0.33</a:t>
                      </a:r>
                    </a:p>
                  </a:txBody>
                  <a:tcPr marL="141205" marR="1412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0.10</a:t>
                      </a:r>
                    </a:p>
                  </a:txBody>
                  <a:tcPr marL="141205" marR="14120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6" name="灯片编号占位符 6"/>
          <p:cNvSpPr>
            <a:spLocks noGrp="1"/>
          </p:cNvSpPr>
          <p:nvPr>
            <p:ph type="sldNum" sz="quarter" idx="12"/>
          </p:nvPr>
        </p:nvSpPr>
        <p:spPr/>
        <p:txBody>
          <a:bodyPr/>
          <a:lstStyle/>
          <a:p>
            <a:fld id="{6E3E5D58-4299-45AD-9D9D-43D8052ED2DF}" type="slidenum">
              <a:rPr lang="en-US" altLang="zh-CN"/>
              <a:t>94</a:t>
            </a:fld>
            <a:endParaRPr lang="en-US" altLang="zh-CN"/>
          </a:p>
        </p:txBody>
      </p:sp>
      <p:sp>
        <p:nvSpPr>
          <p:cNvPr id="369667" name="Rectangle 3"/>
          <p:cNvSpPr>
            <a:spLocks noGrp="1" noChangeArrowheads="1"/>
          </p:cNvSpPr>
          <p:nvPr>
            <p:ph type="body" sz="half" idx="4294967295"/>
          </p:nvPr>
        </p:nvSpPr>
        <p:spPr>
          <a:xfrm>
            <a:off x="462196" y="1196752"/>
            <a:ext cx="8244408" cy="4824536"/>
          </a:xfrm>
        </p:spPr>
        <p:txBody>
          <a:bodyPr>
            <a:normAutofit fontScale="77500" lnSpcReduction="20000"/>
          </a:bodyPr>
          <a:lstStyle/>
          <a:p>
            <a:pPr>
              <a:lnSpc>
                <a:spcPct val="150000"/>
              </a:lnSpc>
            </a:pPr>
            <a:r>
              <a:rPr lang="zh-CN" altLang="en-US" sz="2400" dirty="0">
                <a:latin typeface="Times New Roman" panose="02020603050405020304" pitchFamily="18" charset="0"/>
              </a:rPr>
              <a:t>查询为：信息 检索 教程</a:t>
            </a:r>
          </a:p>
          <a:p>
            <a:pPr>
              <a:lnSpc>
                <a:spcPct val="150000"/>
              </a:lnSpc>
              <a:buFont typeface="Wingdings" panose="05000000000000000000" pitchFamily="2" charset="2"/>
              <a:buNone/>
            </a:pPr>
            <a:r>
              <a:rPr lang="zh-CN" altLang="en-US" sz="2400" dirty="0">
                <a:latin typeface="Times New Roman" panose="02020603050405020304" pitchFamily="18" charset="0"/>
              </a:rPr>
              <a:t>     所有词项的</a:t>
            </a:r>
            <a:r>
              <a:rPr lang="zh-CN" altLang="en-US" sz="2400" dirty="0"/>
              <a:t>在相关、不相关情况下的</a:t>
            </a:r>
            <a:r>
              <a:rPr lang="zh-CN" altLang="en-US" sz="2400" dirty="0">
                <a:latin typeface="Times New Roman" panose="02020603050405020304" pitchFamily="18" charset="0"/>
              </a:rPr>
              <a:t>概率</a:t>
            </a:r>
            <a:r>
              <a:rPr lang="en-US" altLang="zh-CN" sz="2400" i="1" dirty="0">
                <a:latin typeface="Times New Roman" panose="02020603050405020304" pitchFamily="18" charset="0"/>
              </a:rPr>
              <a:t>p</a:t>
            </a:r>
            <a:r>
              <a:rPr lang="en-US" altLang="zh-CN" sz="2400" i="1" baseline="-25000" dirty="0">
                <a:latin typeface="Times New Roman" panose="02020603050405020304" pitchFamily="18" charset="0"/>
              </a:rPr>
              <a:t>i</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q</a:t>
            </a:r>
            <a:r>
              <a:rPr lang="en-US" altLang="zh-CN" sz="2400" i="1" baseline="-25000" dirty="0" err="1">
                <a:latin typeface="Times New Roman" panose="02020603050405020304" pitchFamily="18" charset="0"/>
              </a:rPr>
              <a:t>i</a:t>
            </a:r>
            <a:r>
              <a:rPr lang="zh-CN" altLang="en-US" sz="2400" dirty="0">
                <a:latin typeface="Times New Roman" panose="02020603050405020304" pitchFamily="18" charset="0"/>
              </a:rPr>
              <a:t>分别为 </a:t>
            </a:r>
            <a:r>
              <a:rPr lang="en-US" altLang="zh-CN" sz="2400" dirty="0">
                <a:latin typeface="Times New Roman" panose="02020603050405020304" pitchFamily="18" charset="0"/>
              </a:rPr>
              <a:t>:</a:t>
            </a:r>
          </a:p>
          <a:p>
            <a:pPr>
              <a:lnSpc>
                <a:spcPct val="150000"/>
              </a:lnSpc>
              <a:buFont typeface="Wingdings" panose="05000000000000000000" pitchFamily="2" charset="2"/>
              <a:buNone/>
            </a:pPr>
            <a:r>
              <a:rPr lang="en-US" altLang="zh-CN" sz="2400" dirty="0">
                <a:latin typeface="Times New Roman" panose="02020603050405020304" pitchFamily="18" charset="0"/>
              </a:rPr>
              <a:t>        </a:t>
            </a:r>
          </a:p>
          <a:p>
            <a:pPr>
              <a:lnSpc>
                <a:spcPct val="150000"/>
              </a:lnSpc>
              <a:buFont typeface="Wingdings" panose="05000000000000000000" pitchFamily="2" charset="2"/>
              <a:buNone/>
            </a:pPr>
            <a:r>
              <a:rPr lang="en-US" altLang="zh-CN" sz="2400" dirty="0">
                <a:latin typeface="Times New Roman" panose="02020603050405020304" pitchFamily="18" charset="0"/>
              </a:rPr>
              <a:t>    </a:t>
            </a:r>
          </a:p>
          <a:p>
            <a:pPr>
              <a:lnSpc>
                <a:spcPct val="150000"/>
              </a:lnSpc>
              <a:buFont typeface="Wingdings" panose="05000000000000000000" pitchFamily="2" charset="2"/>
              <a:buNone/>
            </a:pPr>
            <a:endParaRPr lang="en-US" altLang="zh-CN" sz="2400" dirty="0">
              <a:latin typeface="Times New Roman" panose="02020603050405020304" pitchFamily="18" charset="0"/>
            </a:endParaRPr>
          </a:p>
          <a:p>
            <a:pPr>
              <a:lnSpc>
                <a:spcPct val="150000"/>
              </a:lnSpc>
              <a:buFont typeface="Wingdings" panose="05000000000000000000" pitchFamily="2" charset="2"/>
              <a:buNone/>
            </a:pPr>
            <a:endParaRPr lang="en-US" altLang="zh-CN" sz="2400" dirty="0">
              <a:latin typeface="Times New Roman" panose="02020603050405020304" pitchFamily="18" charset="0"/>
            </a:endParaRPr>
          </a:p>
          <a:p>
            <a:pPr>
              <a:lnSpc>
                <a:spcPct val="150000"/>
              </a:lnSpc>
              <a:buFont typeface="Wingdings" panose="05000000000000000000" pitchFamily="2" charset="2"/>
              <a:buNone/>
            </a:pPr>
            <a:r>
              <a:rPr lang="en-US" altLang="zh-CN" sz="2400" dirty="0">
                <a:latin typeface="Times New Roman" panose="02020603050405020304" pitchFamily="18" charset="0"/>
              </a:rPr>
              <a:t>   </a:t>
            </a:r>
          </a:p>
          <a:p>
            <a:pPr>
              <a:lnSpc>
                <a:spcPct val="150000"/>
              </a:lnSpc>
              <a:buFont typeface="Wingdings" panose="05000000000000000000" pitchFamily="2" charset="2"/>
              <a:buNone/>
            </a:pPr>
            <a:r>
              <a:rPr lang="zh-CN" altLang="en-US" sz="2400" dirty="0">
                <a:latin typeface="Times New Roman" panose="02020603050405020304" pitchFamily="18" charset="0"/>
              </a:rPr>
              <a:t>文档</a:t>
            </a:r>
            <a:r>
              <a:rPr lang="en-US" altLang="zh-CN" sz="2400" dirty="0">
                <a:latin typeface="Times New Roman" panose="02020603050405020304" pitchFamily="18" charset="0"/>
              </a:rPr>
              <a:t>D1</a:t>
            </a:r>
            <a:r>
              <a:rPr lang="zh-CN" altLang="en-US" sz="2400" dirty="0">
                <a:latin typeface="Times New Roman" panose="02020603050405020304" pitchFamily="18" charset="0"/>
              </a:rPr>
              <a:t>： 检索 课件</a:t>
            </a:r>
          </a:p>
          <a:p>
            <a:pPr>
              <a:lnSpc>
                <a:spcPct val="150000"/>
              </a:lnSpc>
              <a:buFont typeface="Wingdings" panose="05000000000000000000" pitchFamily="2" charset="2"/>
              <a:buNone/>
            </a:pPr>
            <a:r>
              <a:rPr lang="zh-CN" altLang="en-US" sz="2400" dirty="0">
                <a:latin typeface="Times New Roman" panose="02020603050405020304" pitchFamily="18" charset="0"/>
              </a:rPr>
              <a:t>    则：  </a:t>
            </a:r>
            <a:r>
              <a:rPr lang="en-US" altLang="zh-CN" sz="2400" dirty="0">
                <a:latin typeface="Times New Roman" panose="02020603050405020304" pitchFamily="18" charset="0"/>
              </a:rPr>
              <a:t>P(D|R=1)=(1-0.8)*0.9*(1-0.3)*(1-0.32)*0.15</a:t>
            </a:r>
          </a:p>
          <a:p>
            <a:pPr>
              <a:lnSpc>
                <a:spcPct val="150000"/>
              </a:lnSpc>
              <a:buFont typeface="Wingdings" panose="05000000000000000000" pitchFamily="2" charset="2"/>
              <a:buNone/>
            </a:pPr>
            <a:r>
              <a:rPr lang="en-US" altLang="zh-CN" sz="2400" dirty="0">
                <a:latin typeface="Times New Roman" panose="02020603050405020304" pitchFamily="18" charset="0"/>
              </a:rPr>
              <a:t>              P(D|R=0)= (1-0.3)*0.1*(1-0.35)*(1-0.33)*0.10</a:t>
            </a:r>
          </a:p>
          <a:p>
            <a:pPr>
              <a:lnSpc>
                <a:spcPct val="150000"/>
              </a:lnSpc>
              <a:buFont typeface="Wingdings" panose="05000000000000000000" pitchFamily="2" charset="2"/>
              <a:buNone/>
            </a:pPr>
            <a:r>
              <a:rPr lang="en-US" altLang="zh-CN" sz="2400" dirty="0">
                <a:latin typeface="Times New Roman" panose="02020603050405020304" pitchFamily="18" charset="0"/>
              </a:rPr>
              <a:t>              P(D|R=1)/P(D|R=0)=4.216</a:t>
            </a:r>
            <a:endParaRPr lang="en-US" altLang="zh-CN" sz="28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6" name="Rectangle 36"/>
          <p:cNvSpPr>
            <a:spLocks noGrp="1" noChangeArrowheads="1"/>
          </p:cNvSpPr>
          <p:nvPr>
            <p:ph type="title"/>
          </p:nvPr>
        </p:nvSpPr>
        <p:spPr>
          <a:xfrm>
            <a:off x="457200" y="274638"/>
            <a:ext cx="8229600" cy="633561"/>
          </a:xfrm>
        </p:spPr>
        <p:txBody>
          <a:bodyPr>
            <a:normAutofit fontScale="90000"/>
          </a:bodyPr>
          <a:lstStyle/>
          <a:p>
            <a:r>
              <a:rPr lang="en-US" altLang="zh-CN" b="1" i="1" dirty="0">
                <a:latin typeface="Times New Roman" panose="02020603050405020304" pitchFamily="18" charset="0"/>
              </a:rPr>
              <a:t>p</a:t>
            </a:r>
            <a:r>
              <a:rPr lang="en-US" altLang="zh-CN" b="1" i="1" baseline="-25000" dirty="0">
                <a:latin typeface="Times New Roman" panose="02020603050405020304" pitchFamily="18" charset="0"/>
              </a:rPr>
              <a:t>i</a:t>
            </a:r>
            <a:r>
              <a:rPr lang="en-US" altLang="zh-CN" b="1" i="1" dirty="0">
                <a:latin typeface="Times New Roman" panose="02020603050405020304" pitchFamily="18" charset="0"/>
              </a:rPr>
              <a:t> q</a:t>
            </a:r>
            <a:r>
              <a:rPr lang="en-US" altLang="zh-CN" b="1" i="1" baseline="-25000" dirty="0">
                <a:latin typeface="Times New Roman" panose="02020603050405020304" pitchFamily="18" charset="0"/>
              </a:rPr>
              <a:t>i</a:t>
            </a:r>
            <a:r>
              <a:rPr lang="zh-CN" altLang="en-US" b="1" dirty="0">
                <a:latin typeface="Times New Roman" panose="02020603050405020304" pitchFamily="18" charset="0"/>
              </a:rPr>
              <a:t>参数的计算</a:t>
            </a:r>
          </a:p>
        </p:txBody>
      </p:sp>
      <p:graphicFrame>
        <p:nvGraphicFramePr>
          <p:cNvPr id="184367" name="Group 47"/>
          <p:cNvGraphicFramePr>
            <a:graphicFrameLocks noGrp="1"/>
          </p:cNvGraphicFramePr>
          <p:nvPr>
            <p:ph idx="1"/>
          </p:nvPr>
        </p:nvGraphicFramePr>
        <p:xfrm>
          <a:off x="3203849" y="2538729"/>
          <a:ext cx="4176463" cy="828040"/>
        </p:xfrm>
        <a:graphic>
          <a:graphicData uri="http://schemas.openxmlformats.org/drawingml/2006/table">
            <a:tbl>
              <a:tblPr/>
              <a:tblGrid>
                <a:gridCol w="1993588">
                  <a:extLst>
                    <a:ext uri="{9D8B030D-6E8A-4147-A177-3AD203B41FA5}">
                      <a16:colId xmlns:a16="http://schemas.microsoft.com/office/drawing/2014/main" val="20000"/>
                    </a:ext>
                  </a:extLst>
                </a:gridCol>
                <a:gridCol w="2182875">
                  <a:extLst>
                    <a:ext uri="{9D8B030D-6E8A-4147-A177-3AD203B41FA5}">
                      <a16:colId xmlns:a16="http://schemas.microsoft.com/office/drawing/2014/main" val="20001"/>
                    </a:ext>
                  </a:extLst>
                </a:gridCol>
              </a:tblGrid>
              <a:tr h="4318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r</a:t>
                      </a:r>
                      <a:r>
                        <a:rPr kumimoji="1" lang="en-US" altLang="zh-CN" sz="2000" b="0" i="1"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i             </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(35)</a:t>
                      </a:r>
                    </a:p>
                  </a:txBody>
                  <a:tcPr marL="197100" marR="1971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n</a:t>
                      </a:r>
                      <a:r>
                        <a:rPr kumimoji="1" lang="en-US" altLang="zh-CN" sz="2000" b="0" i="1"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i</a:t>
                      </a:r>
                      <a:r>
                        <a:rPr kumimoji="1" lang="en-US" altLang="zh-CN" sz="20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 r</a:t>
                      </a:r>
                      <a:r>
                        <a:rPr kumimoji="1" lang="en-US" altLang="zh-CN" sz="2000" b="0" i="1"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i         </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(165)</a:t>
                      </a:r>
                    </a:p>
                  </a:txBody>
                  <a:tcPr marL="197100" marR="1971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8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R</a:t>
                      </a:r>
                      <a:r>
                        <a:rPr kumimoji="1" lang="en-US" altLang="zh-CN" sz="2000" b="0" i="1"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i</a:t>
                      </a:r>
                      <a:r>
                        <a:rPr kumimoji="1" lang="en-US" altLang="zh-CN" sz="20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-r</a:t>
                      </a:r>
                      <a:r>
                        <a:rPr kumimoji="1" lang="en-US" altLang="zh-CN" sz="2000" b="0" i="1"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i      </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(65)</a:t>
                      </a:r>
                    </a:p>
                  </a:txBody>
                  <a:tcPr marL="197100" marR="1971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N-</a:t>
                      </a:r>
                      <a:r>
                        <a:rPr kumimoji="1" lang="en-US" altLang="zh-CN" sz="2000" b="0" i="1"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R</a:t>
                      </a:r>
                      <a:r>
                        <a:rPr kumimoji="1" lang="en-US" altLang="zh-CN" sz="2000" b="0" i="1" u="none" strike="noStrike" cap="none" normalizeH="0" baseline="-25000" dirty="0" err="1">
                          <a:ln>
                            <a:noFill/>
                          </a:ln>
                          <a:solidFill>
                            <a:schemeClr val="tx1"/>
                          </a:solidFill>
                          <a:effectLst/>
                          <a:latin typeface="Times New Roman" panose="02020603050405020304" pitchFamily="18" charset="0"/>
                          <a:ea typeface="宋体" panose="02010600030101010101" pitchFamily="2" charset="-122"/>
                        </a:rPr>
                        <a:t>i</a:t>
                      </a:r>
                      <a:r>
                        <a:rPr kumimoji="1" lang="en-US" altLang="zh-CN"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r>
                        <a:rPr kumimoji="1" lang="en-US" altLang="zh-CN" sz="2000" b="0" i="1"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n</a:t>
                      </a:r>
                      <a:r>
                        <a:rPr kumimoji="1" lang="en-US" altLang="zh-CN" sz="2000" b="0" i="1" u="none" strike="noStrike" cap="none" normalizeH="0" baseline="-25000" dirty="0" err="1">
                          <a:ln>
                            <a:noFill/>
                          </a:ln>
                          <a:solidFill>
                            <a:schemeClr val="tx1"/>
                          </a:solidFill>
                          <a:effectLst/>
                          <a:latin typeface="Times New Roman" panose="02020603050405020304" pitchFamily="18" charset="0"/>
                          <a:ea typeface="宋体" panose="02010600030101010101" pitchFamily="2" charset="-122"/>
                        </a:rPr>
                        <a:t>i</a:t>
                      </a:r>
                      <a:r>
                        <a:rPr kumimoji="1" lang="en-US" altLang="zh-CN" sz="2000" b="0" i="1"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+r</a:t>
                      </a:r>
                      <a:r>
                        <a:rPr kumimoji="1" lang="en-US" altLang="zh-CN" sz="2000" b="0" i="1" u="none" strike="noStrike" cap="none" normalizeH="0" baseline="-25000" dirty="0" err="1">
                          <a:ln>
                            <a:noFill/>
                          </a:ln>
                          <a:solidFill>
                            <a:schemeClr val="tx1"/>
                          </a:solidFill>
                          <a:effectLst/>
                          <a:latin typeface="Times New Roman" panose="02020603050405020304" pitchFamily="18" charset="0"/>
                          <a:ea typeface="宋体" panose="02010600030101010101" pitchFamily="2" charset="-122"/>
                        </a:rPr>
                        <a:t>i</a:t>
                      </a:r>
                      <a:r>
                        <a:rPr kumimoji="1" lang="en-US" altLang="zh-CN" sz="2000" b="0"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(235)</a:t>
                      </a:r>
                    </a:p>
                  </a:txBody>
                  <a:tcPr marL="197100" marR="1971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4" name="灯片编号占位符 7"/>
          <p:cNvSpPr>
            <a:spLocks noGrp="1"/>
          </p:cNvSpPr>
          <p:nvPr>
            <p:ph type="sldNum" sz="quarter" idx="12"/>
          </p:nvPr>
        </p:nvSpPr>
        <p:spPr/>
        <p:txBody>
          <a:bodyPr/>
          <a:lstStyle/>
          <a:p>
            <a:fld id="{E25F04C1-F388-4EAD-82C3-4316988746D5}" type="slidenum">
              <a:rPr lang="en-US" altLang="zh-CN"/>
              <a:t>95</a:t>
            </a:fld>
            <a:endParaRPr lang="en-US" altLang="zh-CN"/>
          </a:p>
        </p:txBody>
      </p:sp>
      <p:graphicFrame>
        <p:nvGraphicFramePr>
          <p:cNvPr id="184349" name="Object 29"/>
          <p:cNvGraphicFramePr>
            <a:graphicFrameLocks noGrp="1" noChangeAspect="1"/>
          </p:cNvGraphicFramePr>
          <p:nvPr>
            <p:ph sz="quarter" idx="4294967295"/>
          </p:nvPr>
        </p:nvGraphicFramePr>
        <p:xfrm>
          <a:off x="1187624" y="4770977"/>
          <a:ext cx="2501900" cy="1368425"/>
        </p:xfrm>
        <a:graphic>
          <a:graphicData uri="http://schemas.openxmlformats.org/presentationml/2006/ole">
            <mc:AlternateContent xmlns:mc="http://schemas.openxmlformats.org/markup-compatibility/2006">
              <mc:Choice xmlns:v="urn:schemas-microsoft-com:vml" Requires="v">
                <p:oleObj spid="_x0000_s38014" name="Equation" r:id="rId4" imgW="1625600" imgH="889000" progId="">
                  <p:embed/>
                </p:oleObj>
              </mc:Choice>
              <mc:Fallback>
                <p:oleObj name="Equation" r:id="rId4" imgW="1625600" imgH="889000" progId="">
                  <p:embed/>
                  <p:pic>
                    <p:nvPicPr>
                      <p:cNvPr id="0" name="Object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4770977"/>
                        <a:ext cx="2501900" cy="1368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55" name="Object 35"/>
          <p:cNvGraphicFramePr>
            <a:graphicFrameLocks noGrp="1" noChangeAspect="1"/>
          </p:cNvGraphicFramePr>
          <p:nvPr>
            <p:ph sz="quarter" idx="4294967295"/>
          </p:nvPr>
        </p:nvGraphicFramePr>
        <p:xfrm>
          <a:off x="5508104" y="4854569"/>
          <a:ext cx="1766887" cy="1473200"/>
        </p:xfrm>
        <a:graphic>
          <a:graphicData uri="http://schemas.openxmlformats.org/presentationml/2006/ole">
            <mc:AlternateContent xmlns:mc="http://schemas.openxmlformats.org/markup-compatibility/2006">
              <mc:Choice xmlns:v="urn:schemas-microsoft-com:vml" Requires="v">
                <p:oleObj spid="_x0000_s38015" name="Equation" r:id="rId6" imgW="1066800" imgH="889000" progId="">
                  <p:embed/>
                </p:oleObj>
              </mc:Choice>
              <mc:Fallback>
                <p:oleObj name="Equation" r:id="rId6" imgW="1066800" imgH="889000" progId="">
                  <p:embed/>
                  <p:pic>
                    <p:nvPicPr>
                      <p:cNvPr id="0" name="Object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8104" y="4854569"/>
                        <a:ext cx="1766887" cy="147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38" name="Text Box 18"/>
          <p:cNvSpPr txBox="1">
            <a:spLocks noChangeArrowheads="1"/>
          </p:cNvSpPr>
          <p:nvPr/>
        </p:nvSpPr>
        <p:spPr bwMode="auto">
          <a:xfrm>
            <a:off x="3492500" y="2106607"/>
            <a:ext cx="3743796" cy="369332"/>
          </a:xfrm>
          <a:prstGeom prst="rect">
            <a:avLst/>
          </a:prstGeom>
          <a:noFill/>
          <a:ln w="9525">
            <a:noFill/>
            <a:miter lim="800000"/>
          </a:ln>
          <a:effectLst/>
        </p:spPr>
        <p:txBody>
          <a:bodyPr wrap="square">
            <a:spAutoFit/>
          </a:bodyPr>
          <a:lstStyle/>
          <a:p>
            <a:pPr>
              <a:spcBef>
                <a:spcPct val="50000"/>
              </a:spcBef>
            </a:pPr>
            <a:r>
              <a:rPr lang="zh-CN" altLang="en-US" sz="1800" dirty="0">
                <a:solidFill>
                  <a:schemeClr val="tx1"/>
                </a:solidFill>
                <a:latin typeface="Times New Roman" panose="02020603050405020304" pitchFamily="18" charset="0"/>
                <a:ea typeface="黑体" panose="02010609060101010101" pitchFamily="49" charset="-122"/>
              </a:rPr>
              <a:t>相关 </a:t>
            </a:r>
            <a:r>
              <a:rPr lang="en-US" altLang="zh-CN" sz="1800" i="1" dirty="0" err="1">
                <a:solidFill>
                  <a:schemeClr val="tx1"/>
                </a:solidFill>
                <a:latin typeface="Times New Roman" panose="02020603050405020304" pitchFamily="18" charset="0"/>
                <a:ea typeface="黑体" panose="02010609060101010101" pitchFamily="49" charset="-122"/>
              </a:rPr>
              <a:t>R</a:t>
            </a:r>
            <a:r>
              <a:rPr lang="en-US" altLang="zh-CN" sz="1800" i="1" baseline="-25000" dirty="0" err="1">
                <a:solidFill>
                  <a:schemeClr val="tx1"/>
                </a:solidFill>
                <a:latin typeface="Times New Roman" panose="02020603050405020304" pitchFamily="18" charset="0"/>
                <a:ea typeface="黑体" panose="02010609060101010101" pitchFamily="49" charset="-122"/>
              </a:rPr>
              <a:t>i</a:t>
            </a:r>
            <a:r>
              <a:rPr lang="en-US" altLang="zh-CN" sz="1800" i="1" baseline="-25000" dirty="0">
                <a:solidFill>
                  <a:schemeClr val="tx1"/>
                </a:solidFill>
                <a:latin typeface="Times New Roman" panose="02020603050405020304" pitchFamily="18" charset="0"/>
                <a:ea typeface="黑体" panose="02010609060101010101" pitchFamily="49" charset="-122"/>
              </a:rPr>
              <a:t>  </a:t>
            </a:r>
            <a:r>
              <a:rPr lang="en-US" altLang="zh-CN" sz="1800" dirty="0">
                <a:solidFill>
                  <a:schemeClr val="tx1"/>
                </a:solidFill>
                <a:latin typeface="Times New Roman" panose="02020603050405020304" pitchFamily="18" charset="0"/>
                <a:ea typeface="黑体" panose="02010609060101010101" pitchFamily="49" charset="-122"/>
              </a:rPr>
              <a:t>(100)    </a:t>
            </a:r>
            <a:r>
              <a:rPr lang="zh-CN" altLang="en-US" sz="1800" dirty="0">
                <a:solidFill>
                  <a:schemeClr val="tx1"/>
                </a:solidFill>
                <a:latin typeface="Times New Roman" panose="02020603050405020304" pitchFamily="18" charset="0"/>
                <a:ea typeface="黑体" panose="02010609060101010101" pitchFamily="49" charset="-122"/>
              </a:rPr>
              <a:t>不相关 </a:t>
            </a:r>
            <a:r>
              <a:rPr lang="en-US" altLang="zh-CN" sz="1800" i="1" dirty="0">
                <a:solidFill>
                  <a:schemeClr val="tx1"/>
                </a:solidFill>
                <a:latin typeface="Times New Roman" panose="02020603050405020304" pitchFamily="18" charset="0"/>
                <a:ea typeface="黑体" panose="02010609060101010101" pitchFamily="49" charset="-122"/>
              </a:rPr>
              <a:t>N</a:t>
            </a:r>
            <a:r>
              <a:rPr lang="en-US" altLang="zh-CN" sz="1800" dirty="0">
                <a:solidFill>
                  <a:schemeClr val="tx1"/>
                </a:solidFill>
                <a:latin typeface="Times New Roman" panose="02020603050405020304" pitchFamily="18" charset="0"/>
                <a:ea typeface="黑体" panose="02010609060101010101" pitchFamily="49" charset="-122"/>
              </a:rPr>
              <a:t>-</a:t>
            </a:r>
            <a:r>
              <a:rPr lang="en-US" altLang="zh-CN" sz="1800" i="1" dirty="0" err="1">
                <a:solidFill>
                  <a:schemeClr val="tx1"/>
                </a:solidFill>
                <a:latin typeface="Times New Roman" panose="02020603050405020304" pitchFamily="18" charset="0"/>
                <a:ea typeface="黑体" panose="02010609060101010101" pitchFamily="49" charset="-122"/>
              </a:rPr>
              <a:t>R</a:t>
            </a:r>
            <a:r>
              <a:rPr lang="en-US" altLang="zh-CN" sz="1800" i="1" baseline="-25000" dirty="0" err="1">
                <a:solidFill>
                  <a:schemeClr val="tx1"/>
                </a:solidFill>
                <a:latin typeface="Times New Roman" panose="02020603050405020304" pitchFamily="18" charset="0"/>
                <a:ea typeface="黑体" panose="02010609060101010101" pitchFamily="49" charset="-122"/>
              </a:rPr>
              <a:t>i</a:t>
            </a:r>
            <a:r>
              <a:rPr lang="en-US" altLang="zh-CN" sz="1800" i="1" baseline="-25000" dirty="0">
                <a:solidFill>
                  <a:schemeClr val="tx1"/>
                </a:solidFill>
                <a:latin typeface="Times New Roman" panose="02020603050405020304" pitchFamily="18" charset="0"/>
                <a:ea typeface="黑体" panose="02010609060101010101" pitchFamily="49" charset="-122"/>
              </a:rPr>
              <a:t>  </a:t>
            </a:r>
            <a:r>
              <a:rPr lang="en-US" altLang="zh-CN" sz="1800" dirty="0">
                <a:solidFill>
                  <a:schemeClr val="tx1"/>
                </a:solidFill>
                <a:latin typeface="Times New Roman" panose="02020603050405020304" pitchFamily="18" charset="0"/>
                <a:ea typeface="黑体" panose="02010609060101010101" pitchFamily="49" charset="-122"/>
              </a:rPr>
              <a:t>(400)</a:t>
            </a:r>
          </a:p>
        </p:txBody>
      </p:sp>
      <p:sp>
        <p:nvSpPr>
          <p:cNvPr id="184340" name="Text Box 20"/>
          <p:cNvSpPr txBox="1">
            <a:spLocks noChangeArrowheads="1"/>
          </p:cNvSpPr>
          <p:nvPr/>
        </p:nvSpPr>
        <p:spPr bwMode="auto">
          <a:xfrm>
            <a:off x="899592" y="2538407"/>
            <a:ext cx="2447429" cy="784830"/>
          </a:xfrm>
          <a:prstGeom prst="rect">
            <a:avLst/>
          </a:prstGeom>
          <a:noFill/>
          <a:ln w="9525">
            <a:noFill/>
            <a:miter lim="800000"/>
          </a:ln>
          <a:effectLst/>
        </p:spPr>
        <p:txBody>
          <a:bodyPr wrap="square">
            <a:spAutoFit/>
          </a:bodyPr>
          <a:lstStyle/>
          <a:p>
            <a:pPr>
              <a:spcBef>
                <a:spcPct val="50000"/>
              </a:spcBef>
            </a:pPr>
            <a:r>
              <a:rPr lang="zh-CN" altLang="en-US" sz="1800" dirty="0">
                <a:solidFill>
                  <a:schemeClr val="tx1"/>
                </a:solidFill>
                <a:latin typeface="Times New Roman" panose="02020603050405020304" pitchFamily="18" charset="0"/>
                <a:ea typeface="黑体" panose="02010609060101010101" pitchFamily="49" charset="-122"/>
              </a:rPr>
              <a:t>包含</a:t>
            </a:r>
            <a:r>
              <a:rPr lang="en-US" altLang="zh-CN" sz="1800" i="1" dirty="0" err="1">
                <a:solidFill>
                  <a:schemeClr val="tx1"/>
                </a:solidFill>
                <a:latin typeface="Times New Roman" panose="02020603050405020304" pitchFamily="18" charset="0"/>
                <a:ea typeface="黑体" panose="02010609060101010101" pitchFamily="49" charset="-122"/>
              </a:rPr>
              <a:t>t</a:t>
            </a:r>
            <a:r>
              <a:rPr lang="en-US" altLang="zh-CN" sz="1800" i="1" baseline="-25000" dirty="0" err="1">
                <a:solidFill>
                  <a:schemeClr val="tx1"/>
                </a:solidFill>
                <a:latin typeface="Times New Roman" panose="02020603050405020304" pitchFamily="18" charset="0"/>
                <a:ea typeface="黑体" panose="02010609060101010101" pitchFamily="49" charset="-122"/>
              </a:rPr>
              <a:t>i</a:t>
            </a:r>
            <a:r>
              <a:rPr lang="en-US" altLang="zh-CN" sz="1800" i="1" dirty="0">
                <a:solidFill>
                  <a:schemeClr val="tx1"/>
                </a:solidFill>
                <a:latin typeface="Times New Roman" panose="02020603050405020304" pitchFamily="18" charset="0"/>
                <a:ea typeface="黑体" panose="02010609060101010101" pitchFamily="49" charset="-122"/>
              </a:rPr>
              <a:t>     </a:t>
            </a:r>
            <a:r>
              <a:rPr lang="en-US" altLang="zh-CN" sz="1800" i="1" dirty="0" err="1">
                <a:solidFill>
                  <a:schemeClr val="tx1"/>
                </a:solidFill>
                <a:latin typeface="Times New Roman" panose="02020603050405020304" pitchFamily="18" charset="0"/>
                <a:ea typeface="黑体" panose="02010609060101010101" pitchFamily="49" charset="-122"/>
              </a:rPr>
              <a:t>n</a:t>
            </a:r>
            <a:r>
              <a:rPr lang="en-US" altLang="zh-CN" sz="1800" i="1" baseline="-25000" dirty="0" err="1">
                <a:solidFill>
                  <a:schemeClr val="tx1"/>
                </a:solidFill>
                <a:latin typeface="Times New Roman" panose="02020603050405020304" pitchFamily="18" charset="0"/>
                <a:ea typeface="黑体" panose="02010609060101010101" pitchFamily="49" charset="-122"/>
              </a:rPr>
              <a:t>i</a:t>
            </a:r>
            <a:r>
              <a:rPr lang="en-US" altLang="zh-CN" sz="1800" i="1" baseline="-25000" dirty="0">
                <a:solidFill>
                  <a:schemeClr val="tx1"/>
                </a:solidFill>
                <a:latin typeface="Times New Roman" panose="02020603050405020304" pitchFamily="18" charset="0"/>
                <a:ea typeface="黑体" panose="02010609060101010101" pitchFamily="49" charset="-122"/>
              </a:rPr>
              <a:t>   </a:t>
            </a:r>
            <a:r>
              <a:rPr lang="en-US" altLang="zh-CN" sz="1800" dirty="0">
                <a:solidFill>
                  <a:schemeClr val="tx1"/>
                </a:solidFill>
                <a:latin typeface="Times New Roman" panose="02020603050405020304" pitchFamily="18" charset="0"/>
                <a:ea typeface="黑体" panose="02010609060101010101" pitchFamily="49" charset="-122"/>
              </a:rPr>
              <a:t>(200)</a:t>
            </a:r>
          </a:p>
          <a:p>
            <a:pPr>
              <a:spcBef>
                <a:spcPct val="50000"/>
              </a:spcBef>
            </a:pPr>
            <a:r>
              <a:rPr lang="zh-CN" altLang="en-US" sz="1800" dirty="0">
                <a:solidFill>
                  <a:schemeClr val="tx1"/>
                </a:solidFill>
                <a:latin typeface="Times New Roman" panose="02020603050405020304" pitchFamily="18" charset="0"/>
                <a:ea typeface="黑体" panose="02010609060101010101" pitchFamily="49" charset="-122"/>
              </a:rPr>
              <a:t>不包含</a:t>
            </a:r>
            <a:r>
              <a:rPr lang="en-US" altLang="zh-CN" sz="1800" i="1" dirty="0" err="1">
                <a:solidFill>
                  <a:schemeClr val="tx1"/>
                </a:solidFill>
                <a:latin typeface="Times New Roman" panose="02020603050405020304" pitchFamily="18" charset="0"/>
                <a:ea typeface="黑体" panose="02010609060101010101" pitchFamily="49" charset="-122"/>
              </a:rPr>
              <a:t>t</a:t>
            </a:r>
            <a:r>
              <a:rPr lang="en-US" altLang="zh-CN" sz="1800" i="1" baseline="-25000" dirty="0" err="1">
                <a:solidFill>
                  <a:schemeClr val="tx1"/>
                </a:solidFill>
                <a:latin typeface="Times New Roman" panose="02020603050405020304" pitchFamily="18" charset="0"/>
                <a:ea typeface="黑体" panose="02010609060101010101" pitchFamily="49" charset="-122"/>
              </a:rPr>
              <a:t>i</a:t>
            </a:r>
            <a:r>
              <a:rPr lang="en-US" altLang="zh-CN" sz="1800" i="1" baseline="-25000" dirty="0">
                <a:solidFill>
                  <a:schemeClr val="tx1"/>
                </a:solidFill>
                <a:latin typeface="Times New Roman" panose="02020603050405020304" pitchFamily="18" charset="0"/>
                <a:ea typeface="黑体" panose="02010609060101010101" pitchFamily="49" charset="-122"/>
              </a:rPr>
              <a:t>   </a:t>
            </a:r>
            <a:r>
              <a:rPr lang="en-US" altLang="zh-CN" sz="1800" i="1" dirty="0">
                <a:solidFill>
                  <a:schemeClr val="tx1"/>
                </a:solidFill>
                <a:latin typeface="Times New Roman" panose="02020603050405020304" pitchFamily="18" charset="0"/>
                <a:ea typeface="黑体" panose="02010609060101010101" pitchFamily="49" charset="-122"/>
              </a:rPr>
              <a:t>N</a:t>
            </a:r>
            <a:r>
              <a:rPr lang="en-US" altLang="zh-CN" sz="1800" dirty="0">
                <a:solidFill>
                  <a:schemeClr val="tx1"/>
                </a:solidFill>
                <a:latin typeface="Times New Roman" panose="02020603050405020304" pitchFamily="18" charset="0"/>
                <a:ea typeface="黑体" panose="02010609060101010101" pitchFamily="49" charset="-122"/>
              </a:rPr>
              <a:t>-</a:t>
            </a:r>
            <a:r>
              <a:rPr lang="en-US" altLang="zh-CN" sz="1800" i="1" dirty="0" err="1">
                <a:solidFill>
                  <a:schemeClr val="tx1"/>
                </a:solidFill>
                <a:latin typeface="Times New Roman" panose="02020603050405020304" pitchFamily="18" charset="0"/>
                <a:ea typeface="黑体" panose="02010609060101010101" pitchFamily="49" charset="-122"/>
              </a:rPr>
              <a:t>n</a:t>
            </a:r>
            <a:r>
              <a:rPr lang="en-US" altLang="zh-CN" sz="1800" i="1" baseline="-25000" dirty="0" err="1">
                <a:solidFill>
                  <a:schemeClr val="tx1"/>
                </a:solidFill>
                <a:latin typeface="Times New Roman" panose="02020603050405020304" pitchFamily="18" charset="0"/>
                <a:ea typeface="黑体" panose="02010609060101010101" pitchFamily="49" charset="-122"/>
              </a:rPr>
              <a:t>i</a:t>
            </a:r>
            <a:r>
              <a:rPr lang="en-US" altLang="zh-CN" sz="1800" i="1" baseline="-25000" dirty="0">
                <a:solidFill>
                  <a:schemeClr val="tx1"/>
                </a:solidFill>
                <a:latin typeface="Times New Roman" panose="02020603050405020304" pitchFamily="18" charset="0"/>
                <a:ea typeface="黑体" panose="02010609060101010101" pitchFamily="49" charset="-122"/>
              </a:rPr>
              <a:t> </a:t>
            </a:r>
            <a:r>
              <a:rPr lang="en-US" altLang="zh-CN" sz="1800" dirty="0">
                <a:solidFill>
                  <a:schemeClr val="tx1"/>
                </a:solidFill>
                <a:latin typeface="Times New Roman" panose="02020603050405020304" pitchFamily="18" charset="0"/>
                <a:ea typeface="黑体" panose="02010609060101010101" pitchFamily="49" charset="-122"/>
              </a:rPr>
              <a:t> (300)</a:t>
            </a:r>
          </a:p>
        </p:txBody>
      </p:sp>
      <p:sp>
        <p:nvSpPr>
          <p:cNvPr id="184368" name="AutoShape 48"/>
          <p:cNvSpPr>
            <a:spLocks noChangeArrowheads="1"/>
          </p:cNvSpPr>
          <p:nvPr/>
        </p:nvSpPr>
        <p:spPr bwMode="auto">
          <a:xfrm>
            <a:off x="3996308" y="5562594"/>
            <a:ext cx="1225550" cy="215900"/>
          </a:xfrm>
          <a:prstGeom prst="rightArrow">
            <a:avLst>
              <a:gd name="adj1" fmla="val 50000"/>
              <a:gd name="adj2" fmla="val 141912"/>
            </a:avLst>
          </a:prstGeom>
          <a:noFill/>
          <a:ln w="9525">
            <a:solidFill>
              <a:schemeClr val="tx1"/>
            </a:solidFill>
            <a:miter lim="800000"/>
          </a:ln>
          <a:effectLst/>
        </p:spPr>
        <p:txBody>
          <a:bodyPr wrap="none" anchor="ctr"/>
          <a:lstStyle/>
          <a:p>
            <a:endParaRPr lang="zh-CN" altLang="en-US" dirty="0">
              <a:latin typeface="Times New Roman" panose="02020603050405020304" pitchFamily="18" charset="0"/>
              <a:ea typeface="黑体" panose="02010609060101010101" pitchFamily="49" charset="-122"/>
            </a:endParaRPr>
          </a:p>
        </p:txBody>
      </p:sp>
      <p:sp>
        <p:nvSpPr>
          <p:cNvPr id="184369" name="Text Box 49"/>
          <p:cNvSpPr txBox="1">
            <a:spLocks noChangeArrowheads="1"/>
          </p:cNvSpPr>
          <p:nvPr/>
        </p:nvSpPr>
        <p:spPr bwMode="auto">
          <a:xfrm>
            <a:off x="3996308" y="4881557"/>
            <a:ext cx="1439863" cy="304800"/>
          </a:xfrm>
          <a:prstGeom prst="rect">
            <a:avLst/>
          </a:prstGeom>
          <a:noFill/>
          <a:ln w="9525">
            <a:noFill/>
            <a:miter lim="800000"/>
          </a:ln>
          <a:effectLst/>
        </p:spPr>
        <p:txBody>
          <a:bodyPr>
            <a:spAutoFit/>
          </a:bodyPr>
          <a:lstStyle/>
          <a:p>
            <a:pPr>
              <a:spcBef>
                <a:spcPct val="50000"/>
              </a:spcBef>
            </a:pPr>
            <a:r>
              <a:rPr lang="zh-CN" altLang="en-US" sz="1400" dirty="0">
                <a:latin typeface="Times New Roman" panose="02020603050405020304" pitchFamily="18" charset="0"/>
                <a:ea typeface="黑体" panose="02010609060101010101" pitchFamily="49" charset="-122"/>
              </a:rPr>
              <a:t>引入平滑因子</a:t>
            </a:r>
          </a:p>
        </p:txBody>
      </p:sp>
      <p:sp>
        <p:nvSpPr>
          <p:cNvPr id="184370" name="Text Box 50"/>
          <p:cNvSpPr txBox="1">
            <a:spLocks noChangeArrowheads="1"/>
          </p:cNvSpPr>
          <p:nvPr/>
        </p:nvSpPr>
        <p:spPr bwMode="auto">
          <a:xfrm>
            <a:off x="972121" y="3619494"/>
            <a:ext cx="7056437" cy="1006475"/>
          </a:xfrm>
          <a:prstGeom prst="rect">
            <a:avLst/>
          </a:prstGeom>
          <a:noFill/>
          <a:ln w="9525">
            <a:noFill/>
            <a:miter lim="800000"/>
          </a:ln>
          <a:effectLst/>
        </p:spPr>
        <p:txBody>
          <a:bodyPr>
            <a:spAutoFit/>
          </a:bodyPr>
          <a:lstStyle/>
          <a:p>
            <a:pPr>
              <a:spcBef>
                <a:spcPct val="50000"/>
              </a:spcBef>
            </a:pPr>
            <a:r>
              <a:rPr lang="zh-CN" altLang="en-US" sz="2000" dirty="0">
                <a:solidFill>
                  <a:schemeClr val="tx1"/>
                </a:solidFill>
                <a:latin typeface="Times New Roman" panose="02020603050405020304" pitchFamily="18" charset="0"/>
                <a:ea typeface="黑体" panose="02010609060101010101" pitchFamily="49" charset="-122"/>
              </a:rPr>
              <a:t>其中，</a:t>
            </a:r>
            <a:r>
              <a:rPr lang="en-US" altLang="zh-CN" sz="2000" i="1" dirty="0">
                <a:solidFill>
                  <a:schemeClr val="tx1"/>
                </a:solidFill>
                <a:latin typeface="Times New Roman" panose="02020603050405020304" pitchFamily="18" charset="0"/>
                <a:ea typeface="黑体" panose="02010609060101010101" pitchFamily="49" charset="-122"/>
              </a:rPr>
              <a:t>N</a:t>
            </a:r>
            <a:r>
              <a:rPr lang="zh-CN" altLang="en-US" sz="2000" dirty="0">
                <a:solidFill>
                  <a:schemeClr val="tx1"/>
                </a:solidFill>
                <a:latin typeface="Times New Roman" panose="02020603050405020304" pitchFamily="18" charset="0"/>
                <a:ea typeface="黑体" panose="02010609060101010101" pitchFamily="49" charset="-122"/>
              </a:rPr>
              <a:t>、</a:t>
            </a:r>
            <a:r>
              <a:rPr lang="en-US" altLang="zh-CN" sz="2000" i="1" dirty="0" err="1">
                <a:solidFill>
                  <a:schemeClr val="tx1"/>
                </a:solidFill>
                <a:latin typeface="Times New Roman" panose="02020603050405020304" pitchFamily="18" charset="0"/>
                <a:ea typeface="黑体" panose="02010609060101010101" pitchFamily="49" charset="-122"/>
              </a:rPr>
              <a:t>n</a:t>
            </a:r>
            <a:r>
              <a:rPr lang="en-US" altLang="zh-CN" sz="2000" i="1" baseline="-25000" dirty="0" err="1">
                <a:solidFill>
                  <a:schemeClr val="tx1"/>
                </a:solidFill>
                <a:latin typeface="Times New Roman" panose="02020603050405020304" pitchFamily="18" charset="0"/>
                <a:ea typeface="黑体" panose="02010609060101010101" pitchFamily="49" charset="-122"/>
              </a:rPr>
              <a:t>i</a:t>
            </a:r>
            <a:r>
              <a:rPr lang="zh-CN" altLang="en-US" sz="2000" dirty="0">
                <a:solidFill>
                  <a:schemeClr val="tx1"/>
                </a:solidFill>
                <a:latin typeface="Times New Roman" panose="02020603050405020304" pitchFamily="18" charset="0"/>
                <a:ea typeface="黑体" panose="02010609060101010101" pitchFamily="49" charset="-122"/>
              </a:rPr>
              <a:t>分别是总文档以及包含</a:t>
            </a:r>
            <a:r>
              <a:rPr lang="en-US" altLang="zh-CN" sz="2000" i="1" dirty="0" err="1">
                <a:solidFill>
                  <a:schemeClr val="tx1"/>
                </a:solidFill>
                <a:latin typeface="Times New Roman" panose="02020603050405020304" pitchFamily="18" charset="0"/>
                <a:ea typeface="黑体" panose="02010609060101010101" pitchFamily="49" charset="-122"/>
              </a:rPr>
              <a:t>t</a:t>
            </a:r>
            <a:r>
              <a:rPr lang="en-US" altLang="zh-CN" sz="2000" i="1" baseline="-25000" dirty="0" err="1">
                <a:solidFill>
                  <a:schemeClr val="tx1"/>
                </a:solidFill>
                <a:latin typeface="Times New Roman" panose="02020603050405020304" pitchFamily="18" charset="0"/>
                <a:ea typeface="黑体" panose="02010609060101010101" pitchFamily="49" charset="-122"/>
              </a:rPr>
              <a:t>i</a:t>
            </a:r>
            <a:r>
              <a:rPr lang="zh-CN" altLang="en-US" sz="2000" dirty="0">
                <a:solidFill>
                  <a:schemeClr val="tx1"/>
                </a:solidFill>
                <a:latin typeface="Times New Roman" panose="02020603050405020304" pitchFamily="18" charset="0"/>
                <a:ea typeface="黑体" panose="02010609060101010101" pitchFamily="49" charset="-122"/>
              </a:rPr>
              <a:t>的文档数目。</a:t>
            </a:r>
            <a:r>
              <a:rPr lang="en-US" altLang="zh-CN" sz="2000" i="1" dirty="0" err="1">
                <a:solidFill>
                  <a:schemeClr val="tx1"/>
                </a:solidFill>
                <a:latin typeface="Times New Roman" panose="02020603050405020304" pitchFamily="18" charset="0"/>
                <a:ea typeface="黑体" panose="02010609060101010101" pitchFamily="49" charset="-122"/>
              </a:rPr>
              <a:t>R</a:t>
            </a:r>
            <a:r>
              <a:rPr lang="en-US" altLang="zh-CN" sz="2000" i="1" baseline="-25000" dirty="0" err="1">
                <a:solidFill>
                  <a:schemeClr val="tx1"/>
                </a:solidFill>
                <a:latin typeface="Times New Roman" panose="02020603050405020304" pitchFamily="18" charset="0"/>
                <a:ea typeface="黑体" panose="02010609060101010101" pitchFamily="49" charset="-122"/>
              </a:rPr>
              <a:t>i</a:t>
            </a:r>
            <a:r>
              <a:rPr lang="zh-CN" altLang="en-US" sz="2000" dirty="0">
                <a:solidFill>
                  <a:schemeClr val="tx1"/>
                </a:solidFill>
                <a:latin typeface="Times New Roman" panose="02020603050405020304" pitchFamily="18" charset="0"/>
                <a:ea typeface="黑体" panose="02010609060101010101" pitchFamily="49" charset="-122"/>
              </a:rPr>
              <a:t>、</a:t>
            </a:r>
            <a:r>
              <a:rPr lang="en-US" altLang="zh-CN" sz="2000" i="1" dirty="0" err="1">
                <a:solidFill>
                  <a:schemeClr val="tx1"/>
                </a:solidFill>
                <a:latin typeface="Times New Roman" panose="02020603050405020304" pitchFamily="18" charset="0"/>
                <a:ea typeface="黑体" panose="02010609060101010101" pitchFamily="49" charset="-122"/>
              </a:rPr>
              <a:t>r</a:t>
            </a:r>
            <a:r>
              <a:rPr lang="en-US" altLang="zh-CN" sz="2000" i="1" baseline="-25000" dirty="0" err="1">
                <a:solidFill>
                  <a:schemeClr val="tx1"/>
                </a:solidFill>
                <a:latin typeface="Times New Roman" panose="02020603050405020304" pitchFamily="18" charset="0"/>
                <a:ea typeface="黑体" panose="02010609060101010101" pitchFamily="49" charset="-122"/>
              </a:rPr>
              <a:t>i</a:t>
            </a:r>
            <a:r>
              <a:rPr lang="zh-CN" altLang="en-US" sz="2000" dirty="0">
                <a:solidFill>
                  <a:schemeClr val="tx1"/>
                </a:solidFill>
                <a:latin typeface="Times New Roman" panose="02020603050405020304" pitchFamily="18" charset="0"/>
                <a:ea typeface="黑体" panose="02010609060101010101" pitchFamily="49" charset="-122"/>
              </a:rPr>
              <a:t>分别是相关文档及相关文档中包含</a:t>
            </a:r>
            <a:r>
              <a:rPr lang="en-US" altLang="zh-CN" sz="2000" i="1" dirty="0" err="1">
                <a:solidFill>
                  <a:schemeClr val="tx1"/>
                </a:solidFill>
                <a:latin typeface="Times New Roman" panose="02020603050405020304" pitchFamily="18" charset="0"/>
                <a:ea typeface="黑体" panose="02010609060101010101" pitchFamily="49" charset="-122"/>
              </a:rPr>
              <a:t>t</a:t>
            </a:r>
            <a:r>
              <a:rPr lang="en-US" altLang="zh-CN" sz="2000" i="1" baseline="-25000" dirty="0" err="1">
                <a:solidFill>
                  <a:schemeClr val="tx1"/>
                </a:solidFill>
                <a:latin typeface="Times New Roman" panose="02020603050405020304" pitchFamily="18" charset="0"/>
                <a:ea typeface="黑体" panose="02010609060101010101" pitchFamily="49" charset="-122"/>
              </a:rPr>
              <a:t>i</a:t>
            </a:r>
            <a:r>
              <a:rPr lang="zh-CN" altLang="en-US" sz="2000" dirty="0">
                <a:solidFill>
                  <a:schemeClr val="tx1"/>
                </a:solidFill>
                <a:latin typeface="Times New Roman" panose="02020603050405020304" pitchFamily="18" charset="0"/>
                <a:ea typeface="黑体" panose="02010609060101010101" pitchFamily="49" charset="-122"/>
              </a:rPr>
              <a:t>的文档数目。括号中列举的数值是给出的一个总文档数目为</a:t>
            </a:r>
            <a:r>
              <a:rPr lang="en-US" altLang="zh-CN" sz="2000" dirty="0">
                <a:solidFill>
                  <a:schemeClr val="tx1"/>
                </a:solidFill>
                <a:latin typeface="Times New Roman" panose="02020603050405020304" pitchFamily="18" charset="0"/>
                <a:ea typeface="黑体" panose="02010609060101010101" pitchFamily="49" charset="-122"/>
              </a:rPr>
              <a:t>500</a:t>
            </a:r>
            <a:r>
              <a:rPr lang="zh-CN" altLang="en-US" sz="2000" dirty="0">
                <a:solidFill>
                  <a:schemeClr val="tx1"/>
                </a:solidFill>
                <a:latin typeface="Times New Roman" panose="02020603050405020304" pitchFamily="18" charset="0"/>
                <a:ea typeface="黑体" panose="02010609060101010101" pitchFamily="49" charset="-122"/>
              </a:rPr>
              <a:t>的计算例子。则：</a:t>
            </a:r>
          </a:p>
        </p:txBody>
      </p:sp>
      <p:sp>
        <p:nvSpPr>
          <p:cNvPr id="184371" name="Text Box 51"/>
          <p:cNvSpPr txBox="1">
            <a:spLocks noChangeArrowheads="1"/>
          </p:cNvSpPr>
          <p:nvPr/>
        </p:nvSpPr>
        <p:spPr bwMode="auto">
          <a:xfrm>
            <a:off x="899592" y="1314593"/>
            <a:ext cx="6913563" cy="701675"/>
          </a:xfrm>
          <a:prstGeom prst="rect">
            <a:avLst/>
          </a:prstGeom>
          <a:noFill/>
          <a:ln w="9525">
            <a:noFill/>
            <a:miter lim="800000"/>
          </a:ln>
          <a:effectLst/>
        </p:spPr>
        <p:txBody>
          <a:bodyPr>
            <a:spAutoFit/>
          </a:bodyPr>
          <a:lstStyle/>
          <a:p>
            <a:pPr>
              <a:spcBef>
                <a:spcPct val="50000"/>
              </a:spcBef>
            </a:pPr>
            <a:r>
              <a:rPr lang="zh-CN" altLang="en-US" sz="2000" dirty="0">
                <a:solidFill>
                  <a:schemeClr val="tx1"/>
                </a:solidFill>
                <a:latin typeface="Times New Roman" panose="02020603050405020304" pitchFamily="18" charset="0"/>
                <a:ea typeface="黑体" panose="02010609060101010101" pitchFamily="49" charset="-122"/>
              </a:rPr>
              <a:t>理想情况下，可以将整个文档集合根据是否和查询相关、是否包含</a:t>
            </a:r>
            <a:r>
              <a:rPr lang="en-US" altLang="zh-CN" sz="2000" i="1" dirty="0" err="1">
                <a:solidFill>
                  <a:schemeClr val="tx1"/>
                </a:solidFill>
                <a:latin typeface="Times New Roman" panose="02020603050405020304" pitchFamily="18" charset="0"/>
                <a:ea typeface="黑体" panose="02010609060101010101" pitchFamily="49" charset="-122"/>
              </a:rPr>
              <a:t>t</a:t>
            </a:r>
            <a:r>
              <a:rPr lang="en-US" altLang="zh-CN" sz="2000" i="1" baseline="-25000" dirty="0" err="1">
                <a:solidFill>
                  <a:schemeClr val="tx1"/>
                </a:solidFill>
                <a:latin typeface="Times New Roman" panose="02020603050405020304" pitchFamily="18" charset="0"/>
                <a:ea typeface="黑体" panose="02010609060101010101" pitchFamily="49" charset="-122"/>
              </a:rPr>
              <a:t>i</a:t>
            </a:r>
            <a:r>
              <a:rPr lang="zh-CN" altLang="en-US" sz="2000" dirty="0">
                <a:solidFill>
                  <a:schemeClr val="tx1"/>
                </a:solidFill>
                <a:latin typeface="Times New Roman" panose="02020603050405020304" pitchFamily="18" charset="0"/>
                <a:ea typeface="黑体" panose="02010609060101010101" pitchFamily="49" charset="-122"/>
              </a:rPr>
              <a:t>分成如下四个子集合，每个集合的大小已知。</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06090"/>
          </a:xfrm>
        </p:spPr>
        <p:txBody>
          <a:bodyPr>
            <a:normAutofit fontScale="90000"/>
          </a:bodyPr>
          <a:lstStyle/>
          <a:p>
            <a:r>
              <a:rPr lang="en-US" altLang="zh-CN" dirty="0"/>
              <a:t>RSJ</a:t>
            </a:r>
            <a:r>
              <a:rPr lang="zh-CN" altLang="en-US" dirty="0"/>
              <a:t>权重</a:t>
            </a:r>
          </a:p>
        </p:txBody>
      </p:sp>
      <p:sp>
        <p:nvSpPr>
          <p:cNvPr id="3" name="内容占位符 2"/>
          <p:cNvSpPr>
            <a:spLocks noGrp="1"/>
          </p:cNvSpPr>
          <p:nvPr>
            <p:ph idx="1"/>
          </p:nvPr>
        </p:nvSpPr>
        <p:spPr/>
        <p:txBody>
          <a:bodyPr/>
          <a:lstStyle/>
          <a:p>
            <a:r>
              <a:rPr lang="en-US" altLang="zh-CN" dirty="0"/>
              <a:t>Robertson &amp; </a:t>
            </a:r>
            <a:r>
              <a:rPr lang="en-US" altLang="zh-CN" dirty="0" err="1"/>
              <a:t>Spärck</a:t>
            </a:r>
            <a:r>
              <a:rPr lang="en-US" altLang="zh-CN" dirty="0"/>
              <a:t> Jones</a:t>
            </a:r>
            <a:r>
              <a:rPr lang="zh-CN" altLang="en-US" dirty="0"/>
              <a:t>权重</a:t>
            </a:r>
            <a:r>
              <a:rPr lang="en-US" altLang="zh-CN" dirty="0"/>
              <a:t>(RSJ</a:t>
            </a:r>
            <a:r>
              <a:rPr lang="zh-CN" altLang="en-US" dirty="0"/>
              <a:t>权重</a:t>
            </a:r>
            <a:r>
              <a:rPr lang="en-US" altLang="zh-CN" dirty="0"/>
              <a:t>)</a:t>
            </a:r>
            <a:endParaRPr lang="zh-CN" altLang="en-US" dirty="0"/>
          </a:p>
        </p:txBody>
      </p:sp>
      <p:sp>
        <p:nvSpPr>
          <p:cNvPr id="4" name="灯片编号占位符 3"/>
          <p:cNvSpPr>
            <a:spLocks noGrp="1"/>
          </p:cNvSpPr>
          <p:nvPr>
            <p:ph type="sldNum" sz="quarter" idx="12"/>
          </p:nvPr>
        </p:nvSpPr>
        <p:spPr/>
        <p:txBody>
          <a:bodyPr/>
          <a:lstStyle/>
          <a:p>
            <a:pPr>
              <a:defRPr/>
            </a:pPr>
            <a:fld id="{DB3EC566-48E6-4552-87D6-CB322A8F1925}" type="slidenum">
              <a:rPr lang="en-US" smtClean="0"/>
              <a:t>96</a:t>
            </a:fld>
            <a:endParaRPr lang="en-US"/>
          </a:p>
        </p:txBody>
      </p:sp>
      <p:sp>
        <p:nvSpPr>
          <p:cNvPr id="1165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165313" name="Object 1"/>
          <p:cNvGraphicFramePr>
            <a:graphicFrameLocks noChangeAspect="1"/>
          </p:cNvGraphicFramePr>
          <p:nvPr/>
        </p:nvGraphicFramePr>
        <p:xfrm>
          <a:off x="1043608" y="2636912"/>
          <a:ext cx="5616624" cy="957379"/>
        </p:xfrm>
        <a:graphic>
          <a:graphicData uri="http://schemas.openxmlformats.org/presentationml/2006/ole">
            <mc:AlternateContent xmlns:mc="http://schemas.openxmlformats.org/markup-compatibility/2006">
              <mc:Choice xmlns:v="urn:schemas-microsoft-com:vml" Requires="v">
                <p:oleObj spid="_x0000_s38977" r:id="rId3" imgW="2514600" imgH="431800" progId="">
                  <p:embed/>
                </p:oleObj>
              </mc:Choice>
              <mc:Fallback>
                <p:oleObj r:id="rId3" imgW="2514600" imgH="431800" progId="">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2636912"/>
                        <a:ext cx="5616624" cy="9573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a:xfrm>
            <a:off x="457200" y="274638"/>
            <a:ext cx="8229600" cy="706090"/>
          </a:xfrm>
        </p:spPr>
        <p:txBody>
          <a:bodyPr>
            <a:normAutofit fontScale="90000"/>
          </a:bodyPr>
          <a:lstStyle/>
          <a:p>
            <a:r>
              <a:rPr lang="en-US" altLang="zh-CN" b="1" dirty="0">
                <a:latin typeface="Times New Roman" panose="02020603050405020304" pitchFamily="18" charset="0"/>
              </a:rPr>
              <a:t>BIM</a:t>
            </a:r>
            <a:r>
              <a:rPr lang="zh-CN" altLang="en-US" b="1" dirty="0">
                <a:latin typeface="Times New Roman" panose="02020603050405020304" pitchFamily="18" charset="0"/>
              </a:rPr>
              <a:t>模型的优缺点</a:t>
            </a:r>
          </a:p>
        </p:txBody>
      </p:sp>
      <p:sp>
        <p:nvSpPr>
          <p:cNvPr id="327683" name="Rectangle 3"/>
          <p:cNvSpPr>
            <a:spLocks noGrp="1" noChangeArrowheads="1"/>
          </p:cNvSpPr>
          <p:nvPr>
            <p:ph idx="1"/>
          </p:nvPr>
        </p:nvSpPr>
        <p:spPr>
          <a:xfrm>
            <a:off x="448196" y="1340768"/>
            <a:ext cx="8229600" cy="4525963"/>
          </a:xfrm>
        </p:spPr>
        <p:txBody>
          <a:bodyPr>
            <a:normAutofit lnSpcReduction="10000"/>
          </a:bodyPr>
          <a:lstStyle/>
          <a:p>
            <a:pPr>
              <a:lnSpc>
                <a:spcPct val="150000"/>
              </a:lnSpc>
            </a:pPr>
            <a:r>
              <a:rPr lang="zh-CN" altLang="en-US" dirty="0"/>
              <a:t>优缺点：</a:t>
            </a:r>
          </a:p>
          <a:p>
            <a:pPr lvl="1">
              <a:lnSpc>
                <a:spcPct val="150000"/>
              </a:lnSpc>
            </a:pPr>
            <a:r>
              <a:rPr lang="zh-CN" altLang="en-US" dirty="0"/>
              <a:t>优点：</a:t>
            </a:r>
          </a:p>
          <a:p>
            <a:pPr lvl="2">
              <a:lnSpc>
                <a:spcPct val="150000"/>
              </a:lnSpc>
            </a:pPr>
            <a:r>
              <a:rPr lang="en-US" altLang="zh-CN" dirty="0">
                <a:latin typeface="Times New Roman" panose="02020603050405020304" pitchFamily="18" charset="0"/>
              </a:rPr>
              <a:t>BIM</a:t>
            </a:r>
            <a:r>
              <a:rPr lang="zh-CN" altLang="en-US" dirty="0">
                <a:latin typeface="Times New Roman" panose="02020603050405020304" pitchFamily="18" charset="0"/>
              </a:rPr>
              <a:t>模型建立在数学基础上，理论性较强</a:t>
            </a:r>
          </a:p>
          <a:p>
            <a:pPr lvl="1">
              <a:lnSpc>
                <a:spcPct val="150000"/>
              </a:lnSpc>
            </a:pPr>
            <a:r>
              <a:rPr lang="zh-CN" altLang="en-US" dirty="0">
                <a:latin typeface="Times New Roman" panose="02020603050405020304" pitchFamily="18" charset="0"/>
              </a:rPr>
              <a:t>缺点：</a:t>
            </a:r>
          </a:p>
          <a:p>
            <a:pPr lvl="2">
              <a:lnSpc>
                <a:spcPct val="150000"/>
              </a:lnSpc>
            </a:pPr>
            <a:r>
              <a:rPr lang="zh-CN" altLang="en-US" dirty="0">
                <a:latin typeface="Times New Roman" panose="02020603050405020304" pitchFamily="18" charset="0"/>
              </a:rPr>
              <a:t>需要估计参数</a:t>
            </a:r>
          </a:p>
          <a:p>
            <a:pPr lvl="2">
              <a:lnSpc>
                <a:spcPct val="150000"/>
              </a:lnSpc>
            </a:pPr>
            <a:r>
              <a:rPr lang="zh-CN" altLang="en-US" dirty="0">
                <a:latin typeface="Times New Roman" panose="02020603050405020304" pitchFamily="18" charset="0"/>
              </a:rPr>
              <a:t>原始的</a:t>
            </a:r>
            <a:r>
              <a:rPr lang="en-US" altLang="zh-CN" dirty="0">
                <a:latin typeface="Times New Roman" panose="02020603050405020304" pitchFamily="18" charset="0"/>
              </a:rPr>
              <a:t>BIM</a:t>
            </a:r>
            <a:r>
              <a:rPr lang="zh-CN" altLang="en-US" dirty="0">
                <a:latin typeface="Times New Roman" panose="02020603050405020304" pitchFamily="18" charset="0"/>
              </a:rPr>
              <a:t>没有考虑</a:t>
            </a:r>
            <a:r>
              <a:rPr lang="en-US" altLang="zh-CN" dirty="0">
                <a:latin typeface="Times New Roman" panose="02020603050405020304" pitchFamily="18" charset="0"/>
              </a:rPr>
              <a:t>TF</a:t>
            </a:r>
            <a:r>
              <a:rPr lang="zh-CN" altLang="en-US" dirty="0">
                <a:latin typeface="Times New Roman" panose="02020603050405020304" pitchFamily="18" charset="0"/>
              </a:rPr>
              <a:t>、文档长度因素</a:t>
            </a:r>
            <a:endParaRPr lang="en-US" altLang="zh-CN" dirty="0">
              <a:latin typeface="Times New Roman" panose="02020603050405020304" pitchFamily="18" charset="0"/>
            </a:endParaRPr>
          </a:p>
          <a:p>
            <a:pPr lvl="2">
              <a:lnSpc>
                <a:spcPct val="150000"/>
              </a:lnSpc>
            </a:pPr>
            <a:r>
              <a:rPr lang="en-US" altLang="zh-CN" dirty="0">
                <a:latin typeface="Times New Roman" panose="02020603050405020304" pitchFamily="18" charset="0"/>
              </a:rPr>
              <a:t>BIM</a:t>
            </a:r>
            <a:r>
              <a:rPr lang="zh-CN" altLang="en-US" dirty="0">
                <a:latin typeface="Times New Roman" panose="02020603050405020304" pitchFamily="18" charset="0"/>
              </a:rPr>
              <a:t>中同样存在词项独立性假设</a:t>
            </a:r>
          </a:p>
        </p:txBody>
      </p:sp>
      <p:sp>
        <p:nvSpPr>
          <p:cNvPr id="6" name="灯片编号占位符 5"/>
          <p:cNvSpPr>
            <a:spLocks noGrp="1"/>
          </p:cNvSpPr>
          <p:nvPr>
            <p:ph type="sldNum" sz="quarter" idx="12"/>
          </p:nvPr>
        </p:nvSpPr>
        <p:spPr/>
        <p:txBody>
          <a:bodyPr/>
          <a:lstStyle/>
          <a:p>
            <a:fld id="{D5C584F7-1994-4254-9432-EC558A5A7CFD}" type="slidenum">
              <a:rPr lang="en-US" altLang="zh-CN"/>
              <a:t>97</a:t>
            </a:fld>
            <a:endParaRPr lang="en-US" altLang="zh-CN"/>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646112"/>
          </a:xfrm>
        </p:spPr>
        <p:txBody>
          <a:bodyPr>
            <a:normAutofit fontScale="90000"/>
          </a:bodyPr>
          <a:lstStyle/>
          <a:p>
            <a:r>
              <a:rPr lang="en-US" altLang="zh-CN" b="1" dirty="0"/>
              <a:t>Okapi BM25: </a:t>
            </a:r>
            <a:r>
              <a:rPr lang="zh-CN" altLang="en-US" b="1" dirty="0"/>
              <a:t>一个非二值模型</a:t>
            </a:r>
          </a:p>
        </p:txBody>
      </p:sp>
      <p:sp>
        <p:nvSpPr>
          <p:cNvPr id="3" name="内容占位符 2"/>
          <p:cNvSpPr>
            <a:spLocks noGrp="1"/>
          </p:cNvSpPr>
          <p:nvPr>
            <p:ph idx="1"/>
          </p:nvPr>
        </p:nvSpPr>
        <p:spPr>
          <a:xfrm>
            <a:off x="395536" y="1268760"/>
            <a:ext cx="8229600" cy="4525963"/>
          </a:xfrm>
        </p:spPr>
        <p:txBody>
          <a:bodyPr>
            <a:noAutofit/>
          </a:bodyPr>
          <a:lstStyle/>
          <a:p>
            <a:pPr>
              <a:lnSpc>
                <a:spcPct val="150000"/>
              </a:lnSpc>
            </a:pPr>
            <a:r>
              <a:rPr lang="en-US" altLang="zh-CN" sz="2800" dirty="0"/>
              <a:t>BIM</a:t>
            </a:r>
            <a:r>
              <a:rPr lang="zh-CN" altLang="en-US" sz="2800" dirty="0"/>
              <a:t>是最简单的文档评分方式：</a:t>
            </a:r>
            <a:endParaRPr lang="en-US" altLang="zh-CN" sz="2800" dirty="0"/>
          </a:p>
          <a:p>
            <a:pPr>
              <a:lnSpc>
                <a:spcPct val="150000"/>
              </a:lnSpc>
            </a:pPr>
            <a:endParaRPr lang="en-US" altLang="zh-CN" sz="2800" dirty="0"/>
          </a:p>
          <a:p>
            <a:pPr>
              <a:lnSpc>
                <a:spcPct val="150000"/>
              </a:lnSpc>
            </a:pPr>
            <a:r>
              <a:rPr lang="zh-CN" altLang="en-US" sz="2800" dirty="0"/>
              <a:t>考虑词项在文档中的</a:t>
            </a:r>
            <a:r>
              <a:rPr lang="en-US" altLang="zh-CN" sz="2800" dirty="0" err="1"/>
              <a:t>tf</a:t>
            </a:r>
            <a:r>
              <a:rPr lang="zh-CN" altLang="en-US" sz="2800" dirty="0"/>
              <a:t>权重，有：</a:t>
            </a:r>
            <a:endParaRPr lang="en-US" altLang="zh-CN" sz="2800" dirty="0"/>
          </a:p>
          <a:p>
            <a:pPr>
              <a:lnSpc>
                <a:spcPct val="150000"/>
              </a:lnSpc>
            </a:pPr>
            <a:endParaRPr lang="en-US" altLang="zh-CN" sz="2800" dirty="0"/>
          </a:p>
          <a:p>
            <a:pPr lvl="1">
              <a:lnSpc>
                <a:spcPct val="150000"/>
              </a:lnSpc>
              <a:buClr>
                <a:srgbClr val="336699"/>
              </a:buClr>
            </a:pPr>
            <a:r>
              <a:rPr lang="en-US" altLang="zh-CN" sz="2400" dirty="0" err="1">
                <a:ea typeface="黑体" panose="02010609060101010101" pitchFamily="49" charset="-122"/>
              </a:rPr>
              <a:t>tf</a:t>
            </a:r>
            <a:r>
              <a:rPr lang="en-US" altLang="zh-CN" sz="2400" i="1" baseline="-25000" dirty="0">
                <a:ea typeface="黑体" panose="02010609060101010101" pitchFamily="49" charset="-122"/>
              </a:rPr>
              <a:t> </a:t>
            </a:r>
            <a:r>
              <a:rPr lang="en-US" altLang="zh-CN" sz="2400" i="1" baseline="-25000" dirty="0" err="1">
                <a:ea typeface="黑体" panose="02010609060101010101" pitchFamily="49" charset="-122"/>
              </a:rPr>
              <a:t>ti,D</a:t>
            </a:r>
            <a:r>
              <a:rPr lang="en-US" altLang="zh-CN" sz="2400" i="1" baseline="-25000" dirty="0">
                <a:ea typeface="黑体" panose="02010609060101010101" pitchFamily="49" charset="-122"/>
              </a:rPr>
              <a:t> </a:t>
            </a:r>
            <a:r>
              <a:rPr lang="en-US" altLang="zh-CN" sz="2400" dirty="0">
                <a:ea typeface="黑体" panose="02010609060101010101" pitchFamily="49" charset="-122"/>
              </a:rPr>
              <a:t>: </a:t>
            </a:r>
            <a:r>
              <a:rPr lang="zh-CN" altLang="en-US" sz="2400" dirty="0">
                <a:ea typeface="黑体" panose="02010609060101010101" pitchFamily="49" charset="-122"/>
              </a:rPr>
              <a:t>词项</a:t>
            </a:r>
            <a:r>
              <a:rPr lang="en-US" altLang="zh-CN" sz="2400" dirty="0" err="1">
                <a:ea typeface="黑体" panose="02010609060101010101" pitchFamily="49" charset="-122"/>
              </a:rPr>
              <a:t>ti</a:t>
            </a:r>
            <a:r>
              <a:rPr lang="zh-CN" altLang="en-US" sz="2400" dirty="0">
                <a:ea typeface="黑体" panose="02010609060101010101" pitchFamily="49" charset="-122"/>
              </a:rPr>
              <a:t>在文档</a:t>
            </a:r>
            <a:r>
              <a:rPr lang="en-US" altLang="zh-CN" sz="2400" dirty="0">
                <a:ea typeface="黑体" panose="02010609060101010101" pitchFamily="49" charset="-122"/>
              </a:rPr>
              <a:t>D</a:t>
            </a:r>
            <a:r>
              <a:rPr lang="zh-CN" altLang="en-US" sz="2400" dirty="0">
                <a:ea typeface="黑体" panose="02010609060101010101" pitchFamily="49" charset="-122"/>
              </a:rPr>
              <a:t>中的词项频率</a:t>
            </a:r>
            <a:endParaRPr lang="en-US" altLang="zh-CN" sz="2400" dirty="0">
              <a:ea typeface="黑体" panose="02010609060101010101" pitchFamily="49" charset="-122"/>
            </a:endParaRPr>
          </a:p>
          <a:p>
            <a:pPr lvl="1">
              <a:lnSpc>
                <a:spcPct val="150000"/>
              </a:lnSpc>
              <a:buClr>
                <a:srgbClr val="336699"/>
              </a:buClr>
            </a:pPr>
            <a:r>
              <a:rPr lang="en-US" altLang="zh-CN" sz="2400" i="1" dirty="0">
                <a:ea typeface="黑体" panose="02010609060101010101" pitchFamily="49" charset="-122"/>
              </a:rPr>
              <a:t>L</a:t>
            </a:r>
            <a:r>
              <a:rPr lang="en-US" altLang="zh-CN" sz="2400" i="1" baseline="-25000" dirty="0">
                <a:ea typeface="黑体" panose="02010609060101010101" pitchFamily="49" charset="-122"/>
              </a:rPr>
              <a:t>D</a:t>
            </a:r>
            <a:r>
              <a:rPr lang="en-US" altLang="zh-CN" sz="2400" dirty="0">
                <a:ea typeface="黑体" panose="02010609060101010101" pitchFamily="49" charset="-122"/>
              </a:rPr>
              <a:t> (</a:t>
            </a:r>
            <a:r>
              <a:rPr lang="en-US" altLang="zh-CN" sz="2400" i="1" dirty="0">
                <a:ea typeface="黑体" panose="02010609060101010101" pitchFamily="49" charset="-122"/>
              </a:rPr>
              <a:t>L</a:t>
            </a:r>
            <a:r>
              <a:rPr lang="en-US" altLang="zh-CN" sz="2400" i="1" baseline="-25000" dirty="0">
                <a:ea typeface="黑体" panose="02010609060101010101" pitchFamily="49" charset="-122"/>
              </a:rPr>
              <a:t>ave</a:t>
            </a:r>
            <a:r>
              <a:rPr lang="en-US" altLang="zh-CN" sz="2400" dirty="0">
                <a:ea typeface="黑体" panose="02010609060101010101" pitchFamily="49" charset="-122"/>
              </a:rPr>
              <a:t>): </a:t>
            </a:r>
            <a:r>
              <a:rPr lang="zh-CN" altLang="en-US" sz="2400" dirty="0">
                <a:ea typeface="黑体" panose="02010609060101010101" pitchFamily="49" charset="-122"/>
              </a:rPr>
              <a:t>文档</a:t>
            </a:r>
            <a:r>
              <a:rPr lang="en-US" altLang="zh-CN" sz="2400" dirty="0">
                <a:ea typeface="黑体" panose="02010609060101010101" pitchFamily="49" charset="-122"/>
              </a:rPr>
              <a:t>D</a:t>
            </a:r>
            <a:r>
              <a:rPr lang="zh-CN" altLang="en-US" sz="2400" dirty="0">
                <a:ea typeface="黑体" panose="02010609060101010101" pitchFamily="49" charset="-122"/>
              </a:rPr>
              <a:t>的长度</a:t>
            </a:r>
            <a:r>
              <a:rPr lang="en-US" altLang="zh-CN" sz="2400" dirty="0">
                <a:ea typeface="黑体" panose="02010609060101010101" pitchFamily="49" charset="-122"/>
              </a:rPr>
              <a:t>(</a:t>
            </a:r>
            <a:r>
              <a:rPr lang="zh-CN" altLang="en-US" sz="2400" dirty="0">
                <a:ea typeface="黑体" panose="02010609060101010101" pitchFamily="49" charset="-122"/>
              </a:rPr>
              <a:t>整个文档集的平均长度</a:t>
            </a:r>
            <a:r>
              <a:rPr lang="en-US" altLang="zh-CN" sz="2400" dirty="0">
                <a:ea typeface="黑体" panose="02010609060101010101" pitchFamily="49" charset="-122"/>
              </a:rPr>
              <a:t>)</a:t>
            </a:r>
            <a:endParaRPr lang="de-DE" altLang="zh-CN" sz="2400" dirty="0">
              <a:ea typeface="黑体" panose="02010609060101010101" pitchFamily="49" charset="-122"/>
            </a:endParaRPr>
          </a:p>
          <a:p>
            <a:pPr lvl="1">
              <a:lnSpc>
                <a:spcPct val="150000"/>
              </a:lnSpc>
              <a:buClr>
                <a:srgbClr val="336699"/>
              </a:buClr>
            </a:pPr>
            <a:r>
              <a:rPr lang="en-US" altLang="zh-CN" sz="2400" i="1" dirty="0">
                <a:ea typeface="黑体" panose="02010609060101010101" pitchFamily="49" charset="-122"/>
              </a:rPr>
              <a:t>k</a:t>
            </a:r>
            <a:r>
              <a:rPr lang="en-US" altLang="zh-CN" sz="2400" i="1" baseline="-25000" dirty="0">
                <a:ea typeface="黑体" panose="02010609060101010101" pitchFamily="49" charset="-122"/>
              </a:rPr>
              <a:t>1</a:t>
            </a:r>
            <a:r>
              <a:rPr lang="en-US" altLang="zh-CN" sz="2400" dirty="0">
                <a:ea typeface="黑体" panose="02010609060101010101" pitchFamily="49" charset="-122"/>
              </a:rPr>
              <a:t>: </a:t>
            </a:r>
            <a:r>
              <a:rPr lang="zh-CN" altLang="en-US" sz="2400" dirty="0">
                <a:ea typeface="黑体" panose="02010609060101010101" pitchFamily="49" charset="-122"/>
              </a:rPr>
              <a:t>用于控制文档中词项频率比重的调节参数</a:t>
            </a:r>
            <a:endParaRPr lang="en-US" altLang="zh-CN" sz="2400" dirty="0">
              <a:ea typeface="黑体" panose="02010609060101010101" pitchFamily="49" charset="-122"/>
            </a:endParaRPr>
          </a:p>
          <a:p>
            <a:pPr lvl="1">
              <a:lnSpc>
                <a:spcPct val="150000"/>
              </a:lnSpc>
              <a:buClr>
                <a:srgbClr val="336699"/>
              </a:buClr>
            </a:pPr>
            <a:r>
              <a:rPr lang="en-US" altLang="zh-CN" sz="2400" i="1" dirty="0">
                <a:ea typeface="黑体" panose="02010609060101010101" pitchFamily="49" charset="-122"/>
              </a:rPr>
              <a:t>b</a:t>
            </a:r>
            <a:r>
              <a:rPr lang="en-US" altLang="zh-CN" sz="2400" dirty="0">
                <a:ea typeface="黑体" panose="02010609060101010101" pitchFamily="49" charset="-122"/>
              </a:rPr>
              <a:t>: </a:t>
            </a:r>
            <a:r>
              <a:rPr lang="zh-CN" altLang="en-US" sz="2400" dirty="0">
                <a:ea typeface="黑体" panose="02010609060101010101" pitchFamily="49" charset="-122"/>
              </a:rPr>
              <a:t>用于控制文档长度比重的调节参数</a:t>
            </a:r>
            <a:endParaRPr lang="en-US" altLang="zh-CN" sz="2400" dirty="0">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DB3EC566-48E6-4552-87D6-CB322A8F1925}" type="slidenum">
              <a:rPr lang="en-US" smtClean="0"/>
              <a:t>98</a:t>
            </a:fld>
            <a:endParaRPr lang="en-US"/>
          </a:p>
        </p:txBody>
      </p:sp>
      <p:graphicFrame>
        <p:nvGraphicFramePr>
          <p:cNvPr id="7" name="对象 6"/>
          <p:cNvGraphicFramePr>
            <a:graphicFrameLocks noChangeAspect="1"/>
          </p:cNvGraphicFramePr>
          <p:nvPr/>
        </p:nvGraphicFramePr>
        <p:xfrm>
          <a:off x="2371725" y="2205038"/>
          <a:ext cx="3036888" cy="792162"/>
        </p:xfrm>
        <a:graphic>
          <a:graphicData uri="http://schemas.openxmlformats.org/presentationml/2006/ole">
            <mc:AlternateContent xmlns:mc="http://schemas.openxmlformats.org/markup-compatibility/2006">
              <mc:Choice xmlns:v="urn:schemas-microsoft-com:vml" Requires="v">
                <p:oleObj spid="_x0000_s40058" name="公式" r:id="rId3" imgW="1459865" imgH="381000" progId="Equation.3">
                  <p:embed/>
                </p:oleObj>
              </mc:Choice>
              <mc:Fallback>
                <p:oleObj name="公式" r:id="rId3" imgW="1459865" imgH="381000" progId="Equation.3">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1725" y="2205038"/>
                        <a:ext cx="3036888" cy="792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3508" name="Object 4"/>
          <p:cNvGraphicFramePr>
            <a:graphicFrameLocks noChangeAspect="1"/>
          </p:cNvGraphicFramePr>
          <p:nvPr/>
        </p:nvGraphicFramePr>
        <p:xfrm>
          <a:off x="971798" y="3284984"/>
          <a:ext cx="7077075" cy="1003300"/>
        </p:xfrm>
        <a:graphic>
          <a:graphicData uri="http://schemas.openxmlformats.org/presentationml/2006/ole">
            <mc:AlternateContent xmlns:mc="http://schemas.openxmlformats.org/markup-compatibility/2006">
              <mc:Choice xmlns:v="urn:schemas-microsoft-com:vml" Requires="v">
                <p:oleObj spid="_x0000_s40059" name="公式" r:id="rId5" imgW="3403600" imgH="482600" progId="Equation.3">
                  <p:embed/>
                </p:oleObj>
              </mc:Choice>
              <mc:Fallback>
                <p:oleObj name="公式" r:id="rId5" imgW="3403600" imgH="4826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798" y="3284984"/>
                        <a:ext cx="7077075" cy="1003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634082"/>
          </a:xfrm>
        </p:spPr>
        <p:txBody>
          <a:bodyPr>
            <a:normAutofit fontScale="90000"/>
          </a:bodyPr>
          <a:lstStyle/>
          <a:p>
            <a:r>
              <a:rPr lang="en-US" altLang="zh-CN" dirty="0"/>
              <a:t>Okapi BM25: </a:t>
            </a:r>
            <a:r>
              <a:rPr lang="zh-CN" altLang="en-US" dirty="0"/>
              <a:t>一个非二值模型</a:t>
            </a:r>
          </a:p>
        </p:txBody>
      </p:sp>
      <p:sp>
        <p:nvSpPr>
          <p:cNvPr id="3" name="内容占位符 2"/>
          <p:cNvSpPr>
            <a:spLocks noGrp="1"/>
          </p:cNvSpPr>
          <p:nvPr>
            <p:ph idx="1"/>
          </p:nvPr>
        </p:nvSpPr>
        <p:spPr>
          <a:xfrm>
            <a:off x="460544" y="1340768"/>
            <a:ext cx="8229600" cy="4525963"/>
          </a:xfrm>
        </p:spPr>
        <p:txBody>
          <a:bodyPr>
            <a:normAutofit lnSpcReduction="10000"/>
          </a:bodyPr>
          <a:lstStyle/>
          <a:p>
            <a:r>
              <a:rPr lang="zh-CN" altLang="en-US" sz="2800" b="1" dirty="0"/>
              <a:t>如果查询比较长，则加入查询的</a:t>
            </a:r>
            <a:r>
              <a:rPr lang="en-US" altLang="zh-CN" sz="2800" b="1" dirty="0" err="1"/>
              <a:t>tf</a:t>
            </a:r>
            <a:endParaRPr lang="en-US" altLang="zh-CN" sz="2800" b="1" dirty="0"/>
          </a:p>
          <a:p>
            <a:endParaRPr lang="en-US" altLang="zh-CN" dirty="0"/>
          </a:p>
          <a:p>
            <a:endParaRPr lang="en-US" altLang="zh-CN" dirty="0"/>
          </a:p>
          <a:p>
            <a:endParaRPr lang="en-US" altLang="zh-CN" dirty="0"/>
          </a:p>
          <a:p>
            <a:pPr lvl="1">
              <a:buClr>
                <a:srgbClr val="336699"/>
              </a:buClr>
            </a:pPr>
            <a:r>
              <a:rPr lang="en-US" altLang="zh-CN" sz="2200" dirty="0" err="1">
                <a:ea typeface="黑体" panose="02010609060101010101" pitchFamily="49" charset="-122"/>
              </a:rPr>
              <a:t>tf</a:t>
            </a:r>
            <a:r>
              <a:rPr lang="en-US" altLang="zh-CN" sz="2200" dirty="0">
                <a:ea typeface="黑体" panose="02010609060101010101" pitchFamily="49" charset="-122"/>
              </a:rPr>
              <a:t> </a:t>
            </a:r>
            <a:r>
              <a:rPr lang="en-US" altLang="zh-CN" sz="2200" i="1" baseline="-25000" dirty="0" err="1">
                <a:ea typeface="黑体" panose="02010609060101010101" pitchFamily="49" charset="-122"/>
              </a:rPr>
              <a:t>ti</a:t>
            </a:r>
            <a:r>
              <a:rPr lang="en-US" altLang="zh-CN" sz="2200" i="1" baseline="-25000" dirty="0">
                <a:ea typeface="黑体" panose="02010609060101010101" pitchFamily="49" charset="-122"/>
              </a:rPr>
              <a:t>, Q</a:t>
            </a:r>
            <a:r>
              <a:rPr lang="en-US" altLang="zh-CN" sz="2200" dirty="0">
                <a:ea typeface="黑体" panose="02010609060101010101" pitchFamily="49" charset="-122"/>
              </a:rPr>
              <a:t>: </a:t>
            </a:r>
            <a:r>
              <a:rPr lang="zh-CN" altLang="en-US" sz="2200" dirty="0">
                <a:ea typeface="黑体" panose="02010609060101010101" pitchFamily="49" charset="-122"/>
              </a:rPr>
              <a:t>词项</a:t>
            </a:r>
            <a:r>
              <a:rPr lang="en-US" altLang="zh-CN" sz="2200" dirty="0" err="1">
                <a:ea typeface="黑体" panose="02010609060101010101" pitchFamily="49" charset="-122"/>
              </a:rPr>
              <a:t>ti</a:t>
            </a:r>
            <a:r>
              <a:rPr lang="zh-CN" altLang="en-US" sz="2200" dirty="0">
                <a:ea typeface="黑体" panose="02010609060101010101" pitchFamily="49" charset="-122"/>
              </a:rPr>
              <a:t>在</a:t>
            </a:r>
            <a:r>
              <a:rPr lang="en-US" altLang="zh-CN" sz="2200" dirty="0">
                <a:ea typeface="黑体" panose="02010609060101010101" pitchFamily="49" charset="-122"/>
              </a:rPr>
              <a:t>Q</a:t>
            </a:r>
            <a:r>
              <a:rPr lang="zh-CN" altLang="en-US" sz="2200" dirty="0">
                <a:ea typeface="黑体" panose="02010609060101010101" pitchFamily="49" charset="-122"/>
              </a:rPr>
              <a:t>中的词项频率</a:t>
            </a:r>
            <a:endParaRPr lang="en-US" altLang="zh-CN" sz="2200" dirty="0">
              <a:ea typeface="黑体" panose="02010609060101010101" pitchFamily="49" charset="-122"/>
            </a:endParaRPr>
          </a:p>
          <a:p>
            <a:pPr lvl="1">
              <a:buClr>
                <a:srgbClr val="336699"/>
              </a:buClr>
            </a:pPr>
            <a:r>
              <a:rPr lang="en-US" altLang="zh-CN" sz="2200" i="1" dirty="0">
                <a:ea typeface="黑体" panose="02010609060101010101" pitchFamily="49" charset="-122"/>
              </a:rPr>
              <a:t>k</a:t>
            </a:r>
            <a:r>
              <a:rPr lang="en-US" altLang="zh-CN" sz="2200" i="1" baseline="-25000" dirty="0">
                <a:ea typeface="黑体" panose="02010609060101010101" pitchFamily="49" charset="-122"/>
              </a:rPr>
              <a:t>3</a:t>
            </a:r>
            <a:r>
              <a:rPr lang="en-US" altLang="zh-CN" sz="2200" dirty="0">
                <a:ea typeface="黑体" panose="02010609060101010101" pitchFamily="49" charset="-122"/>
              </a:rPr>
              <a:t>:</a:t>
            </a:r>
            <a:r>
              <a:rPr lang="zh-CN" altLang="en-US" sz="2000" dirty="0">
                <a:ea typeface="黑体" panose="02010609060101010101" pitchFamily="49" charset="-122"/>
              </a:rPr>
              <a:t>用于控制查询中词项频率比重的调节参数</a:t>
            </a:r>
            <a:endParaRPr lang="de-DE" altLang="zh-CN" sz="2200" dirty="0">
              <a:ea typeface="黑体" panose="02010609060101010101" pitchFamily="49" charset="-122"/>
            </a:endParaRPr>
          </a:p>
          <a:p>
            <a:pPr lvl="1">
              <a:buClr>
                <a:srgbClr val="336699"/>
              </a:buClr>
            </a:pPr>
            <a:r>
              <a:rPr lang="zh-CN" altLang="en-US" sz="2200" dirty="0">
                <a:ea typeface="黑体" panose="02010609060101010101" pitchFamily="49" charset="-122"/>
              </a:rPr>
              <a:t>没有查询长度的归一化</a:t>
            </a:r>
            <a:r>
              <a:rPr lang="en-US" altLang="zh-CN" sz="2200" dirty="0">
                <a:ea typeface="黑体" panose="02010609060101010101" pitchFamily="49" charset="-122"/>
              </a:rPr>
              <a:t> (</a:t>
            </a:r>
            <a:r>
              <a:rPr lang="zh-CN" altLang="en-US" sz="2200" dirty="0">
                <a:ea typeface="黑体" panose="02010609060101010101" pitchFamily="49" charset="-122"/>
              </a:rPr>
              <a:t>由于查询对于所有文档都是固定的</a:t>
            </a:r>
            <a:r>
              <a:rPr lang="en-US" altLang="zh-CN" sz="2200" dirty="0">
                <a:ea typeface="黑体" panose="02010609060101010101" pitchFamily="49" charset="-122"/>
              </a:rPr>
              <a:t>)</a:t>
            </a:r>
          </a:p>
          <a:p>
            <a:pPr lvl="1">
              <a:buClr>
                <a:srgbClr val="336699"/>
              </a:buClr>
            </a:pPr>
            <a:r>
              <a:rPr lang="zh-CN" altLang="en-US" sz="2200" dirty="0">
                <a:ea typeface="黑体" panose="02010609060101010101" pitchFamily="49" charset="-122"/>
              </a:rPr>
              <a:t>理想情况下，上述参数都必须在开发测试集上调到最优。一般情况下，实验表明，</a:t>
            </a:r>
            <a:r>
              <a:rPr lang="en-US" altLang="zh-CN" sz="2200" i="1" dirty="0">
                <a:ea typeface="黑体" panose="02010609060101010101" pitchFamily="49" charset="-122"/>
              </a:rPr>
              <a:t>k</a:t>
            </a:r>
            <a:r>
              <a:rPr lang="en-US" altLang="zh-CN" sz="2200" i="1" baseline="-25000" dirty="0">
                <a:ea typeface="黑体" panose="02010609060101010101" pitchFamily="49" charset="-122"/>
              </a:rPr>
              <a:t>1</a:t>
            </a:r>
            <a:r>
              <a:rPr lang="en-US" altLang="zh-CN" sz="2200" dirty="0">
                <a:ea typeface="黑体" panose="02010609060101010101" pitchFamily="49" charset="-122"/>
              </a:rPr>
              <a:t> </a:t>
            </a:r>
            <a:r>
              <a:rPr lang="zh-CN" altLang="en-US" sz="2200" dirty="0">
                <a:ea typeface="黑体" panose="02010609060101010101" pitchFamily="49" charset="-122"/>
              </a:rPr>
              <a:t>和</a:t>
            </a:r>
            <a:r>
              <a:rPr lang="en-US" altLang="zh-CN" sz="2200" dirty="0">
                <a:ea typeface="黑体" panose="02010609060101010101" pitchFamily="49" charset="-122"/>
              </a:rPr>
              <a:t> </a:t>
            </a:r>
            <a:r>
              <a:rPr lang="en-US" altLang="zh-CN" sz="2200" i="1" dirty="0">
                <a:ea typeface="黑体" panose="02010609060101010101" pitchFamily="49" charset="-122"/>
              </a:rPr>
              <a:t>k</a:t>
            </a:r>
            <a:r>
              <a:rPr lang="en-US" altLang="zh-CN" sz="2200" i="1" baseline="-25000" dirty="0">
                <a:ea typeface="黑体" panose="02010609060101010101" pitchFamily="49" charset="-122"/>
              </a:rPr>
              <a:t>3</a:t>
            </a:r>
            <a:r>
              <a:rPr lang="en-US" altLang="zh-CN" sz="2200" dirty="0">
                <a:ea typeface="黑体" panose="02010609060101010101" pitchFamily="49" charset="-122"/>
              </a:rPr>
              <a:t> </a:t>
            </a:r>
            <a:r>
              <a:rPr lang="zh-CN" altLang="en-US" sz="2200" dirty="0">
                <a:ea typeface="黑体" panose="02010609060101010101" pitchFamily="49" charset="-122"/>
              </a:rPr>
              <a:t>应该设在</a:t>
            </a:r>
            <a:r>
              <a:rPr lang="en-US" altLang="zh-CN" sz="2200" dirty="0">
                <a:ea typeface="黑体" panose="02010609060101010101" pitchFamily="49" charset="-122"/>
              </a:rPr>
              <a:t> 1.2</a:t>
            </a:r>
            <a:r>
              <a:rPr lang="zh-CN" altLang="en-US" sz="2200" dirty="0">
                <a:ea typeface="黑体" panose="02010609060101010101" pitchFamily="49" charset="-122"/>
              </a:rPr>
              <a:t>到</a:t>
            </a:r>
            <a:r>
              <a:rPr lang="en-US" altLang="zh-CN" sz="2200" dirty="0">
                <a:ea typeface="黑体" panose="02010609060101010101" pitchFamily="49" charset="-122"/>
              </a:rPr>
              <a:t>2</a:t>
            </a:r>
            <a:r>
              <a:rPr lang="zh-CN" altLang="en-US" sz="2200" dirty="0">
                <a:ea typeface="黑体" panose="02010609060101010101" pitchFamily="49" charset="-122"/>
              </a:rPr>
              <a:t>之间，</a:t>
            </a:r>
            <a:r>
              <a:rPr lang="en-US" altLang="zh-CN" sz="2200" dirty="0">
                <a:ea typeface="黑体" panose="02010609060101010101" pitchFamily="49" charset="-122"/>
              </a:rPr>
              <a:t> </a:t>
            </a:r>
            <a:r>
              <a:rPr lang="de-DE" altLang="zh-CN" sz="2200" i="1" dirty="0">
                <a:ea typeface="黑体" panose="02010609060101010101" pitchFamily="49" charset="-122"/>
              </a:rPr>
              <a:t>b</a:t>
            </a:r>
            <a:r>
              <a:rPr lang="de-DE" altLang="zh-CN" sz="2200" dirty="0">
                <a:ea typeface="黑体" panose="02010609060101010101" pitchFamily="49" charset="-122"/>
              </a:rPr>
              <a:t> </a:t>
            </a:r>
            <a:r>
              <a:rPr lang="zh-CN" altLang="en-US" sz="2200" dirty="0">
                <a:ea typeface="黑体" panose="02010609060101010101" pitchFamily="49" charset="-122"/>
              </a:rPr>
              <a:t>设成</a:t>
            </a:r>
            <a:r>
              <a:rPr lang="de-DE" altLang="zh-CN" sz="2200" dirty="0">
                <a:ea typeface="黑体" panose="02010609060101010101" pitchFamily="49" charset="-122"/>
              </a:rPr>
              <a:t> 0.75</a:t>
            </a:r>
            <a:r>
              <a:rPr lang="zh-CN" altLang="en-US" sz="2200" dirty="0">
                <a:ea typeface="黑体" panose="02010609060101010101" pitchFamily="49" charset="-122"/>
              </a:rPr>
              <a:t>。</a:t>
            </a:r>
            <a:endParaRPr lang="de-DE" altLang="zh-CN" sz="2200" dirty="0">
              <a:ea typeface="黑体" panose="02010609060101010101" pitchFamily="49" charset="-122"/>
            </a:endParaRPr>
          </a:p>
          <a:p>
            <a:endParaRPr lang="zh-CN" altLang="en-US" dirty="0"/>
          </a:p>
        </p:txBody>
      </p:sp>
      <p:sp>
        <p:nvSpPr>
          <p:cNvPr id="4" name="灯片编号占位符 3"/>
          <p:cNvSpPr>
            <a:spLocks noGrp="1"/>
          </p:cNvSpPr>
          <p:nvPr>
            <p:ph type="sldNum" sz="quarter" idx="12"/>
          </p:nvPr>
        </p:nvSpPr>
        <p:spPr/>
        <p:txBody>
          <a:bodyPr/>
          <a:lstStyle/>
          <a:p>
            <a:pPr>
              <a:defRPr/>
            </a:pPr>
            <a:fld id="{DB3EC566-48E6-4552-87D6-CB322A8F1925}" type="slidenum">
              <a:rPr lang="en-US" smtClean="0"/>
              <a:t>99</a:t>
            </a:fld>
            <a:endParaRPr lang="en-US" dirty="0"/>
          </a:p>
        </p:txBody>
      </p:sp>
      <p:graphicFrame>
        <p:nvGraphicFramePr>
          <p:cNvPr id="1172481" name="Object 1"/>
          <p:cNvGraphicFramePr>
            <a:graphicFrameLocks noChangeAspect="1"/>
          </p:cNvGraphicFramePr>
          <p:nvPr/>
        </p:nvGraphicFramePr>
        <p:xfrm>
          <a:off x="174624" y="2060848"/>
          <a:ext cx="8794751" cy="1004887"/>
        </p:xfrm>
        <a:graphic>
          <a:graphicData uri="http://schemas.openxmlformats.org/presentationml/2006/ole">
            <mc:AlternateContent xmlns:mc="http://schemas.openxmlformats.org/markup-compatibility/2006">
              <mc:Choice xmlns:v="urn:schemas-microsoft-com:vml" Requires="v">
                <p:oleObj spid="_x0000_s41023" name="公式" r:id="rId3" imgW="4229100" imgH="482600" progId="Equation.3">
                  <p:embed/>
                </p:oleObj>
              </mc:Choice>
              <mc:Fallback>
                <p:oleObj name="公式" r:id="rId3" imgW="4229100" imgH="4826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24" y="2060848"/>
                        <a:ext cx="8794751" cy="1004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0">
          <a:gsLst>
            <a:gs pos="0">
              <a:srgbClr val="F3FAFF">
                <a:alpha val="81000"/>
              </a:srgbClr>
            </a:gs>
            <a:gs pos="50000">
              <a:schemeClr val="accent1"/>
            </a:gs>
            <a:gs pos="100000">
              <a:srgbClr val="F3FAFF">
                <a:alpha val="81000"/>
              </a:srgbClr>
            </a:gs>
          </a:gsLst>
          <a:lin ang="0" scaled="1"/>
        </a:gradFill>
        <a:ln w="9525" cmpd="sng">
          <a:solidFill>
            <a:srgbClr val="A7BCEF"/>
          </a:solidFill>
          <a:miter lim="800000"/>
        </a:ln>
      </a:spPr>
      <a:bodyPr wrap="none"/>
      <a:lstStyle>
        <a:defPPr eaLnBrk="1" hangingPunct="1">
          <a:spcBef>
            <a:spcPct val="20000"/>
          </a:spcBef>
          <a:buClr>
            <a:schemeClr val="tx2"/>
          </a:buClr>
          <a:buSzPct val="70000"/>
          <a:buFont typeface="Wingdings" panose="05000000000000000000" pitchFamily="2" charset="2"/>
          <a:buNone/>
          <a:defRPr sz="2800" dirty="0">
            <a:solidFill>
              <a:srgbClr val="800000"/>
            </a:solidFill>
            <a:ea typeface="华文楷体" panose="0201060004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TotalTime>
  <Words>16953</Words>
  <Application>Microsoft Office PowerPoint</Application>
  <PresentationFormat>全屏显示(4:3)</PresentationFormat>
  <Paragraphs>2023</Paragraphs>
  <Slides>188</Slides>
  <Notes>67</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3</vt:i4>
      </vt:variant>
      <vt:variant>
        <vt:lpstr>幻灯片标题</vt:lpstr>
      </vt:variant>
      <vt:variant>
        <vt:i4>188</vt:i4>
      </vt:variant>
    </vt:vector>
  </HeadingPairs>
  <TitlesOfParts>
    <vt:vector size="214" baseType="lpstr">
      <vt:lpstr>-apple-system</vt:lpstr>
      <vt:lpstr>Arial Unicode MS</vt:lpstr>
      <vt:lpstr>DejaVu Sans</vt:lpstr>
      <vt:lpstr>Helvetica Neue</vt:lpstr>
      <vt:lpstr>黑体</vt:lpstr>
      <vt:lpstr>华文新魏</vt:lpstr>
      <vt:lpstr>华文中宋</vt:lpstr>
      <vt:lpstr>楷体</vt:lpstr>
      <vt:lpstr>楷体_GB2312</vt:lpstr>
      <vt:lpstr>宋体</vt:lpstr>
      <vt:lpstr>微软雅黑</vt:lpstr>
      <vt:lpstr>Agency FB</vt:lpstr>
      <vt:lpstr>Aharoni</vt:lpstr>
      <vt:lpstr>Arial</vt:lpstr>
      <vt:lpstr>Arial Narrow</vt:lpstr>
      <vt:lpstr>Calibri</vt:lpstr>
      <vt:lpstr>Franklin Gothic Book</vt:lpstr>
      <vt:lpstr>Lucida Sans</vt:lpstr>
      <vt:lpstr>Symbol</vt:lpstr>
      <vt:lpstr>Tahoma</vt:lpstr>
      <vt:lpstr>Times New Roman</vt:lpstr>
      <vt:lpstr>Wingdings</vt:lpstr>
      <vt:lpstr>Office 主题</vt:lpstr>
      <vt:lpstr>公式</vt:lpstr>
      <vt:lpstr>Vergelijking</vt:lpstr>
      <vt:lpstr>Equation</vt:lpstr>
      <vt:lpstr>PowerPoint 演示文稿</vt:lpstr>
      <vt:lpstr>目录</vt:lpstr>
      <vt:lpstr>PowerPoint 演示文稿</vt:lpstr>
      <vt:lpstr>PowerPoint 演示文稿</vt:lpstr>
      <vt:lpstr>5.1 信息检索的基本理论</vt:lpstr>
      <vt:lpstr>PowerPoint 演示文稿</vt:lpstr>
      <vt:lpstr>  信息检索系统的体系结构</vt:lpstr>
      <vt:lpstr>5.1.2 信息检索的程序</vt:lpstr>
      <vt:lpstr> </vt:lpstr>
      <vt:lpstr> </vt:lpstr>
      <vt:lpstr> </vt:lpstr>
      <vt:lpstr>PowerPoint 演示文稿</vt:lpstr>
      <vt:lpstr>5.2 信息检索的发展历程</vt:lpstr>
      <vt:lpstr>5.2.1 手工信息检索阶段 </vt:lpstr>
      <vt:lpstr>手工信息检索的技术与方法 </vt:lpstr>
      <vt:lpstr> </vt:lpstr>
      <vt:lpstr>PowerPoint 演示文稿</vt:lpstr>
      <vt:lpstr>PowerPoint 演示文稿</vt:lpstr>
      <vt:lpstr>计算机信息检索系统三个阶段：</vt:lpstr>
      <vt:lpstr>PowerPoint 演示文稿</vt:lpstr>
      <vt:lpstr>PowerPoint 演示文稿</vt:lpstr>
      <vt:lpstr>PowerPoint 演示文稿</vt:lpstr>
      <vt:lpstr>PowerPoint 演示文稿</vt:lpstr>
      <vt:lpstr>PowerPoint 演示文稿</vt:lpstr>
      <vt:lpstr>PowerPoint 演示文稿</vt:lpstr>
      <vt:lpstr>5.3 信息检索主要模型与算法</vt:lpstr>
      <vt:lpstr>5.3.1  信息检索模型概述</vt:lpstr>
      <vt:lpstr>5.3.1  信息检索模型概述</vt:lpstr>
      <vt:lpstr>5.3.1  信息检索模型概述</vt:lpstr>
      <vt:lpstr>5.3.1  信息检索模型概述</vt:lpstr>
      <vt:lpstr>5.3.1  信息检索模型概述</vt:lpstr>
      <vt:lpstr>5.3.1  信息检索模型概述</vt:lpstr>
      <vt:lpstr>检索示例</vt:lpstr>
      <vt:lpstr>5.3.1  信息检索模型概述</vt:lpstr>
      <vt:lpstr>5.3.2布尔检索模型与向量检索模型</vt:lpstr>
      <vt:lpstr>一个文本检索例子《莎士比亚全集》</vt:lpstr>
      <vt:lpstr>一个文本检索例子《莎士比亚全集》</vt:lpstr>
      <vt:lpstr>关联向量(incidence vectors)与DTM矩阵</vt:lpstr>
      <vt:lpstr>5.3.2  词向量与布尔检索模型</vt:lpstr>
      <vt:lpstr>上述查询的结果文档</vt:lpstr>
      <vt:lpstr>更大的文档集如何处理？</vt:lpstr>
      <vt:lpstr>倒排索引 (Inverted index)</vt:lpstr>
      <vt:lpstr>倒排索引(续)</vt:lpstr>
      <vt:lpstr>倒排索引构建</vt:lpstr>
      <vt:lpstr>索引构建过程: 词条序列</vt:lpstr>
      <vt:lpstr>索引构建过程: 排序</vt:lpstr>
      <vt:lpstr>索引构建过程: 词典 &amp; 倒排记录表</vt:lpstr>
      <vt:lpstr>如何利用该索引来处理查询?</vt:lpstr>
      <vt:lpstr>合并过程</vt:lpstr>
      <vt:lpstr>查询优化</vt:lpstr>
      <vt:lpstr>查询优化</vt:lpstr>
      <vt:lpstr>PowerPoint 演示文稿</vt:lpstr>
      <vt:lpstr>PowerPoint 演示文稿</vt:lpstr>
      <vt:lpstr>词典压缩和倒排记录表压缩</vt:lpstr>
      <vt:lpstr>PowerPoint 演示文稿</vt:lpstr>
      <vt:lpstr>PowerPoint 演示文稿</vt:lpstr>
      <vt:lpstr>布尔检索的优点</vt:lpstr>
      <vt:lpstr>PowerPoint 演示文稿</vt:lpstr>
      <vt:lpstr>PowerPoint 演示文稿</vt:lpstr>
      <vt:lpstr>PowerPoint 演示文稿</vt:lpstr>
      <vt:lpstr>PowerPoint 演示文稿</vt:lpstr>
      <vt:lpstr>PowerPoint 演示文稿</vt:lpstr>
      <vt:lpstr>词权与词项频率 </vt:lpstr>
      <vt:lpstr>PowerPoint 演示文稿</vt:lpstr>
      <vt:lpstr>PowerPoint 演示文稿</vt:lpstr>
      <vt:lpstr>PowerPoint 演示文稿</vt:lpstr>
      <vt:lpstr>PowerPoint 演示文稿</vt:lpstr>
      <vt:lpstr>PowerPoint 演示文稿</vt:lpstr>
      <vt:lpstr>向量空间模型</vt:lpstr>
      <vt:lpstr>PowerPoint 演示文稿</vt:lpstr>
      <vt:lpstr>PowerPoint 演示文稿</vt:lpstr>
      <vt:lpstr>PowerPoint 演示文稿</vt:lpstr>
      <vt:lpstr>PowerPoint 演示文稿</vt:lpstr>
      <vt:lpstr>PowerPoint 演示文稿</vt:lpstr>
      <vt:lpstr>PowerPoint 演示文稿</vt:lpstr>
      <vt:lpstr>向量空间模型总结</vt:lpstr>
      <vt:lpstr>向量空间模型</vt:lpstr>
      <vt:lpstr>向量空间模型</vt:lpstr>
      <vt:lpstr>Gerard Salton (1927-1995)</vt:lpstr>
      <vt:lpstr>5.3.3  概率检索模型</vt:lpstr>
      <vt:lpstr>5.3.3  概率检索模型</vt:lpstr>
      <vt:lpstr>5.3.3  概率检索模型</vt:lpstr>
      <vt:lpstr>PowerPoint 演示文稿</vt:lpstr>
      <vt:lpstr>PowerPoint 演示文稿</vt:lpstr>
      <vt:lpstr>5.3.3  概率检索模型</vt:lpstr>
      <vt:lpstr>5.3.3  概率检索模型</vt:lpstr>
      <vt:lpstr>5.3.3  概率检索模型</vt:lpstr>
      <vt:lpstr>5.3.3  概率检索模型</vt:lpstr>
      <vt:lpstr>5.3.3  概率检索模型</vt:lpstr>
      <vt:lpstr>二值独立概率模型BIM</vt:lpstr>
      <vt:lpstr>BIM模型(续)</vt:lpstr>
      <vt:lpstr>文档词分布与概率</vt:lpstr>
      <vt:lpstr>两种常用的文档生成的总体分布</vt:lpstr>
      <vt:lpstr>一个例子</vt:lpstr>
      <vt:lpstr>pi qi参数的计算</vt:lpstr>
      <vt:lpstr>RSJ权重</vt:lpstr>
      <vt:lpstr>BIM模型的优缺点</vt:lpstr>
      <vt:lpstr>Okapi BM25: 一个非二值模型</vt:lpstr>
      <vt:lpstr>Okapi BM25: 一个非二值模型</vt:lpstr>
      <vt:lpstr>BIM模型公式的推导</vt:lpstr>
      <vt:lpstr>BM25公式的推导</vt:lpstr>
      <vt:lpstr>PowerPoint 演示文稿</vt:lpstr>
      <vt:lpstr>PowerPoint 演示文稿</vt:lpstr>
      <vt:lpstr>PowerPoint 演示文稿</vt:lpstr>
      <vt:lpstr>PowerPoint 演示文稿</vt:lpstr>
      <vt:lpstr>5.3.4 其他检索模型</vt:lpstr>
      <vt:lpstr>PowerPoint 演示文稿</vt:lpstr>
      <vt:lpstr>PowerPoint 演示文稿</vt:lpstr>
      <vt:lpstr>PowerPoint 演示文稿</vt:lpstr>
      <vt:lpstr>PowerPoint 演示文稿</vt:lpstr>
      <vt:lpstr>PowerPoint 演示文稿</vt:lpstr>
      <vt:lpstr>5.3.4.2 基于网络的空间检索模型 </vt:lpstr>
      <vt:lpstr>Pemberton, 2003- 信息觅食与信息斑块</vt:lpstr>
      <vt:lpstr>Pirolli的信息觅食理论</vt:lpstr>
      <vt:lpstr>5.3.4.3 超文本检索模型</vt:lpstr>
      <vt:lpstr>PowerPoint 演示文稿</vt:lpstr>
      <vt:lpstr>PowerPoint 演示文稿</vt:lpstr>
      <vt:lpstr>F-pattern</vt:lpstr>
      <vt:lpstr>F-pattern</vt:lpstr>
      <vt:lpstr>F-pattern</vt:lpstr>
      <vt:lpstr>超链接分析模型</vt:lpstr>
      <vt:lpstr>Google的PageRank</vt:lpstr>
      <vt:lpstr>PowerPoint 演示文稿</vt:lpstr>
      <vt:lpstr>PowerPoint 演示文稿</vt:lpstr>
      <vt:lpstr>PageRank算法</vt:lpstr>
      <vt:lpstr>PageRank算法</vt:lpstr>
      <vt:lpstr>PageRank算法</vt:lpstr>
      <vt:lpstr>PageRank算法</vt:lpstr>
      <vt:lpstr>PageRank算法</vt:lpstr>
      <vt:lpstr>PageRank算法</vt:lpstr>
      <vt:lpstr>两个技术问题</vt:lpstr>
      <vt:lpstr>影响google PageRank的因素</vt:lpstr>
      <vt:lpstr>PowerPoint 演示文稿</vt:lpstr>
      <vt:lpstr>5.4.1 检索效果的评价指标</vt:lpstr>
      <vt:lpstr>5.4.1 检索效果的评价指标</vt:lpstr>
      <vt:lpstr>5.4.1 检索效果的评价指标</vt:lpstr>
      <vt:lpstr>5.4.1 检索效果的评价指标</vt:lpstr>
      <vt:lpstr>5.4.1 检索效果的评价指标</vt:lpstr>
      <vt:lpstr>5.4.1 检索效果的评价指标</vt:lpstr>
      <vt:lpstr>检索效果的评价</vt:lpstr>
      <vt:lpstr>PowerPoint 演示文稿</vt:lpstr>
      <vt:lpstr>PowerPoint 演示文稿</vt:lpstr>
      <vt:lpstr>PowerPoint 演示文稿</vt:lpstr>
      <vt:lpstr>5.5 信息检索发展趋势</vt:lpstr>
      <vt:lpstr>PowerPoint 演示文稿</vt:lpstr>
      <vt:lpstr>PowerPoint 演示文稿</vt:lpstr>
      <vt:lpstr>PowerPoint 演示文稿</vt:lpstr>
      <vt:lpstr>社会化媒体</vt:lpstr>
      <vt:lpstr>PowerPoint 演示文稿</vt:lpstr>
      <vt:lpstr>PowerPoint 演示文稿</vt:lpstr>
      <vt:lpstr>社会化搜索引擎</vt:lpstr>
      <vt:lpstr>PowerPoint 演示文稿</vt:lpstr>
      <vt:lpstr>PowerPoint 演示文稿</vt:lpstr>
      <vt:lpstr>PowerPoint 演示文稿</vt:lpstr>
      <vt:lpstr>PowerPoint 演示文稿</vt:lpstr>
      <vt:lpstr>PowerPoint 演示文稿</vt:lpstr>
      <vt:lpstr>PowerPoint 演示文稿</vt:lpstr>
      <vt:lpstr>5.5.4 个性化搜索 </vt:lpstr>
      <vt:lpstr>PowerPoint 演示文稿</vt:lpstr>
      <vt:lpstr>个性化搜索的基本流程 </vt:lpstr>
      <vt:lpstr>PowerPoint 演示文稿</vt:lpstr>
      <vt:lpstr>5.5.5 地理位置感知搜索 </vt:lpstr>
      <vt:lpstr>5.5.6 跨语言搜索 </vt:lpstr>
      <vt:lpstr>5.5.6 跨语言搜索 </vt:lpstr>
      <vt:lpstr>5.5.6 跨语言搜索 </vt:lpstr>
      <vt:lpstr>5.5.6 跨语言搜索 </vt:lpstr>
      <vt:lpstr>5.5.6 跨语言搜索 </vt:lpstr>
      <vt:lpstr>5.5.7 多媒体搜索 </vt:lpstr>
      <vt:lpstr>5.5.8 视觉搜索</vt:lpstr>
      <vt:lpstr>移动视觉搜索</vt:lpstr>
      <vt:lpstr>案例：谷歌镜头（ Google Lens）</vt:lpstr>
      <vt:lpstr>视频智能：视频搜索</vt:lpstr>
      <vt:lpstr>5.5.8 情境搜索 </vt:lpstr>
      <vt:lpstr>5.5.8 情境搜索 </vt:lpstr>
      <vt:lpstr>思考题</vt:lpstr>
      <vt:lpstr>阅读书目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UP CPU</cp:lastModifiedBy>
  <cp:revision>324</cp:revision>
  <dcterms:created xsi:type="dcterms:W3CDTF">2017-12-12T11:46:00Z</dcterms:created>
  <dcterms:modified xsi:type="dcterms:W3CDTF">2021-12-31T09:26:33Z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